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7" r:id="rId8"/>
    <p:sldMasterId id="2147483770" r:id="rId9"/>
    <p:sldMasterId id="2147483783" r:id="rId10"/>
    <p:sldMasterId id="2147483796" r:id="rId11"/>
    <p:sldMasterId id="2147483809" r:id="rId12"/>
    <p:sldMasterId id="2147483822" r:id="rId13"/>
    <p:sldMasterId id="2147483835" r:id="rId14"/>
    <p:sldMasterId id="2147483847" r:id="rId15"/>
    <p:sldMasterId id="2147483859" r:id="rId16"/>
  </p:sld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EF9C-5833-453D-8A52-D4E6E578F1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0389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6F0A7-118F-4BFB-9E17-6E41A03B11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41202"/>
      </p:ext>
    </p:extLst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B7BD-C3F7-4CA5-9A39-E70DDA5200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32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559B1D-7ADD-4C57-AC5F-28C0CA977F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062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7FE5-325E-428E-9120-DBB7CB619D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6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DC22-AE83-43E9-8DD8-8AF245FC9A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09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8252-159F-47E9-A48F-36EBAE616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86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535D-1191-46E0-B5BA-0369B26C3B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741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BF61-0C31-4D08-8552-3F69AB548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1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9C7A-388A-4EA8-93AA-B894102F36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10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3264-0440-4002-99C8-C2888739B5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4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ED2B-D09B-40CB-887A-83D03BE307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5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93A8D-F5CD-4B7F-B920-953BC4E5AA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0304"/>
      </p:ext>
    </p:extLst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E77D-319E-4FBE-95C5-973B6283B2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149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6D89-DD00-46B6-8D00-DFC16E49E8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704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B7BD-C3F7-4CA5-9A39-E70DDA5200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62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559B1D-7ADD-4C57-AC5F-28C0CA977F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738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7FE5-325E-428E-9120-DBB7CB619D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63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DC22-AE83-43E9-8DD8-8AF245FC9A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028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8252-159F-47E9-A48F-36EBAE616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96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535D-1191-46E0-B5BA-0369B26C3B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83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BF61-0C31-4D08-8552-3F69AB548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07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9C7A-388A-4EA8-93AA-B894102F36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EF9C-5833-453D-8A52-D4E6E578F1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4322"/>
      </p:ext>
    </p:extLst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3264-0440-4002-99C8-C2888739B5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93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ED2B-D09B-40CB-887A-83D03BE307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660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E77D-319E-4FBE-95C5-973B6283B2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417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6D89-DD00-46B6-8D00-DFC16E49E8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274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B7BD-C3F7-4CA5-9A39-E70DDA5200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290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559B1D-7ADD-4C57-AC5F-28C0CA977F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114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7FE5-325E-428E-9120-DBB7CB619D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480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DC22-AE83-43E9-8DD8-8AF245FC9A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377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8252-159F-47E9-A48F-36EBAE616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94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535D-1191-46E0-B5BA-0369B26C3B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54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3F250-52DA-4BC5-90BB-9022F3326B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34396"/>
      </p:ext>
    </p:extLst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BF61-0C31-4D08-8552-3F69AB548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809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9C7A-388A-4EA8-93AA-B894102F36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490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3264-0440-4002-99C8-C2888739B5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497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ED2B-D09B-40CB-887A-83D03BE307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678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E77D-319E-4FBE-95C5-973B6283B2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159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6D89-DD00-46B6-8D00-DFC16E49E8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419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B7BD-C3F7-4CA5-9A39-E70DDA5200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292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559B1D-7ADD-4C57-AC5F-28C0CA977F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423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7FE5-325E-428E-9120-DBB7CB619D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14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DC22-AE83-43E9-8DD8-8AF245FC9A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6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C502D-19F5-48FA-A0F8-B124D27832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1191"/>
      </p:ext>
    </p:extLst>
  </p:cSld>
  <p:clrMapOvr>
    <a:masterClrMapping/>
  </p:clrMapOvr>
  <p:transition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8252-159F-47E9-A48F-36EBAE616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327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535D-1191-46E0-B5BA-0369B26C3B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263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BF61-0C31-4D08-8552-3F69AB548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909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9C7A-388A-4EA8-93AA-B894102F36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615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3264-0440-4002-99C8-C2888739B5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352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ED2B-D09B-40CB-887A-83D03BE307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22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E77D-319E-4FBE-95C5-973B6283B2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03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6D89-DD00-46B6-8D00-DFC16E49E8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34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B7BD-C3F7-4CA5-9A39-E70DDA5200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54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559B1D-7ADD-4C57-AC5F-28C0CA977F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5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295B8-0E4C-4E4C-84B8-E612B9F463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15678"/>
      </p:ext>
    </p:extLst>
  </p:cSld>
  <p:clrMapOvr>
    <a:masterClrMapping/>
  </p:clrMapOvr>
  <p:transition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56A2-9454-437E-812A-825E91C7725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3ACE-0375-4779-9FE3-541B0E04B99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815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436-E555-44D9-A634-7A61C3C284F4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966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B1-1E75-4DBC-B747-04387051585D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54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9CBF-E403-449F-80E0-9AF513903F4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475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4D46-7370-4D19-B289-2F39DB4F25F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994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B9E6-04C4-4CD5-81EE-E931A1649E4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409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5D53-088D-4F93-B97B-88DB31AAA59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235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9DCA-3FF0-4964-BF86-2948913BEE1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10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FCA2-7A40-46C8-8E3E-E6673CE7AE15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0E8F-4304-4912-AC0C-41E3B2937B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7323"/>
      </p:ext>
    </p:extLst>
  </p:cSld>
  <p:clrMapOvr>
    <a:masterClrMapping/>
  </p:clrMapOvr>
  <p:transition advClick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1AE5-0591-40EC-A684-993C3D615A0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237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56A2-9454-437E-812A-825E91C7725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3ACE-0375-4779-9FE3-541B0E04B99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883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436-E555-44D9-A634-7A61C3C284F4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370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B1-1E75-4DBC-B747-04387051585D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985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9CBF-E403-449F-80E0-9AF513903F4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32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4D46-7370-4D19-B289-2F39DB4F25F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452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B9E6-04C4-4CD5-81EE-E931A1649E4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7856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5D53-088D-4F93-B97B-88DB31AAA59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683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9DCA-3FF0-4964-BF86-2948913BEE1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42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8CDC-9B1C-4515-A16E-262D234713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3902"/>
      </p:ext>
    </p:extLst>
  </p:cSld>
  <p:clrMapOvr>
    <a:masterClrMapping/>
  </p:clrMapOvr>
  <p:transition advClick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FCA2-7A40-46C8-8E3E-E6673CE7AE15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35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1AE5-0591-40EC-A684-993C3D615A0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81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56A2-9454-437E-812A-825E91C7725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3ACE-0375-4779-9FE3-541B0E04B99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04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436-E555-44D9-A634-7A61C3C284F4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274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B1-1E75-4DBC-B747-04387051585D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0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9CBF-E403-449F-80E0-9AF513903F4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935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4D46-7370-4D19-B289-2F39DB4F25F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517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B9E6-04C4-4CD5-81EE-E931A1649E4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217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5D53-088D-4F93-B97B-88DB31AAA59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2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A2A6-E427-4F60-A7F5-51532817EE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20315"/>
      </p:ext>
    </p:extLst>
  </p:cSld>
  <p:clrMapOvr>
    <a:masterClrMapping/>
  </p:clrMapOvr>
  <p:transition advClick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9DCA-3FF0-4964-BF86-2948913BEE1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63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FCA2-7A40-46C8-8E3E-E6673CE7AE15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367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1AE5-0591-40EC-A684-993C3D615A0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89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1ADAC-E739-405C-80FC-938F1EC8BA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3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3F250-52DA-4BC5-90BB-9022F3326B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278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2BF07-907C-474C-A6B7-C14494ED04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88189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6F0A7-118F-4BFB-9E17-6E41A03B11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81809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93A8D-F5CD-4B7F-B920-953BC4E5AA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424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EF9C-5833-453D-8A52-D4E6E578F1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0114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3F250-52DA-4BC5-90BB-9022F3326B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04708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C502D-19F5-48FA-A0F8-B124D27832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9057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295B8-0E4C-4E4C-84B8-E612B9F463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38991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0E8F-4304-4912-AC0C-41E3B2937B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3860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8CDC-9B1C-4515-A16E-262D234713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2643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A2A6-E427-4F60-A7F5-51532817EE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172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C502D-19F5-48FA-A0F8-B124D27832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6164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1ADAC-E739-405C-80FC-938F1EC8BA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4193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2BF07-907C-474C-A6B7-C14494ED04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77661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6F0A7-118F-4BFB-9E17-6E41A03B11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91416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93A8D-F5CD-4B7F-B920-953BC4E5AA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6013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56A2-9454-437E-812A-825E91C7725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3ACE-0375-4779-9FE3-541B0E04B99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33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436-E555-44D9-A634-7A61C3C284F4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4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B1-1E75-4DBC-B747-04387051585D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33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9CBF-E403-449F-80E0-9AF513903F4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00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4D46-7370-4D19-B289-2F39DB4F25F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8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295B8-0E4C-4E4C-84B8-E612B9F463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5371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B9E6-04C4-4CD5-81EE-E931A1649E4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06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5D53-088D-4F93-B97B-88DB31AAA59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8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9DCA-3FF0-4964-BF86-2948913BEE1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73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FCA2-7A40-46C8-8E3E-E6673CE7AE15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1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1AE5-0591-40EC-A684-993C3D615A0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5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56A2-9454-437E-812A-825E91C7725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3ACE-0375-4779-9FE3-541B0E04B99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2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436-E555-44D9-A634-7A61C3C284F4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0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B1-1E75-4DBC-B747-04387051585D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66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9CBF-E403-449F-80E0-9AF513903F4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0E8F-4304-4912-AC0C-41E3B2937B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30470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4D46-7370-4D19-B289-2F39DB4F25F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1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B9E6-04C4-4CD5-81EE-E931A1649E4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6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5D53-088D-4F93-B97B-88DB31AAA59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51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9DCA-3FF0-4964-BF86-2948913BEE1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FCA2-7A40-46C8-8E3E-E6673CE7AE15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30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1AE5-0591-40EC-A684-993C3D615A0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88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56A2-9454-437E-812A-825E91C7725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3ACE-0375-4779-9FE3-541B0E04B99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67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436-E555-44D9-A634-7A61C3C284F4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65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B1-1E75-4DBC-B747-04387051585D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6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8CDC-9B1C-4515-A16E-262D234713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69932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9CBF-E403-449F-80E0-9AF513903F4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3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4D46-7370-4D19-B289-2F39DB4F25F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9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B9E6-04C4-4CD5-81EE-E931A1649E4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94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5D53-088D-4F93-B97B-88DB31AAA59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08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9DCA-3FF0-4964-BF86-2948913BEE1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97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FCA2-7A40-46C8-8E3E-E6673CE7AE15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5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1AE5-0591-40EC-A684-993C3D615A0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6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56A2-9454-437E-812A-825E91C7725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3ACE-0375-4779-9FE3-541B0E04B999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06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436-E555-44D9-A634-7A61C3C284F4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4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A2A6-E427-4F60-A7F5-51532817EE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75596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B1-1E75-4DBC-B747-04387051585D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710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9CBF-E403-449F-80E0-9AF513903F4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4D46-7370-4D19-B289-2F39DB4F25F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07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B9E6-04C4-4CD5-81EE-E931A1649E4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237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5D53-088D-4F93-B97B-88DB31AAA59C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620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9DCA-3FF0-4964-BF86-2948913BEE18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3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FCA2-7A40-46C8-8E3E-E6673CE7AE15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87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1AE5-0591-40EC-A684-993C3D615A00}" type="slidenum">
              <a:rPr lang="ru-RU">
                <a:solidFill>
                  <a:srgbClr val="3399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325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7FE5-325E-428E-9120-DBB7CB619D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283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DC22-AE83-43E9-8DD8-8AF245FC9A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5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1ADAC-E739-405C-80FC-938F1EC8BA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80206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8252-159F-47E9-A48F-36EBAE616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069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535D-1191-46E0-B5BA-0369B26C3B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2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BF61-0C31-4D08-8552-3F69AB548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3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9C7A-388A-4EA8-93AA-B894102F36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254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3264-0440-4002-99C8-C2888739B5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06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ED2B-D09B-40CB-887A-83D03BE307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71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E77D-319E-4FBE-95C5-973B6283B2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697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6D89-DD00-46B6-8D00-DFC16E49E8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867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B7BD-C3F7-4CA5-9A39-E70DDA5200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021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559B1D-7ADD-4C57-AC5F-28C0CA977F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2BF07-907C-474C-A6B7-C14494ED04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13518"/>
      </p:ext>
    </p:extLst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7FE5-325E-428E-9120-DBB7CB619D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6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DC22-AE83-43E9-8DD8-8AF245FC9A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088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8252-159F-47E9-A48F-36EBAE616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91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535D-1191-46E0-B5BA-0369B26C3B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298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BF61-0C31-4D08-8552-3F69AB548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72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9C7A-388A-4EA8-93AA-B894102F36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601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3264-0440-4002-99C8-C2888739B5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1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ED2B-D09B-40CB-887A-83D03BE307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89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E77D-319E-4FBE-95C5-973B6283B2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63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6D89-DD00-46B6-8D00-DFC16E49E8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3251C-A5DD-41CE-84E7-FB647EB4968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BBCF4-E327-4F3F-AC8B-CB6581AEDD9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BBCF4-E327-4F3F-AC8B-CB6581AEDD9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BBCF4-E327-4F3F-AC8B-CB6581AEDD9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BBCF4-E327-4F3F-AC8B-CB6581AEDD9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BD4-1CC0-4E59-A4CA-86610AE0BB9A}" type="slidenum">
              <a:rPr lang="ru-RU">
                <a:solidFill>
                  <a:srgbClr val="33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BD4-1CC0-4E59-A4CA-86610AE0BB9A}" type="slidenum">
              <a:rPr lang="ru-RU">
                <a:solidFill>
                  <a:srgbClr val="33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8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BD4-1CC0-4E59-A4CA-86610AE0BB9A}" type="slidenum">
              <a:rPr lang="ru-RU">
                <a:solidFill>
                  <a:srgbClr val="33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80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3251C-A5DD-41CE-84E7-FB647EB4968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3251C-A5DD-41CE-84E7-FB647EB4968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BD4-1CC0-4E59-A4CA-86610AE0BB9A}" type="slidenum">
              <a:rPr lang="ru-RU">
                <a:solidFill>
                  <a:srgbClr val="33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2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BD4-1CC0-4E59-A4CA-86610AE0BB9A}" type="slidenum">
              <a:rPr lang="ru-RU">
                <a:solidFill>
                  <a:srgbClr val="33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7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BD4-1CC0-4E59-A4CA-86610AE0BB9A}" type="slidenum">
              <a:rPr lang="ru-RU">
                <a:solidFill>
                  <a:srgbClr val="33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5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BD4-1CC0-4E59-A4CA-86610AE0BB9A}" type="slidenum">
              <a:rPr lang="ru-RU">
                <a:solidFill>
                  <a:srgbClr val="33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9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BBCF4-E327-4F3F-AC8B-CB6581AEDD9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0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BBCF4-E327-4F3F-AC8B-CB6581AEDD9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9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91.xml"/><Relationship Id="rId5" Type="http://schemas.openxmlformats.org/officeDocument/2006/relationships/slide" Target="slide1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808BE9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9200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6375" y="5445125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373688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709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66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/>
              <a:t/>
            </a:r>
            <a:br>
              <a:rPr lang="ru-RU" altLang="ru-RU" sz="3600" b="1" dirty="0"/>
            </a:br>
            <a:r>
              <a:rPr lang="ru-RU" altLang="ru-RU" sz="3600" b="1" i="1" u="sng" dirty="0"/>
              <a:t>Игра «Третий лишний»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3600" b="1"/>
              <a:t>       Желток – железо – желтый</a:t>
            </a:r>
            <a:r>
              <a:rPr lang="ru-RU" altLang="ru-RU"/>
              <a:t> </a:t>
            </a:r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r>
              <a:rPr lang="ru-RU" altLang="ru-RU"/>
              <a:t>                        </a:t>
            </a:r>
            <a:r>
              <a:rPr lang="ru-RU" altLang="ru-RU" sz="3600" b="1"/>
              <a:t>железо</a:t>
            </a:r>
          </a:p>
        </p:txBody>
      </p:sp>
      <p:pic>
        <p:nvPicPr>
          <p:cNvPr id="56324" name="Picture 4" descr="AN0260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17208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FD010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23764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H0173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80828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632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actionButtonForwardNex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FFCC99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3298825"/>
          </a:xfrm>
        </p:spPr>
        <p:txBody>
          <a:bodyPr/>
          <a:lstStyle/>
          <a:p>
            <a:r>
              <a:rPr lang="ru-RU" altLang="ru-RU" sz="3600" b="1"/>
              <a:t>       Циркуль – циркач – цирк</a:t>
            </a:r>
            <a:br>
              <a:rPr lang="ru-RU" altLang="ru-RU" sz="3600" b="1"/>
            </a:br>
            <a:r>
              <a:rPr lang="ru-RU" altLang="ru-RU" sz="3600" b="1"/>
              <a:t/>
            </a:r>
            <a:br>
              <a:rPr lang="ru-RU" altLang="ru-RU" sz="3600" b="1"/>
            </a:br>
            <a:r>
              <a:rPr lang="ru-RU" altLang="ru-RU" sz="3600" b="1"/>
              <a:t/>
            </a:r>
            <a:br>
              <a:rPr lang="ru-RU" altLang="ru-RU" sz="3600" b="1"/>
            </a:br>
            <a:endParaRPr lang="ru-RU" altLang="ru-RU" sz="3600" b="1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27313" y="1773238"/>
            <a:ext cx="6059487" cy="43529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/>
              <a:t>       циркуль</a:t>
            </a:r>
          </a:p>
        </p:txBody>
      </p:sp>
      <p:sp useBgFill="1">
        <p:nvSpPr>
          <p:cNvPr id="5734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actionButtonForwardNex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7353" name="Picture 9" descr="ци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24175"/>
            <a:ext cx="360045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99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641475"/>
          </a:xfrm>
        </p:spPr>
        <p:txBody>
          <a:bodyPr/>
          <a:lstStyle/>
          <a:p>
            <a:r>
              <a:rPr lang="ru-RU" altLang="ru-RU" sz="3600" b="1" dirty="0"/>
              <a:t/>
            </a:r>
            <a:br>
              <a:rPr lang="ru-RU" altLang="ru-RU" sz="3600" b="1" dirty="0"/>
            </a:br>
            <a:r>
              <a:rPr lang="ru-RU" altLang="ru-RU" sz="3600" b="1" dirty="0"/>
              <a:t>Подберите и запишите родственные слова: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492375"/>
            <a:ext cx="7283450" cy="36337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1-й ряд – с корнем «лес»,</a:t>
            </a:r>
          </a:p>
          <a:p>
            <a:pPr>
              <a:buFontTx/>
              <a:buNone/>
            </a:pPr>
            <a:r>
              <a:rPr lang="ru-RU" altLang="ru-RU" b="1" dirty="0"/>
              <a:t>2-й ряд – с корнем «сад</a:t>
            </a:r>
            <a:r>
              <a:rPr lang="ru-RU" altLang="ru-RU" b="1" dirty="0" smtClean="0"/>
              <a:t>»,</a:t>
            </a:r>
            <a:endParaRPr lang="ru-RU" altLang="ru-RU" b="1" dirty="0"/>
          </a:p>
        </p:txBody>
      </p:sp>
      <p:sp useBgFill="1">
        <p:nvSpPr>
          <p:cNvPr id="63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actionButtonForwardNex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633412"/>
          </a:xfrm>
        </p:spPr>
        <p:txBody>
          <a:bodyPr/>
          <a:lstStyle/>
          <a:p>
            <a:r>
              <a:rPr lang="ru-RU" altLang="ru-RU" sz="3600" b="1"/>
              <a:t>Проверь: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4763"/>
            <a:ext cx="8229600" cy="1041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2881312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</a:rPr>
              <a:t>     лес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</a:rPr>
              <a:t>  лесной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</a:rPr>
              <a:t>  лесник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</a:rPr>
              <a:t>лесничий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</a:rPr>
              <a:t>Лесовичок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</a:rPr>
              <a:t>перелесок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3200">
              <a:solidFill>
                <a:srgbClr val="000000"/>
              </a:solidFill>
            </a:endParaRPr>
          </a:p>
        </p:txBody>
      </p:sp>
      <p:sp useBgFill="1">
        <p:nvSpPr>
          <p:cNvPr id="92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actionButtonForwardNex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9224" name="Picture 8" descr="лес з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410845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FFFF99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600200"/>
            <a:ext cx="3452812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/>
              <a:t>сад</a:t>
            </a:r>
          </a:p>
          <a:p>
            <a:pPr>
              <a:buFontTx/>
              <a:buNone/>
            </a:pPr>
            <a:r>
              <a:rPr lang="ru-RU" altLang="ru-RU" sz="3600" b="1"/>
              <a:t>садик</a:t>
            </a:r>
          </a:p>
          <a:p>
            <a:pPr>
              <a:buFontTx/>
              <a:buNone/>
            </a:pPr>
            <a:r>
              <a:rPr lang="ru-RU" altLang="ru-RU" sz="3600" b="1"/>
              <a:t>садовый</a:t>
            </a:r>
          </a:p>
          <a:p>
            <a:pPr>
              <a:buFontTx/>
              <a:buNone/>
            </a:pPr>
            <a:r>
              <a:rPr lang="ru-RU" altLang="ru-RU" sz="3600" b="1"/>
              <a:t>садовник</a:t>
            </a:r>
          </a:p>
          <a:p>
            <a:pPr>
              <a:buFontTx/>
              <a:buNone/>
            </a:pPr>
            <a:r>
              <a:rPr lang="ru-RU" altLang="ru-RU" sz="3600" b="1"/>
              <a:t>посадил</a:t>
            </a:r>
          </a:p>
        </p:txBody>
      </p:sp>
      <p:sp useBgFill="1">
        <p:nvSpPr>
          <p:cNvPr id="1946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1042987" cy="404812"/>
          </a:xfrm>
          <a:prstGeom prst="actionButtonForwardNex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19464" name="Picture 8" descr="с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2951162" cy="3529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8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7772400" cy="55848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   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 </a:t>
            </a:r>
            <a:endParaRPr lang="ru-RU" altLang="ru-RU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900113" y="692150"/>
            <a:ext cx="7632700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FF3300"/>
                </a:solidFill>
              </a:rPr>
              <a:t>Найди родственные слова,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FF3300"/>
                </a:solidFill>
              </a:rPr>
              <a:t>выдели в них корень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755650" y="2133600"/>
            <a:ext cx="7777163" cy="4032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   Однажды корень вод пошел искать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родственников. Опустился он под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воду и в водной глубине увидел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подводную лодку. Рядом с лодкой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работал водолаз. Понравилось корню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под водой. Интересного много, да 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 родственников нашёл.</a:t>
            </a:r>
          </a:p>
        </p:txBody>
      </p:sp>
    </p:spTree>
    <p:extLst>
      <p:ext uri="{BB962C8B-B14F-4D97-AF65-F5344CB8AC3E}">
        <p14:creationId xmlns:p14="http://schemas.microsoft.com/office/powerpoint/2010/main" val="32844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altLang="ru-RU" b="1" smtClean="0"/>
          </a:p>
          <a:p>
            <a:pPr algn="ctr" eaLnBrk="1" hangingPunct="1">
              <a:buFontTx/>
              <a:buNone/>
            </a:pPr>
            <a:endParaRPr lang="ru-RU" altLang="ru-RU" b="1" smtClean="0"/>
          </a:p>
          <a:p>
            <a:pPr algn="ctr" eaLnBrk="1" hangingPunct="1">
              <a:buFontTx/>
              <a:buNone/>
            </a:pPr>
            <a:endParaRPr lang="ru-RU" altLang="ru-RU" b="1" smtClean="0"/>
          </a:p>
          <a:p>
            <a:pPr algn="ctr" eaLnBrk="1" hangingPunct="1">
              <a:buFontTx/>
              <a:buNone/>
            </a:pPr>
            <a:endParaRPr lang="ru-RU" altLang="ru-RU" b="1" smtClean="0"/>
          </a:p>
          <a:p>
            <a:pPr algn="ctr" eaLnBrk="1" hangingPunct="1">
              <a:buFontTx/>
              <a:buNone/>
            </a:pPr>
            <a:endParaRPr lang="ru-RU" altLang="ru-RU" b="1" smtClean="0"/>
          </a:p>
          <a:p>
            <a:pPr algn="ctr" eaLnBrk="1" hangingPunct="1">
              <a:buFontTx/>
              <a:buNone/>
            </a:pPr>
            <a:endParaRPr lang="ru-RU" altLang="ru-RU" b="1" smtClean="0"/>
          </a:p>
          <a:p>
            <a:pPr algn="ctr"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45064" name="Picture 8" descr="222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20193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2339975" y="2636838"/>
            <a:ext cx="3816350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>
                <a:solidFill>
                  <a:srgbClr val="000066"/>
                </a:solidFill>
              </a:rPr>
              <a:t>вод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39750" y="549275"/>
            <a:ext cx="3816350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>
                <a:solidFill>
                  <a:srgbClr val="000066"/>
                </a:solidFill>
              </a:rPr>
              <a:t>воду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611188" y="4797425"/>
            <a:ext cx="3816350" cy="1223963"/>
          </a:xfrm>
          <a:prstGeom prst="roundRect">
            <a:avLst>
              <a:gd name="adj" fmla="val 16731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</a:pPr>
            <a:r>
              <a:rPr kumimoji="0" lang="ru-RU" altLang="ru-RU" sz="3600" b="1">
                <a:solidFill>
                  <a:srgbClr val="000066"/>
                </a:solidFill>
              </a:rPr>
              <a:t>подводную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4787900" y="4797425"/>
            <a:ext cx="3816350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>
                <a:solidFill>
                  <a:srgbClr val="000066"/>
                </a:solidFill>
              </a:rPr>
              <a:t>водолаз</a:t>
            </a:r>
          </a:p>
        </p:txBody>
      </p:sp>
      <p:sp>
        <p:nvSpPr>
          <p:cNvPr id="45072" name="Arc 16"/>
          <p:cNvSpPr>
            <a:spLocks/>
          </p:cNvSpPr>
          <p:nvPr/>
        </p:nvSpPr>
        <p:spPr bwMode="auto">
          <a:xfrm rot="13584507" flipV="1">
            <a:off x="5940426" y="4941887"/>
            <a:ext cx="576262" cy="576263"/>
          </a:xfrm>
          <a:custGeom>
            <a:avLst/>
            <a:gdLst>
              <a:gd name="T0" fmla="*/ 0 w 21600"/>
              <a:gd name="T1" fmla="*/ 0 h 21600"/>
              <a:gd name="T2" fmla="*/ 410159132 w 21600"/>
              <a:gd name="T3" fmla="*/ 410161125 h 21600"/>
              <a:gd name="T4" fmla="*/ 0 w 21600"/>
              <a:gd name="T5" fmla="*/ 410161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45074" name="Arc 18"/>
          <p:cNvSpPr>
            <a:spLocks/>
          </p:cNvSpPr>
          <p:nvPr/>
        </p:nvSpPr>
        <p:spPr bwMode="auto">
          <a:xfrm rot="13584507" flipV="1">
            <a:off x="2195512" y="4797426"/>
            <a:ext cx="576263" cy="576262"/>
          </a:xfrm>
          <a:custGeom>
            <a:avLst/>
            <a:gdLst>
              <a:gd name="T0" fmla="*/ 0 w 21600"/>
              <a:gd name="T1" fmla="*/ 0 h 21600"/>
              <a:gd name="T2" fmla="*/ 410161125 w 21600"/>
              <a:gd name="T3" fmla="*/ 410159132 h 21600"/>
              <a:gd name="T4" fmla="*/ 0 w 21600"/>
              <a:gd name="T5" fmla="*/ 41015913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4643438" y="549275"/>
            <a:ext cx="3816350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>
                <a:solidFill>
                  <a:srgbClr val="000066"/>
                </a:solidFill>
              </a:rPr>
              <a:t>водной</a:t>
            </a:r>
          </a:p>
        </p:txBody>
      </p:sp>
      <p:sp>
        <p:nvSpPr>
          <p:cNvPr id="45077" name="Arc 21"/>
          <p:cNvSpPr>
            <a:spLocks/>
          </p:cNvSpPr>
          <p:nvPr/>
        </p:nvSpPr>
        <p:spPr bwMode="auto">
          <a:xfrm rot="13584507" flipV="1">
            <a:off x="3924300" y="2781300"/>
            <a:ext cx="576263" cy="576263"/>
          </a:xfrm>
          <a:custGeom>
            <a:avLst/>
            <a:gdLst>
              <a:gd name="T0" fmla="*/ 0 w 21600"/>
              <a:gd name="T1" fmla="*/ 0 h 21600"/>
              <a:gd name="T2" fmla="*/ 410161125 w 21600"/>
              <a:gd name="T3" fmla="*/ 410161125 h 21600"/>
              <a:gd name="T4" fmla="*/ 0 w 21600"/>
              <a:gd name="T5" fmla="*/ 410161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45078" name="Arc 22"/>
          <p:cNvSpPr>
            <a:spLocks/>
          </p:cNvSpPr>
          <p:nvPr/>
        </p:nvSpPr>
        <p:spPr bwMode="auto">
          <a:xfrm rot="13584507" flipV="1">
            <a:off x="1979612" y="765176"/>
            <a:ext cx="576263" cy="576262"/>
          </a:xfrm>
          <a:custGeom>
            <a:avLst/>
            <a:gdLst>
              <a:gd name="T0" fmla="*/ 0 w 21600"/>
              <a:gd name="T1" fmla="*/ 0 h 21600"/>
              <a:gd name="T2" fmla="*/ 410161125 w 21600"/>
              <a:gd name="T3" fmla="*/ 410159132 h 21600"/>
              <a:gd name="T4" fmla="*/ 0 w 21600"/>
              <a:gd name="T5" fmla="*/ 41015913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45079" name="Arc 23"/>
          <p:cNvSpPr>
            <a:spLocks/>
          </p:cNvSpPr>
          <p:nvPr/>
        </p:nvSpPr>
        <p:spPr bwMode="auto">
          <a:xfrm rot="13584507" flipV="1">
            <a:off x="5867400" y="692150"/>
            <a:ext cx="576263" cy="576263"/>
          </a:xfrm>
          <a:custGeom>
            <a:avLst/>
            <a:gdLst>
              <a:gd name="T0" fmla="*/ 0 w 21600"/>
              <a:gd name="T1" fmla="*/ 0 h 21600"/>
              <a:gd name="T2" fmla="*/ 410161125 w 21600"/>
              <a:gd name="T3" fmla="*/ 410161125 h 21600"/>
              <a:gd name="T4" fmla="*/ 0 w 21600"/>
              <a:gd name="T5" fmla="*/ 410161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6" grpId="0" animBg="1"/>
      <p:bldP spid="45067" grpId="0" animBg="1"/>
      <p:bldP spid="45068" grpId="0" animBg="1"/>
      <p:bldP spid="45072" grpId="0" animBg="1"/>
      <p:bldP spid="45074" grpId="0" animBg="1"/>
      <p:bldP spid="45075" grpId="0" animBg="1"/>
      <p:bldP spid="45077" grpId="0" animBg="1"/>
      <p:bldP spid="45078" grpId="0" animBg="1"/>
      <p:bldP spid="45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Закончи предложение.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Корень это …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Чтобы </a:t>
            </a:r>
            <a:r>
              <a:rPr lang="ru-RU" altLang="ru-RU" dirty="0" smtClean="0">
                <a:solidFill>
                  <a:srgbClr val="000000"/>
                </a:solidFill>
              </a:rPr>
              <a:t>найти корень, </a:t>
            </a:r>
            <a:r>
              <a:rPr lang="ru-RU" altLang="ru-RU" dirty="0" smtClean="0">
                <a:solidFill>
                  <a:srgbClr val="000000"/>
                </a:solidFill>
              </a:rPr>
              <a:t>надо …. 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Однокоренными называют слова …</a:t>
            </a:r>
            <a:endParaRPr lang="ru-RU" altLang="ru-RU" dirty="0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971550" y="476250"/>
            <a:ext cx="7272338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847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CC">
                        <a:alpha val="50000"/>
                      </a:srgbClr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Итог урока</a:t>
            </a:r>
          </a:p>
        </p:txBody>
      </p:sp>
    </p:spTree>
    <p:extLst>
      <p:ext uri="{BB962C8B-B14F-4D97-AF65-F5344CB8AC3E}">
        <p14:creationId xmlns:p14="http://schemas.microsoft.com/office/powerpoint/2010/main" val="18183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7" y="1295400"/>
            <a:ext cx="8545835" cy="4648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Закончи предложение.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Корень это главная значимая часть слова.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Чтобы </a:t>
            </a:r>
            <a:r>
              <a:rPr lang="ru-RU" altLang="ru-RU" dirty="0" smtClean="0">
                <a:solidFill>
                  <a:srgbClr val="000000"/>
                </a:solidFill>
              </a:rPr>
              <a:t>найти корень, </a:t>
            </a:r>
            <a:r>
              <a:rPr lang="ru-RU" altLang="ru-RU" dirty="0" smtClean="0">
                <a:solidFill>
                  <a:srgbClr val="000000"/>
                </a:solidFill>
              </a:rPr>
              <a:t>надо подобрать однокоренные слова.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Однокоренными называют слова с </a:t>
            </a:r>
            <a:r>
              <a:rPr lang="ru-RU" altLang="ru-RU" dirty="0">
                <a:solidFill>
                  <a:srgbClr val="000000"/>
                </a:solidFill>
              </a:rPr>
              <a:t>о</a:t>
            </a:r>
            <a:r>
              <a:rPr lang="ru-RU" altLang="ru-RU" dirty="0" smtClean="0">
                <a:solidFill>
                  <a:srgbClr val="000000"/>
                </a:solidFill>
              </a:rPr>
              <a:t>динаковым корнем.</a:t>
            </a:r>
            <a:endParaRPr lang="ru-RU" altLang="ru-RU" dirty="0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971550" y="476250"/>
            <a:ext cx="7272338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847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CC">
                        <a:alpha val="50000"/>
                      </a:srgbClr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Итог урока</a:t>
            </a:r>
          </a:p>
        </p:txBody>
      </p:sp>
    </p:spTree>
    <p:extLst>
      <p:ext uri="{BB962C8B-B14F-4D97-AF65-F5344CB8AC3E}">
        <p14:creationId xmlns:p14="http://schemas.microsoft.com/office/powerpoint/2010/main" val="38868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808BE9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r="44438" b="2718"/>
          <a:stretch>
            <a:fillRect/>
          </a:stretch>
        </p:blipFill>
        <p:spPr bwMode="auto">
          <a:xfrm>
            <a:off x="1547813" y="620713"/>
            <a:ext cx="59166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04025" y="4437063"/>
            <a:ext cx="1152525" cy="2420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148263" y="17732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95288" y="26368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23850" y="46529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708400" y="26368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68" name="Picture 8" descr="karanda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5419" flipV="1">
            <a:off x="6372225" y="4581525"/>
            <a:ext cx="194468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602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1406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7 -0.45718 C -0.12014 -0.43819 -0.12622 -0.41921 -0.13455 -0.39398 C -0.14289 -0.36875 -0.15591 -0.33079 -0.16407 -0.30509 C -0.17223 -0.2794 -0.17466 -0.26667 -0.18316 -0.24028 C -0.19167 -0.21389 -0.20539 -0.17616 -0.21528 -0.14606 C -0.22518 -0.11597 -0.23195 -0.09097 -0.24219 -0.05903 C -0.25243 -0.02708 -0.26563 0.01435 -0.27691 0.04537 C -0.2882 0.07639 -0.29948 0.10509 -0.31025 0.12732 C -0.32101 0.14954 -0.33004 0.16458 -0.34098 0.1787 C -0.35191 0.19282 -0.36424 0.20417 -0.37552 0.21273 C -0.38681 0.2213 -0.39879 0.22593 -0.40886 0.22986 C -0.41893 0.2338 -0.42466 0.23843 -0.43577 0.23681 C -0.44688 0.23519 -0.46615 0.22685 -0.47552 0.21968 C -0.4849 0.2125 -0.48664 0.2037 -0.49219 0.19398 C -0.49775 0.18426 -0.5033 0.17292 -0.50886 0.16157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86 0.16157 C -0.50886 0.15949 -0.39879 -0.07987 -0.28733 -0.320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2 -0.3206 C -0.28941 -0.32199 -0.29132 -0.32338 -0.29496 -0.33079 C -0.29861 -0.3382 -0.30677 -0.35394 -0.30903 -0.36505 C -0.31128 -0.37616 -0.31007 -0.38658 -0.30903 -0.39746 C -0.30798 -0.40834 -0.30729 -0.42037 -0.3026 -0.4301 C -0.29791 -0.43982 -0.28871 -0.44815 -0.2809 -0.45556 C -0.27309 -0.46297 -0.26458 -0.46991 -0.25521 -0.47454 C -0.24583 -0.47917 -0.2375 -0.4801 -0.22448 -0.4831 C -0.21146 -0.48611 -0.19323 -0.49144 -0.17708 -0.49329 C -0.16094 -0.49514 -0.14635 -0.49468 -0.12708 -0.49491 C -0.10781 -0.49514 -0.0875 -0.49491 -0.06163 -0.49491 C -0.03576 -0.49491 -2.22222E-6 -0.49491 0.02813 -0.49491 C 0.05625 -0.49491 0.09531 -0.49491 0.10764 -0.49491 " pathEditMode="relative" rAng="0" ptsTypes="aaaaaaaaaaaaa">
                                      <p:cBhvr>
                                        <p:cTn id="16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808BE9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4" t="68420" r="37395"/>
          <a:stretch>
            <a:fillRect/>
          </a:stretch>
        </p:blipFill>
        <p:spPr bwMode="auto">
          <a:xfrm>
            <a:off x="3851275" y="4508500"/>
            <a:ext cx="14414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250825" y="4437063"/>
            <a:ext cx="8748713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50825" y="6669088"/>
            <a:ext cx="874871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250825" y="2492375"/>
            <a:ext cx="8748713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179388" y="404813"/>
            <a:ext cx="874871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851275" y="47244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4345" name="Picture 9" descr="karanda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8035" flipV="1">
            <a:off x="6443663" y="4652963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229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7153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0162 C -0.26736 -0.02176 -0.26319 -0.02708 -0.25746 -0.03333 C -0.25173 -0.03958 -0.24323 -0.04768 -0.23698 -0.0537 C -0.23073 -0.05972 -0.22708 -0.06458 -0.22031 -0.06921 C -0.21354 -0.07384 -0.20226 -0.08009 -0.19601 -0.08125 C -0.18976 -0.08241 -0.1868 -0.0787 -0.18316 -0.07593 C -0.17951 -0.07315 -0.17604 -0.06921 -0.17413 -0.06412 C -0.17222 -0.05903 -0.17031 -0.05463 -0.17153 -0.04514 C -0.17274 -0.03565 -0.17604 -0.02546 -0.18177 -0.00764 C -0.1875 0.01019 -0.19878 0.03912 -0.20625 0.0625 C -0.21371 0.08588 -0.2217 0.11597 -0.22673 0.13264 C -0.23177 0.14931 -0.23507 0.15417 -0.23698 0.16319 C -0.23889 0.17222 -0.23854 0.18009 -0.23819 0.18727 C -0.23785 0.19444 -0.23663 0.20069 -0.23437 0.20602 C -0.23212 0.21134 -0.22864 0.21736 -0.22413 0.21968 C -0.21962 0.22199 -0.21528 0.22338 -0.20746 0.21968 C -0.19965 0.21597 -0.18628 0.20532 -0.17673 0.19745 C -0.16719 0.18958 -0.15607 0.17801 -0.14982 0.17176 C -0.14357 0.16551 -0.14167 0.16273 -0.13958 0.15995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err="1"/>
              <a:t>г</a:t>
            </a:r>
            <a:r>
              <a:rPr lang="ru-RU" sz="6600" dirty="0" err="1" smtClean="0"/>
              <a:t>л.зок</a:t>
            </a:r>
            <a:endParaRPr lang="ru-RU" sz="6600" dirty="0" smtClean="0"/>
          </a:p>
          <a:p>
            <a:pPr marL="0" indent="0">
              <a:buNone/>
            </a:pPr>
            <a:r>
              <a:rPr lang="ru-RU" sz="6600" dirty="0"/>
              <a:t>г</a:t>
            </a:r>
            <a:r>
              <a:rPr lang="ru-RU" sz="6600" dirty="0" smtClean="0"/>
              <a:t>лазок- глаз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5182"/>
            <a:ext cx="3528392" cy="273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2992"/>
            <a:ext cx="1584176" cy="42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09912"/>
            <a:ext cx="1440160" cy="38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001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143000"/>
            <a:ext cx="77724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mtClean="0"/>
          </a:p>
          <a:p>
            <a:pPr algn="ctr" eaLnBrk="1" hangingPunct="1">
              <a:buFontTx/>
              <a:buNone/>
            </a:pPr>
            <a:endParaRPr lang="ru-RU" altLang="ru-RU" smtClean="0"/>
          </a:p>
          <a:p>
            <a:pPr algn="ctr" eaLnBrk="1" hangingPunct="1">
              <a:buFontTx/>
              <a:buNone/>
            </a:pPr>
            <a:endParaRPr lang="ru-RU" altLang="ru-RU" smtClean="0"/>
          </a:p>
          <a:p>
            <a:pPr algn="ctr" eaLnBrk="1" hangingPunct="1">
              <a:buFontTx/>
              <a:buNone/>
            </a:pPr>
            <a:endParaRPr lang="ru-RU" altLang="ru-RU" smtClean="0"/>
          </a:p>
          <a:p>
            <a:pPr algn="ctr" eaLnBrk="1" hangingPunct="1">
              <a:buFontTx/>
              <a:buNone/>
            </a:pPr>
            <a:r>
              <a:rPr lang="ru-RU" altLang="ru-RU" smtClean="0"/>
              <a:t>Например:</a:t>
            </a:r>
          </a:p>
          <a:p>
            <a:pPr algn="ctr" eaLnBrk="1" hangingPunct="1">
              <a:buFontTx/>
              <a:buNone/>
            </a:pPr>
            <a:r>
              <a:rPr lang="ru-RU" altLang="ru-RU" smtClean="0"/>
              <a:t>лес, лесник, лесной, лесовик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43012" name="Arc 4"/>
          <p:cNvSpPr>
            <a:spLocks/>
          </p:cNvSpPr>
          <p:nvPr/>
        </p:nvSpPr>
        <p:spPr bwMode="auto">
          <a:xfrm rot="13856023" flipV="1">
            <a:off x="2730500" y="4098926"/>
            <a:ext cx="701675" cy="558800"/>
          </a:xfrm>
          <a:custGeom>
            <a:avLst/>
            <a:gdLst>
              <a:gd name="T0" fmla="*/ 259983033 w 21600"/>
              <a:gd name="T1" fmla="*/ 0 h 20225"/>
              <a:gd name="T2" fmla="*/ 740457869 w 21600"/>
              <a:gd name="T3" fmla="*/ 426571592 h 20225"/>
              <a:gd name="T4" fmla="*/ 0 w 21600"/>
              <a:gd name="T5" fmla="*/ 426571592 h 20225"/>
              <a:gd name="T6" fmla="*/ 0 60000 65536"/>
              <a:gd name="T7" fmla="*/ 0 60000 65536"/>
              <a:gd name="T8" fmla="*/ 0 60000 65536"/>
              <a:gd name="T9" fmla="*/ 0 w 21600"/>
              <a:gd name="T10" fmla="*/ 0 h 20225"/>
              <a:gd name="T11" fmla="*/ 21600 w 21600"/>
              <a:gd name="T12" fmla="*/ 20225 h 20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25" fill="none" extrusionOk="0">
                <a:moveTo>
                  <a:pt x="7583" y="0"/>
                </a:moveTo>
                <a:cubicBezTo>
                  <a:pt x="16014" y="3161"/>
                  <a:pt x="21600" y="11221"/>
                  <a:pt x="21600" y="20225"/>
                </a:cubicBezTo>
              </a:path>
              <a:path w="21600" h="20225" stroke="0" extrusionOk="0">
                <a:moveTo>
                  <a:pt x="7583" y="0"/>
                </a:moveTo>
                <a:cubicBezTo>
                  <a:pt x="16014" y="3161"/>
                  <a:pt x="21600" y="11221"/>
                  <a:pt x="21600" y="20225"/>
                </a:cubicBezTo>
                <a:lnTo>
                  <a:pt x="0" y="20225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43013" name="Arc 5"/>
          <p:cNvSpPr>
            <a:spLocks/>
          </p:cNvSpPr>
          <p:nvPr/>
        </p:nvSpPr>
        <p:spPr bwMode="auto">
          <a:xfrm rot="13086371" flipV="1">
            <a:off x="1835150" y="4076700"/>
            <a:ext cx="636588" cy="504825"/>
          </a:xfrm>
          <a:custGeom>
            <a:avLst/>
            <a:gdLst>
              <a:gd name="T0" fmla="*/ 1565509 w 21223"/>
              <a:gd name="T1" fmla="*/ 0 h 21600"/>
              <a:gd name="T2" fmla="*/ 572745539 w 21223"/>
              <a:gd name="T3" fmla="*/ 224468018 h 21600"/>
              <a:gd name="T4" fmla="*/ 0 w 21223"/>
              <a:gd name="T5" fmla="*/ 275749619 h 21600"/>
              <a:gd name="T6" fmla="*/ 0 60000 65536"/>
              <a:gd name="T7" fmla="*/ 0 60000 65536"/>
              <a:gd name="T8" fmla="*/ 0 60000 65536"/>
              <a:gd name="T9" fmla="*/ 0 w 21223"/>
              <a:gd name="T10" fmla="*/ 0 h 21600"/>
              <a:gd name="T11" fmla="*/ 21223 w 212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23" h="21600" fill="none" extrusionOk="0">
                <a:moveTo>
                  <a:pt x="57" y="0"/>
                </a:moveTo>
                <a:cubicBezTo>
                  <a:pt x="10416" y="27"/>
                  <a:pt x="19296" y="7405"/>
                  <a:pt x="21223" y="17582"/>
                </a:cubicBezTo>
              </a:path>
              <a:path w="21223" h="21600" stroke="0" extrusionOk="0">
                <a:moveTo>
                  <a:pt x="57" y="0"/>
                </a:moveTo>
                <a:cubicBezTo>
                  <a:pt x="10416" y="27"/>
                  <a:pt x="19296" y="7405"/>
                  <a:pt x="21223" y="1758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43014" name="Arc 6"/>
          <p:cNvSpPr>
            <a:spLocks/>
          </p:cNvSpPr>
          <p:nvPr/>
        </p:nvSpPr>
        <p:spPr bwMode="auto">
          <a:xfrm rot="13086371" flipV="1">
            <a:off x="4286250" y="4060825"/>
            <a:ext cx="574675" cy="428625"/>
          </a:xfrm>
          <a:custGeom>
            <a:avLst/>
            <a:gdLst>
              <a:gd name="T0" fmla="*/ 53126463 w 21600"/>
              <a:gd name="T1" fmla="*/ 0 h 21415"/>
              <a:gd name="T2" fmla="*/ 406779827 w 21600"/>
              <a:gd name="T3" fmla="*/ 171710215 h 21415"/>
              <a:gd name="T4" fmla="*/ 0 w 21600"/>
              <a:gd name="T5" fmla="*/ 171710215 h 21415"/>
              <a:gd name="T6" fmla="*/ 0 60000 65536"/>
              <a:gd name="T7" fmla="*/ 0 60000 65536"/>
              <a:gd name="T8" fmla="*/ 0 60000 65536"/>
              <a:gd name="T9" fmla="*/ 0 w 21600"/>
              <a:gd name="T10" fmla="*/ 0 h 21415"/>
              <a:gd name="T11" fmla="*/ 21600 w 21600"/>
              <a:gd name="T12" fmla="*/ 21415 h 21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15" fill="none" extrusionOk="0">
                <a:moveTo>
                  <a:pt x="2820" y="0"/>
                </a:moveTo>
                <a:cubicBezTo>
                  <a:pt x="13567" y="1415"/>
                  <a:pt x="21600" y="10576"/>
                  <a:pt x="21600" y="21415"/>
                </a:cubicBezTo>
              </a:path>
              <a:path w="21600" h="21415" stroke="0" extrusionOk="0">
                <a:moveTo>
                  <a:pt x="2820" y="0"/>
                </a:moveTo>
                <a:cubicBezTo>
                  <a:pt x="13567" y="1415"/>
                  <a:pt x="21600" y="10576"/>
                  <a:pt x="21600" y="21415"/>
                </a:cubicBezTo>
                <a:lnTo>
                  <a:pt x="0" y="21415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43015" name="Arc 7"/>
          <p:cNvSpPr>
            <a:spLocks/>
          </p:cNvSpPr>
          <p:nvPr/>
        </p:nvSpPr>
        <p:spPr bwMode="auto">
          <a:xfrm rot="13086371" flipV="1">
            <a:off x="5862638" y="4038600"/>
            <a:ext cx="501650" cy="422275"/>
          </a:xfrm>
          <a:custGeom>
            <a:avLst/>
            <a:gdLst>
              <a:gd name="T0" fmla="*/ 1227626 w 21600"/>
              <a:gd name="T1" fmla="*/ 0 h 21600"/>
              <a:gd name="T2" fmla="*/ 270579415 w 21600"/>
              <a:gd name="T3" fmla="*/ 161390671 h 21600"/>
              <a:gd name="T4" fmla="*/ 0 w 21600"/>
              <a:gd name="T5" fmla="*/ 16139067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97" y="0"/>
                </a:moveTo>
                <a:cubicBezTo>
                  <a:pt x="11988" y="54"/>
                  <a:pt x="21600" y="9708"/>
                  <a:pt x="21600" y="21600"/>
                </a:cubicBezTo>
              </a:path>
              <a:path w="21600" h="21600" stroke="0" extrusionOk="0">
                <a:moveTo>
                  <a:pt x="97" y="0"/>
                </a:moveTo>
                <a:cubicBezTo>
                  <a:pt x="11988" y="54"/>
                  <a:pt x="21600" y="9708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43016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97425"/>
            <a:ext cx="2105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714375" y="500063"/>
            <a:ext cx="7777163" cy="2520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66"/>
                </a:solidFill>
              </a:rPr>
              <a:t>Слова с одним и тем же корнем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66"/>
                </a:solidFill>
              </a:rPr>
              <a:t>называются </a:t>
            </a:r>
            <a:r>
              <a:rPr kumimoji="0" lang="ru-RU" altLang="ru-RU" sz="3200" b="1">
                <a:solidFill>
                  <a:srgbClr val="FF0000"/>
                </a:solidFill>
              </a:rPr>
              <a:t>ОДНОКОРЕННЫМИ</a:t>
            </a:r>
            <a:r>
              <a:rPr kumimoji="0" lang="ru-RU" altLang="ru-RU" sz="3200" b="1">
                <a:solidFill>
                  <a:srgbClr val="000066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66"/>
                </a:solidFill>
              </a:rPr>
              <a:t>или </a:t>
            </a:r>
            <a:r>
              <a:rPr kumimoji="0" lang="ru-RU" altLang="ru-RU" sz="3200" b="1">
                <a:solidFill>
                  <a:srgbClr val="FF0000"/>
                </a:solidFill>
              </a:rPr>
              <a:t>РОДСТВЕННЫМИ</a:t>
            </a:r>
            <a:r>
              <a:rPr kumimoji="0" lang="ru-RU" altLang="ru-RU" sz="3200" b="1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1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571500"/>
            <a:ext cx="7772400" cy="4648200"/>
          </a:xfrm>
          <a:noFill/>
        </p:spPr>
        <p:txBody>
          <a:bodyPr/>
          <a:lstStyle/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4800" b="1" dirty="0" smtClean="0">
                <a:solidFill>
                  <a:srgbClr val="FF3300"/>
                </a:solidFill>
                <a:latin typeface="Times New Roman" pitchFamily="18" charset="0"/>
              </a:rPr>
              <a:t>КОРЕНЬ</a:t>
            </a:r>
            <a:r>
              <a:rPr lang="ru-RU" altLang="ru-RU" sz="4800" dirty="0" smtClean="0">
                <a:solidFill>
                  <a:srgbClr val="000000"/>
                </a:solidFill>
                <a:latin typeface="Times New Roman" pitchFamily="18" charset="0"/>
              </a:rPr>
              <a:t> слова- значимая часть.</a:t>
            </a:r>
          </a:p>
          <a:p>
            <a:pPr algn="just" eaLnBrk="1" hangingPunct="1"/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0318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Рисунок3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43313"/>
            <a:ext cx="27003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1285860"/>
            <a:ext cx="483997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6000" b="1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Корень слова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500306"/>
            <a:ext cx="753988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Однокоренные слова</a:t>
            </a:r>
          </a:p>
        </p:txBody>
      </p:sp>
    </p:spTree>
    <p:extLst>
      <p:ext uri="{BB962C8B-B14F-4D97-AF65-F5344CB8AC3E}">
        <p14:creationId xmlns:p14="http://schemas.microsoft.com/office/powerpoint/2010/main" val="15719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187450" y="765175"/>
            <a:ext cx="77057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ru-RU" altLang="ru-RU" sz="36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ru-RU" altLang="ru-RU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987675" y="2420938"/>
            <a:ext cx="18716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снег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500313" y="3714750"/>
            <a:ext cx="32400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снегири</a:t>
            </a:r>
          </a:p>
        </p:txBody>
      </p:sp>
      <p:sp>
        <p:nvSpPr>
          <p:cNvPr id="35847" name="Arc 7"/>
          <p:cNvSpPr>
            <a:spLocks/>
          </p:cNvSpPr>
          <p:nvPr/>
        </p:nvSpPr>
        <p:spPr bwMode="auto">
          <a:xfrm rot="13332740" flipV="1">
            <a:off x="3276600" y="1844675"/>
            <a:ext cx="1296988" cy="12303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35848" name="Arc 8"/>
          <p:cNvSpPr>
            <a:spLocks/>
          </p:cNvSpPr>
          <p:nvPr/>
        </p:nvSpPr>
        <p:spPr bwMode="auto">
          <a:xfrm rot="13332740" flipV="1">
            <a:off x="2673350" y="2990850"/>
            <a:ext cx="1296988" cy="12303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1905000" cy="3067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WordArt 16"/>
          <p:cNvSpPr>
            <a:spLocks noChangeArrowheads="1" noChangeShapeType="1" noTextEdit="1"/>
          </p:cNvSpPr>
          <p:nvPr/>
        </p:nvSpPr>
        <p:spPr bwMode="auto">
          <a:xfrm>
            <a:off x="1571625" y="5786438"/>
            <a:ext cx="43211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Снегурочка</a:t>
            </a:r>
          </a:p>
        </p:txBody>
      </p:sp>
      <p:sp>
        <p:nvSpPr>
          <p:cNvPr id="35857" name="WordArt 17"/>
          <p:cNvSpPr>
            <a:spLocks noChangeArrowheads="1" noChangeShapeType="1" noTextEdit="1"/>
          </p:cNvSpPr>
          <p:nvPr/>
        </p:nvSpPr>
        <p:spPr bwMode="auto">
          <a:xfrm>
            <a:off x="2214563" y="4929188"/>
            <a:ext cx="36718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снеговик</a:t>
            </a:r>
          </a:p>
        </p:txBody>
      </p:sp>
      <p:sp>
        <p:nvSpPr>
          <p:cNvPr id="35858" name="Arc 18"/>
          <p:cNvSpPr>
            <a:spLocks/>
          </p:cNvSpPr>
          <p:nvPr/>
        </p:nvSpPr>
        <p:spPr bwMode="auto">
          <a:xfrm rot="13332740" flipV="1">
            <a:off x="2387600" y="4205288"/>
            <a:ext cx="1296988" cy="12303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35859" name="Arc 19"/>
          <p:cNvSpPr>
            <a:spLocks/>
          </p:cNvSpPr>
          <p:nvPr/>
        </p:nvSpPr>
        <p:spPr bwMode="auto">
          <a:xfrm rot="13332740" flipV="1">
            <a:off x="1816100" y="5351463"/>
            <a:ext cx="1296988" cy="12303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1714500" y="357188"/>
            <a:ext cx="6408738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Будь внимателен к словам,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>
                <a:solidFill>
                  <a:srgbClr val="000000"/>
                </a:solidFill>
              </a:rPr>
              <a:t>отыщи в них корень сам.</a:t>
            </a:r>
          </a:p>
        </p:txBody>
      </p:sp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214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1714500"/>
            <a:ext cx="2651125" cy="2143125"/>
          </a:xfrm>
          <a:noFill/>
        </p:spPr>
      </p:pic>
    </p:spTree>
    <p:extLst>
      <p:ext uri="{BB962C8B-B14F-4D97-AF65-F5344CB8AC3E}">
        <p14:creationId xmlns:p14="http://schemas.microsoft.com/office/powerpoint/2010/main" val="33575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56" grpId="0" animBg="1"/>
      <p:bldP spid="35857" grpId="0" animBg="1"/>
      <p:bldP spid="35858" grpId="0" animBg="1"/>
      <p:bldP spid="35859" grpId="0" animBg="1"/>
      <p:bldP spid="358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555875" y="981075"/>
          <a:ext cx="3816350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5219337" imgH="7391785" progId="Word.Document.8">
                  <p:embed/>
                </p:oleObj>
              </mc:Choice>
              <mc:Fallback>
                <p:oleObj name="Документ" r:id="rId3" imgW="5219337" imgH="73917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29" b="31355"/>
                      <a:stretch>
                        <a:fillRect/>
                      </a:stretch>
                    </p:blipFill>
                    <p:spPr bwMode="auto">
                      <a:xfrm>
                        <a:off x="2555875" y="981075"/>
                        <a:ext cx="3816350" cy="4176713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427538" y="36449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поход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643438" y="2060575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ходули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851275" y="1289050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переход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627313" y="2636838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ходики</a:t>
            </a:r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17250" r="42625" b="10945"/>
          <a:stretch>
            <a:fillRect/>
          </a:stretch>
        </p:blipFill>
        <p:spPr bwMode="auto">
          <a:xfrm>
            <a:off x="395288" y="1916113"/>
            <a:ext cx="1582737" cy="2736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627313" y="19367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походка</a:t>
            </a:r>
          </a:p>
        </p:txBody>
      </p:sp>
      <p:sp useBgFill="1">
        <p:nvSpPr>
          <p:cNvPr id="59410" name="AutoShape 1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1042987" cy="549275"/>
          </a:xfrm>
          <a:prstGeom prst="actionButtonForwardNex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59413" name="Picture 21" descr="клоу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19939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4" name="Picture 22" descr="кор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384550"/>
            <a:ext cx="242888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5" name="Picture 23" descr="кор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384550"/>
            <a:ext cx="242888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6" name="Picture 24" descr="кор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384550"/>
            <a:ext cx="242888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7" name="Picture 25" descr="кор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b="6337"/>
          <a:stretch>
            <a:fillRect/>
          </a:stretch>
        </p:blipFill>
        <p:spPr bwMode="auto">
          <a:xfrm>
            <a:off x="2555875" y="5157788"/>
            <a:ext cx="3816350" cy="1079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8" name="Rectangle 26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287338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3975100" y="5321300"/>
            <a:ext cx="1533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ход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FF99CC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FFCAE2"/>
        </a:accent5>
        <a:accent6>
          <a:srgbClr val="E75CE7"/>
        </a:accent6>
        <a:hlink>
          <a:srgbClr val="FF99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808080"/>
        </a:dk1>
        <a:lt1>
          <a:srgbClr val="F8F8F8"/>
        </a:lt1>
        <a:dk2>
          <a:srgbClr val="FF6699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B8C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7">
        <a:dk1>
          <a:srgbClr val="808080"/>
        </a:dk1>
        <a:lt1>
          <a:srgbClr val="F8F8F8"/>
        </a:lt1>
        <a:dk2>
          <a:srgbClr val="6699FF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B8CAFF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FF99CC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FFCAE2"/>
        </a:accent5>
        <a:accent6>
          <a:srgbClr val="E75CE7"/>
        </a:accent6>
        <a:hlink>
          <a:srgbClr val="FF99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808080"/>
        </a:dk1>
        <a:lt1>
          <a:srgbClr val="F8F8F8"/>
        </a:lt1>
        <a:dk2>
          <a:srgbClr val="FF6699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B8C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7">
        <a:dk1>
          <a:srgbClr val="808080"/>
        </a:dk1>
        <a:lt1>
          <a:srgbClr val="F8F8F8"/>
        </a:lt1>
        <a:dk2>
          <a:srgbClr val="6699FF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B8CAFF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FF99CC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FFCAE2"/>
        </a:accent5>
        <a:accent6>
          <a:srgbClr val="E75CE7"/>
        </a:accent6>
        <a:hlink>
          <a:srgbClr val="FF99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808080"/>
        </a:dk1>
        <a:lt1>
          <a:srgbClr val="F8F8F8"/>
        </a:lt1>
        <a:dk2>
          <a:srgbClr val="FF6699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B8C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7">
        <a:dk1>
          <a:srgbClr val="808080"/>
        </a:dk1>
        <a:lt1>
          <a:srgbClr val="F8F8F8"/>
        </a:lt1>
        <a:dk2>
          <a:srgbClr val="6699FF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B8CAFF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FF99CC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FFCAE2"/>
        </a:accent5>
        <a:accent6>
          <a:srgbClr val="E75CE7"/>
        </a:accent6>
        <a:hlink>
          <a:srgbClr val="FF99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808080"/>
        </a:dk1>
        <a:lt1>
          <a:srgbClr val="F8F8F8"/>
        </a:lt1>
        <a:dk2>
          <a:srgbClr val="FF6699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B8C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7">
        <a:dk1>
          <a:srgbClr val="808080"/>
        </a:dk1>
        <a:lt1>
          <a:srgbClr val="F8F8F8"/>
        </a:lt1>
        <a:dk2>
          <a:srgbClr val="6699FF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B8CAFF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FF99CC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FFCAE2"/>
        </a:accent5>
        <a:accent6>
          <a:srgbClr val="E75CE7"/>
        </a:accent6>
        <a:hlink>
          <a:srgbClr val="FF99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808080"/>
        </a:dk1>
        <a:lt1>
          <a:srgbClr val="F8F8F8"/>
        </a:lt1>
        <a:dk2>
          <a:srgbClr val="FF6699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B8C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7">
        <a:dk1>
          <a:srgbClr val="808080"/>
        </a:dk1>
        <a:lt1>
          <a:srgbClr val="F8F8F8"/>
        </a:lt1>
        <a:dk2>
          <a:srgbClr val="6699FF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B8CAFF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FF99CC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FFCAE2"/>
        </a:accent5>
        <a:accent6>
          <a:srgbClr val="E75CE7"/>
        </a:accent6>
        <a:hlink>
          <a:srgbClr val="FF99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808080"/>
        </a:dk1>
        <a:lt1>
          <a:srgbClr val="F8F8F8"/>
        </a:lt1>
        <a:dk2>
          <a:srgbClr val="FF6699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B8C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7">
        <a:dk1>
          <a:srgbClr val="808080"/>
        </a:dk1>
        <a:lt1>
          <a:srgbClr val="F8F8F8"/>
        </a:lt1>
        <a:dk2>
          <a:srgbClr val="6699FF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B8CAFF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FF99CC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FFCAE2"/>
        </a:accent5>
        <a:accent6>
          <a:srgbClr val="E75CE7"/>
        </a:accent6>
        <a:hlink>
          <a:srgbClr val="FF99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808080"/>
        </a:dk1>
        <a:lt1>
          <a:srgbClr val="F8F8F8"/>
        </a:lt1>
        <a:dk2>
          <a:srgbClr val="FF6699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B8C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7">
        <a:dk1>
          <a:srgbClr val="808080"/>
        </a:dk1>
        <a:lt1>
          <a:srgbClr val="F8F8F8"/>
        </a:lt1>
        <a:dk2>
          <a:srgbClr val="6699FF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B8CAFF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203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Оформление по умолчанию</vt:lpstr>
      <vt:lpstr>1_Оформление по умолчанию</vt:lpstr>
      <vt:lpstr>2_Оформление по умолчанию</vt:lpstr>
      <vt:lpstr>Selling a Product or Service</vt:lpstr>
      <vt:lpstr>1_Selling a Product or Service</vt:lpstr>
      <vt:lpstr>2_Selling a Product or Service</vt:lpstr>
      <vt:lpstr>3_Selling a Product or Service</vt:lpstr>
      <vt:lpstr>4_Оформление по умолчанию</vt:lpstr>
      <vt:lpstr>3_Оформление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4_Selling a Product or Service</vt:lpstr>
      <vt:lpstr>5_Selling a Product or Service</vt:lpstr>
      <vt:lpstr>6_Selling a Product or Service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Игра «Третий лишний»</vt:lpstr>
      <vt:lpstr>       Циркуль – циркач – цирк   </vt:lpstr>
      <vt:lpstr> Подберите и запишите родственные слова:</vt:lpstr>
      <vt:lpstr>Проверь: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</cp:revision>
  <dcterms:created xsi:type="dcterms:W3CDTF">2013-11-12T12:09:50Z</dcterms:created>
  <dcterms:modified xsi:type="dcterms:W3CDTF">2013-11-12T12:25:22Z</dcterms:modified>
</cp:coreProperties>
</file>