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7" r:id="rId2"/>
    <p:sldId id="322" r:id="rId3"/>
    <p:sldId id="282" r:id="rId4"/>
    <p:sldId id="281" r:id="rId5"/>
    <p:sldId id="288" r:id="rId6"/>
    <p:sldId id="283" r:id="rId7"/>
    <p:sldId id="294" r:id="rId8"/>
    <p:sldId id="307" r:id="rId9"/>
    <p:sldId id="308" r:id="rId10"/>
    <p:sldId id="309" r:id="rId11"/>
    <p:sldId id="323" r:id="rId12"/>
    <p:sldId id="289" r:id="rId13"/>
    <p:sldId id="291" r:id="rId14"/>
    <p:sldId id="295" r:id="rId15"/>
    <p:sldId id="310" r:id="rId16"/>
    <p:sldId id="292" r:id="rId17"/>
    <p:sldId id="293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1" r:id="rId28"/>
    <p:sldId id="320" r:id="rId29"/>
    <p:sldId id="29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20000"/>
    <a:srgbClr val="A20000"/>
    <a:srgbClr val="9E0000"/>
    <a:srgbClr val="FFD5D5"/>
    <a:srgbClr val="9A0000"/>
    <a:srgbClr val="8000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2F8B724-5802-4E51-81B7-CB727C98E58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DDE26D-8D6A-4954-8290-D1D84A0F6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CB8CD-74BD-44BB-825E-FA4122AF01CD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7BF9-8784-4028-8798-ABCDD445D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A009-FE1A-4DC6-ABF8-BC9F36347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8DFE-72C9-48B5-89CC-ADC0016A9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DDA6-6DF4-42BF-8C20-568CB2F27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6083-17AA-4EF5-9832-A21B696B8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3D87-EE97-4ABD-B27D-6F979AA9D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334D-C55E-40BB-8273-7163D01BA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A9586-4ECD-4F24-AA8B-C13F028BD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28DB-C3D9-4D9F-A10A-F5C2E1BF4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7123-C96C-4EF3-B3BE-286BA6341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6706-EF48-4DBC-ACB0-634C63D92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6E21E61-F3D5-4CCA-ADC8-7076DA042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8"/>
          <p:cNvSpPr txBox="1">
            <a:spLocks noChangeArrowheads="1"/>
          </p:cNvSpPr>
          <p:nvPr/>
        </p:nvSpPr>
        <p:spPr bwMode="auto">
          <a:xfrm>
            <a:off x="2339975" y="620713"/>
            <a:ext cx="60277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 рождается на свет</a:t>
            </a:r>
            <a:b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творить, дерзать – и не иначе</a:t>
            </a:r>
            <a:b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оставить в жизни добрый след</a:t>
            </a:r>
            <a:b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решить все трудные задачи.</a:t>
            </a:r>
            <a:b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 рождается на свет</a:t>
            </a:r>
            <a:b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чего? Ищите свой ответ.</a:t>
            </a:r>
            <a:r>
              <a:rPr lang="ru-RU" sz="3600" b="1">
                <a:solidFill>
                  <a:srgbClr val="C00000"/>
                </a:solidFill>
              </a:rPr>
              <a:t/>
            </a:r>
            <a:br>
              <a:rPr lang="ru-RU" sz="3600" b="1">
                <a:solidFill>
                  <a:srgbClr val="C00000"/>
                </a:solidFill>
              </a:rPr>
            </a:br>
            <a:endParaRPr lang="ru-RU" sz="3600" b="1">
              <a:solidFill>
                <a:srgbClr val="C00000"/>
              </a:solidFill>
            </a:endParaRPr>
          </a:p>
        </p:txBody>
      </p:sp>
      <p:pic>
        <p:nvPicPr>
          <p:cNvPr id="2051" name="Picture 4" descr="D:\Е.В.Роговец\Документы\школа\анимация\Дети, школа\f270704a64d27d4c6b654f58f188359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213100"/>
            <a:ext cx="3508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 rot="20668985">
            <a:off x="55563" y="1012825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РАНЕЦ ВЫБИРАЙ ТАК:</a:t>
            </a: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284538"/>
            <a:ext cx="6400800" cy="242411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smtClean="0"/>
              <a:t>ОН ДОЛЖЕН ПЛОТНО ПРИЛЕГАТЬ К СПИНЕ</a:t>
            </a:r>
          </a:p>
          <a:p>
            <a:pPr>
              <a:buFontTx/>
              <a:buChar char="-"/>
            </a:pPr>
            <a:r>
              <a:rPr lang="ru-RU" sz="2000" smtClean="0"/>
              <a:t> РЕМНИ НЕ ДОЛЖНЫ ВРЕЗАТЬСЯ И ДАВИТЬ</a:t>
            </a:r>
          </a:p>
          <a:p>
            <a:pPr>
              <a:buFontTx/>
              <a:buChar char="-"/>
            </a:pPr>
            <a:r>
              <a:rPr lang="ru-RU" sz="2000" smtClean="0"/>
              <a:t> ШИРИНА РАНЦА НЕ БОЛЬШЕ ШИРИНЫ СПИНЫ</a:t>
            </a:r>
          </a:p>
          <a:p>
            <a:pPr>
              <a:buFontTx/>
              <a:buChar char="-"/>
            </a:pPr>
            <a:r>
              <a:rPr lang="ru-RU" sz="2000" smtClean="0"/>
              <a:t> НЕ ДОЛЖЕН БЫТЬ ВЫШЕ УРОВНЯ ПЛЕЧ РЕБЁНКА И НИЖЕ ЛИНИИ БЁДЕР</a:t>
            </a:r>
          </a:p>
          <a:p>
            <a:r>
              <a:rPr lang="ru-RU" sz="2000" smtClean="0"/>
              <a:t>- СВЕТООТРАЖАЮЩИЕ ЭЛЕМЕНТЫ</a:t>
            </a:r>
            <a:endParaRPr lang="ru-RU" smtClean="0"/>
          </a:p>
        </p:txBody>
      </p:sp>
      <p:pic>
        <p:nvPicPr>
          <p:cNvPr id="4" name="Picture 2" descr="C:\Documents and Settings\Usеr\Мои документы\Мои рисунки\учитель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8000" contrast="23000"/>
          </a:blip>
          <a:srcRect/>
          <a:stretch>
            <a:fillRect/>
          </a:stretch>
        </p:blipFill>
        <p:spPr bwMode="auto">
          <a:xfrm>
            <a:off x="6372200" y="1412776"/>
            <a:ext cx="2057400" cy="250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1470025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Стандартные требования к внешнему виду  школьного портфеля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2" descr="C:\Users\House\Desktop\портфель.jpg"/>
          <p:cNvPicPr>
            <a:picLocks noChangeAspect="1" noChangeArrowheads="1"/>
          </p:cNvPicPr>
          <p:nvPr/>
        </p:nvPicPr>
        <p:blipFill>
          <a:blip r:embed="rId2" cstate="print"/>
          <a:srcRect t="12500" r="47652" b="51387"/>
          <a:stretch>
            <a:fillRect/>
          </a:stretch>
        </p:blipFill>
        <p:spPr bwMode="auto">
          <a:xfrm>
            <a:off x="1619250" y="2133600"/>
            <a:ext cx="63373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Нормы СанПиНа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i="1" smtClean="0"/>
              <a:t>вес школьного портфеля не должен превышать 10 % от веса школьника</a:t>
            </a:r>
            <a:r>
              <a:rPr lang="ru-RU" smtClean="0"/>
              <a:t>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000500" y="3643313"/>
            <a:ext cx="714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&lt;</a:t>
            </a:r>
          </a:p>
          <a:p>
            <a:pPr>
              <a:spcBef>
                <a:spcPct val="50000"/>
              </a:spcBef>
            </a:pPr>
            <a:r>
              <a:rPr lang="en-US" sz="2400"/>
              <a:t>10%</a:t>
            </a:r>
            <a:endParaRPr lang="ru-RU" sz="2400"/>
          </a:p>
        </p:txBody>
      </p:sp>
      <p:pic>
        <p:nvPicPr>
          <p:cNvPr id="13317" name="Picture 6" descr="K:\8 класс\вес школьного портфеля\6a00e55231aaac8834013486554db3970c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714625"/>
            <a:ext cx="24987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K:\8 класс\вес школьного портфеля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143250"/>
            <a:ext cx="27051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На всё есть нормы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68413"/>
            <a:ext cx="6072187" cy="1857375"/>
          </a:xfrm>
        </p:spPr>
        <p:txBody>
          <a:bodyPr/>
          <a:lstStyle/>
          <a:p>
            <a:r>
              <a:rPr lang="ru-RU" sz="2000" smtClean="0"/>
              <a:t>На всё есть нормы«Гигиенические требования к изданиям учебников», в которых регламентирован вес учебного пособия для каждой возрастной группы. Он не должен превышать для учащихся: </a:t>
            </a:r>
          </a:p>
          <a:p>
            <a:pPr>
              <a:buFontTx/>
              <a:buNone/>
            </a:pPr>
            <a:endParaRPr lang="ru-RU" smtClean="0"/>
          </a:p>
          <a:p>
            <a:r>
              <a:rPr lang="ru-RU" sz="2400" smtClean="0">
                <a:solidFill>
                  <a:srgbClr val="FF0000"/>
                </a:solidFill>
              </a:rPr>
              <a:t>1–4-х классов – 300г; </a:t>
            </a:r>
          </a:p>
          <a:p>
            <a:r>
              <a:rPr lang="ru-RU" sz="2400" smtClean="0"/>
              <a:t> 5–6-х классов – 400г; </a:t>
            </a:r>
          </a:p>
          <a:p>
            <a:r>
              <a:rPr lang="ru-RU" sz="2400" smtClean="0"/>
              <a:t> 7–8-х классов – 500г;</a:t>
            </a:r>
          </a:p>
          <a:p>
            <a:r>
              <a:rPr lang="ru-RU" sz="2400" smtClean="0"/>
              <a:t> 10–11-х классов – 600г.</a:t>
            </a:r>
          </a:p>
          <a:p>
            <a:endParaRPr lang="ru-RU" smtClean="0"/>
          </a:p>
        </p:txBody>
      </p:sp>
      <p:pic>
        <p:nvPicPr>
          <p:cNvPr id="14340" name="Рисунок 3" descr="books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636838"/>
            <a:ext cx="1670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Вес ранца с учебным комплектом должен весить</a:t>
            </a:r>
            <a:r>
              <a:rPr lang="ru-RU" smtClean="0"/>
              <a:t>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Вес ежедневного комплекта учебников и письменных принадлежностей не должен превышать:</a:t>
            </a:r>
          </a:p>
          <a:p>
            <a:r>
              <a:rPr lang="ru-RU" sz="2400" smtClean="0"/>
              <a:t> 1 - 2-х классов - более 1,5 кг, </a:t>
            </a:r>
          </a:p>
          <a:p>
            <a:r>
              <a:rPr lang="ru-RU" sz="2400" smtClean="0"/>
              <a:t>3 - </a:t>
            </a:r>
            <a:r>
              <a:rPr lang="ru-RU" sz="2400" smtClean="0">
                <a:solidFill>
                  <a:srgbClr val="FF0000"/>
                </a:solidFill>
              </a:rPr>
              <a:t>4-х классов - более 2 кг; </a:t>
            </a:r>
          </a:p>
          <a:p>
            <a:r>
              <a:rPr lang="ru-RU" sz="2400" smtClean="0"/>
              <a:t>5 - 6-х - более 2,5 кг, </a:t>
            </a:r>
          </a:p>
          <a:p>
            <a:r>
              <a:rPr lang="ru-RU" sz="2400" smtClean="0"/>
              <a:t>7 - 8-х - более 3,5 кг, </a:t>
            </a:r>
          </a:p>
          <a:p>
            <a:r>
              <a:rPr lang="ru-RU" sz="2400" smtClean="0"/>
              <a:t>9 - 11-х - более 4,0 кг.</a:t>
            </a:r>
          </a:p>
        </p:txBody>
      </p:sp>
      <p:pic>
        <p:nvPicPr>
          <p:cNvPr id="15364" name="Picture 2" descr="C:\Documents and Settings\Usеr\Мои документы\Мои рисунки\внимани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213100"/>
            <a:ext cx="12033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755650" y="692150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ВЕС РАНЦА БЕЗ УЧЕБНИКОВ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613" y="2205038"/>
            <a:ext cx="6624637" cy="3455987"/>
          </a:xfrm>
        </p:spPr>
        <p:txBody>
          <a:bodyPr/>
          <a:lstStyle/>
          <a:p>
            <a:r>
              <a:rPr lang="ru-RU" smtClean="0"/>
              <a:t>ДЛЯ УЧАЩИХСЯ 1- 4 КЛАССОВ</a:t>
            </a:r>
          </a:p>
          <a:p>
            <a:r>
              <a:rPr lang="ru-RU" smtClean="0">
                <a:solidFill>
                  <a:srgbClr val="FF0000"/>
                </a:solidFill>
              </a:rPr>
              <a:t>НЕ БОЛЕЕ 600 ГРАММОВ</a:t>
            </a:r>
          </a:p>
          <a:p>
            <a:endParaRPr lang="ru-RU" smtClean="0"/>
          </a:p>
          <a:p>
            <a:r>
              <a:rPr lang="ru-RU" smtClean="0"/>
              <a:t>КАК ВОПЛОТИМЫ ЭТИ «ИДЕАЛЬНЫЕ» ЦИФРЫ В ЖИЗНЬ НАШЕГО КЛАССА?</a:t>
            </a:r>
          </a:p>
          <a:p>
            <a:endParaRPr lang="ru-RU" smtClean="0"/>
          </a:p>
        </p:txBody>
      </p:sp>
      <p:pic>
        <p:nvPicPr>
          <p:cNvPr id="16388" name="Picture 2" descr="C:\Documents and Settings\Usеr\Мои документы\Мои рисунки\внимани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141663"/>
            <a:ext cx="120173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74675"/>
          </a:xfrm>
        </p:spPr>
        <p:txBody>
          <a:bodyPr/>
          <a:lstStyle/>
          <a:p>
            <a:r>
              <a:rPr lang="ru-RU" sz="3600" smtClean="0">
                <a:solidFill>
                  <a:srgbClr val="F20000"/>
                </a:solidFill>
              </a:rPr>
              <a:t>Итоги эксперимента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000625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836613"/>
          <a:ext cx="8353425" cy="57880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94"/>
                <a:gridCol w="1772418"/>
                <a:gridCol w="2404170"/>
                <a:gridCol w="2088294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Ф.И. УЧЕНИКОВ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ВЕС ТЕЛА (КГ)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Правильный вес ранца с учебниками (кг)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Реальный</a:t>
                      </a:r>
                      <a:r>
                        <a:rPr lang="ru-RU" sz="1200" baseline="0" dirty="0" smtClean="0"/>
                        <a:t> вес ранца с учебниками (кг)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Ефремова Катя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кг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Поливаева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Даша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Лукьянчиков Даниил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Маркова </a:t>
                      </a:r>
                      <a:r>
                        <a:rPr lang="ru-RU" sz="1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Ання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Мордвинов Стас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Телица Дана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Абрамян Давид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Полевода Арина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Алонцева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Лиза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Хахалев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Сергей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Петухов Миша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Горбатых Полина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Балыбин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Иван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Малеев Дима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Михеев Кирилл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Черников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Андрей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Хузахметов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Андрей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Пономарёва Алёна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Горбань Вадим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результатов видно, что вес правильных ранцев не соответствует его реальному весу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878262"/>
          </a:xfrm>
        </p:spPr>
        <p:txBody>
          <a:bodyPr/>
          <a:lstStyle/>
          <a:p>
            <a:endParaRPr lang="ru-RU" smtClean="0"/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Мы решили выяснить, а может быть причина излишней нагрузки в том, что сам ранец слишком тяжёлый?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576263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Вес школьных ранцев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125538"/>
            <a:ext cx="8496300" cy="5543550"/>
          </a:xfrm>
        </p:spPr>
        <p:txBody>
          <a:bodyPr/>
          <a:lstStyle/>
          <a:p>
            <a:pPr algn="l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836613"/>
          <a:ext cx="8569325" cy="5578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6317"/>
                <a:gridCol w="2856317"/>
                <a:gridCol w="2856317"/>
              </a:tblGrid>
              <a:tr h="354138">
                <a:tc>
                  <a:txBody>
                    <a:bodyPr/>
                    <a:lstStyle/>
                    <a:p>
                      <a:r>
                        <a:rPr lang="ru-RU" dirty="0" smtClean="0"/>
                        <a:t>Ф И 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 ранца (кг)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Выводы</a:t>
                      </a:r>
                      <a:endParaRPr lang="ru-RU" dirty="0"/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Ефремова Катя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Слишком 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Алонцева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Лиза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Поливаева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Даша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Слишком 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Маркова Аня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Слишком 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Малеев Дима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Мордвинов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Стас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Слишком 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Телица Дана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Полевода Арина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Абрамян Давид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Хузахметов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Андрей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Горбань Вадим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Хахалев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Сергей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Горбатых Полина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Слишком 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Пономарёва Алёна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Петухов Миша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Лукьянчиков Даниил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Слишком 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Балыбин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Иван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Слишком 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Михеев Кирилл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Слишком тяжёлый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Черников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Андрей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4968875"/>
          </a:xfrm>
        </p:spPr>
        <p:txBody>
          <a:bodyPr/>
          <a:lstStyle/>
          <a:p>
            <a:pPr algn="l"/>
            <a:r>
              <a:rPr lang="ru-RU" sz="4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4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ru-RU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гигиеническим нормам  - 8 учеников  ( до 600 г)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Легковес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-1 ученик (390 г)</a:t>
            </a:r>
            <a:b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Превышает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гигиенические нормы -  11 человек (более 600 г)</a:t>
            </a:r>
            <a:endParaRPr lang="ru-RU" sz="4000" b="1" u="sng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8"/>
          <p:cNvSpPr txBox="1">
            <a:spLocks noChangeArrowheads="1"/>
          </p:cNvSpPr>
          <p:nvPr/>
        </p:nvSpPr>
        <p:spPr bwMode="auto">
          <a:xfrm rot="-158743">
            <a:off x="1690688" y="758825"/>
            <a:ext cx="60277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3600" i="1">
                <a:solidFill>
                  <a:srgbClr val="FF0000"/>
                </a:solidFill>
                <a:latin typeface="Arial" charset="0"/>
              </a:rPr>
              <a:t>БЫТЬ ЗДОРОВЫМ – ЭТО ЗДОРОВО </a:t>
            </a:r>
            <a:r>
              <a:rPr lang="ru-RU" sz="3600" i="1">
                <a:solidFill>
                  <a:schemeClr val="accent2"/>
                </a:solidFill>
                <a:latin typeface="Arial" charset="0"/>
              </a:rPr>
              <a:t>ИЛИ</a:t>
            </a:r>
          </a:p>
          <a:p>
            <a:pPr algn="ctr">
              <a:lnSpc>
                <a:spcPct val="110000"/>
              </a:lnSpc>
            </a:pPr>
            <a:endParaRPr lang="ru-RU" sz="3600" i="1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endParaRPr lang="ru-RU" sz="3600" i="1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endParaRPr lang="ru-RU" sz="3600" i="1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endParaRPr lang="ru-RU" sz="3600" i="1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ru-RU" sz="3600" i="1">
                <a:solidFill>
                  <a:srgbClr val="F20000"/>
                </a:solidFill>
                <a:latin typeface="Arial" charset="0"/>
              </a:rPr>
              <a:t>СКОЛЬКО «ВЕСИТ» ЗДОРОВЬЕ  УЧЕНИКА???</a:t>
            </a:r>
          </a:p>
          <a:p>
            <a:pPr algn="ctr">
              <a:lnSpc>
                <a:spcPct val="110000"/>
              </a:lnSpc>
            </a:pPr>
            <a:endParaRPr lang="ru-RU" sz="3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075" name="Picture 2" descr="C:\Users\Ольга\Pictures\250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69053">
            <a:off x="3708400" y="1989138"/>
            <a:ext cx="2381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647700"/>
          </a:xfrm>
        </p:spPr>
        <p:txBody>
          <a:bodyPr/>
          <a:lstStyle/>
          <a:p>
            <a:pPr algn="l"/>
            <a:r>
              <a:rPr lang="ru-RU" smtClean="0">
                <a:solidFill>
                  <a:srgbClr val="FF0000"/>
                </a:solidFill>
              </a:rPr>
              <a:t>Вес учебных пособий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300г                          50 г                               400 г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12430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0213"/>
            <a:ext cx="1266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276475"/>
            <a:ext cx="1341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2852738"/>
            <a:ext cx="131603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1052513"/>
            <a:ext cx="131603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1628775"/>
            <a:ext cx="13604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2276475"/>
            <a:ext cx="146526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2852738"/>
            <a:ext cx="13541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8538" y="3429000"/>
            <a:ext cx="13970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25" descr="biboletova%202%20aktiv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1125538"/>
            <a:ext cx="129698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29" descr="3027610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950" y="2133600"/>
            <a:ext cx="13573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3429000"/>
            <a:ext cx="13970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412875"/>
            <a:ext cx="8569325" cy="54451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                          </a:t>
            </a:r>
          </a:p>
          <a:p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лёгкий (1150-2600)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тяжёлый(3200-4500)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2531" name="Picture 2" descr="C:\Users\Ольга\Pictures\31b507392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3671888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792163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 ранцев в течение недели</a:t>
            </a:r>
            <a:b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вторник                               суббота                                 </a:t>
            </a:r>
          </a:p>
        </p:txBody>
      </p:sp>
      <p:pic>
        <p:nvPicPr>
          <p:cNvPr id="22533" name="Picture 3" descr="C:\Documents and Settings\Loner\Мои документы\Мои рисунки\шк откр\2523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867400" y="1700213"/>
            <a:ext cx="22860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1619250" y="1341438"/>
            <a:ext cx="792163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732588" y="1484313"/>
            <a:ext cx="7921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4752975"/>
          </a:xfrm>
        </p:spPr>
        <p:txBody>
          <a:bodyPr/>
          <a:lstStyle/>
          <a:p>
            <a:r>
              <a:rPr lang="ru-RU" smtClean="0"/>
              <a:t>               </a:t>
            </a: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и сейчас вес</a:t>
            </a:r>
            <a:b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портфеля не соответствует нормам</a:t>
            </a:r>
            <a:r>
              <a:rPr lang="ru-RU" smtClean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233838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908425"/>
            <a:ext cx="143033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827088" y="620713"/>
            <a:ext cx="7772400" cy="720725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Мы поняли! Сейчас поймёте и вы!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0328">
            <a:off x="616307" y="1977447"/>
            <a:ext cx="4212744" cy="3159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N:\Фотографии портфель - копия\IMG_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0588">
            <a:off x="4337968" y="3265488"/>
            <a:ext cx="4278527" cy="3208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ученикам: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1412875"/>
            <a:ext cx="6913563" cy="4319588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ru-RU" smtClean="0"/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 носите лишнего в ранцах</a:t>
            </a:r>
          </a:p>
          <a:p>
            <a:pPr algn="l">
              <a:buFont typeface="Wingdings" pitchFamily="2" charset="2"/>
              <a:buChar char="q"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Проверяйте ежедневно и не забывайте вынуть из него ненужные вещи, так как тяжёлый портфель реальная опасность для опорно-двигательного аппарата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827088" y="620713"/>
            <a:ext cx="7772400" cy="1079500"/>
          </a:xfrm>
        </p:spPr>
        <p:txBody>
          <a:bodyPr/>
          <a:lstStyle/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А можем ли мы уже сейчас проводить профилактические мероприятия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для укрепления позвоночника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7168">
            <a:off x="6552494" y="959882"/>
            <a:ext cx="10763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3419276" cy="2564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16832"/>
            <a:ext cx="3491433" cy="2618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3803319" cy="2852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971550" y="549275"/>
            <a:ext cx="7772400" cy="3095625"/>
          </a:xfrm>
        </p:spPr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620713"/>
            <a:ext cx="8424862" cy="5688012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. «Великан».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Встать на цыпочки, поднять руки вверх и вытянуть туловище все выше и выше, не сводя глаз с кончиков пальцев. Идти вперед. вверх. Вытягиваться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«Военный на параде».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Вытянуть руки по швам, прижать их к телу и идти, как военный на параде: вытягивая носок вперед и ставя ногу на всю ступню. </a:t>
            </a:r>
          </a:p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. «Ворота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». Стать друг к другу, касаясь спинами. Поднять вверх обруч. Маленькими шажками разойтись в противоположные стороны, не отрывая глаз от обруча, и потянуться. Затем такими же маленькими шажками вернуться в и. п. и положить обруч на плечи. Голова при этом оказывается как бы в рамке обруча.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. «Любопытный».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Лечь на пол, живот и ноги плотно прижать к полу, руки соединить за спиной в замок. Выгнув грудь, посмотреть вперед, по сторонам, назад. Следить, чтобы двигалась только голова, руки при этом прижимать к телу.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. «Сядьте по-турецки».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Сесть на пол, скрестив ноги. Положить обе руки на колени и выпрямить спину. </a:t>
            </a:r>
          </a:p>
          <a:p>
            <a:pPr algn="l"/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900113" y="476250"/>
            <a:ext cx="7772400" cy="5048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ЗАКЛЮЧЕНИЕ</a:t>
            </a:r>
          </a:p>
        </p:txBody>
      </p:sp>
      <p:sp>
        <p:nvSpPr>
          <p:cNvPr id="286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052513"/>
            <a:ext cx="8207375" cy="4897437"/>
          </a:xfrm>
        </p:spPr>
        <p:txBody>
          <a:bodyPr/>
          <a:lstStyle/>
          <a:p>
            <a:pPr algn="l">
              <a:buFont typeface="Courier New" pitchFamily="49" charset="0"/>
              <a:buChar char="o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Правильная осанка – необходимое условие для нормального развития организма.</a:t>
            </a:r>
          </a:p>
          <a:p>
            <a:pPr algn="l">
              <a:buFont typeface="Courier New" pitchFamily="49" charset="0"/>
              <a:buChar char="o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Избыточный вес ранца – опасность искривления позвоночника.</a:t>
            </a:r>
          </a:p>
          <a:p>
            <a:pPr algn="l">
              <a:buFont typeface="Courier New" pitchFamily="49" charset="0"/>
              <a:buChar char="o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Необходимо принимать меры по снижению веса портфеля.</a:t>
            </a:r>
          </a:p>
          <a:p>
            <a:pPr algn="l">
              <a:buFont typeface="Courier New" pitchFamily="49" charset="0"/>
              <a:buChar char="o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Активно применяйте упражнения, способствующие укреплению осанки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 rot="20645519">
            <a:off x="1116013" y="1557338"/>
            <a:ext cx="7056437" cy="4441825"/>
          </a:xfrm>
        </p:spPr>
        <p:txBody>
          <a:bodyPr/>
          <a:lstStyle/>
          <a:p>
            <a:r>
              <a:rPr lang="ru-RU" sz="6600" smtClean="0">
                <a:solidFill>
                  <a:srgbClr val="FF3399"/>
                </a:solidFill>
                <a:latin typeface="Book Antiqua" pitchFamily="18" charset="0"/>
              </a:rPr>
              <a:t>Быть здоровым – это здорово!</a:t>
            </a:r>
          </a:p>
          <a:p>
            <a:r>
              <a:rPr lang="ru-RU" sz="6600" smtClean="0">
                <a:solidFill>
                  <a:srgbClr val="FF3399"/>
                </a:solidFill>
                <a:latin typeface="Book Antiqua" pitchFamily="18" charset="0"/>
              </a:rPr>
              <a:t>Будьте здоровы!</a:t>
            </a:r>
          </a:p>
        </p:txBody>
      </p:sp>
      <p:pic>
        <p:nvPicPr>
          <p:cNvPr id="29699" name="Picture 4" descr="D:\Е.В.Роговец\Документы\школа\анимация\Дети, школа\f270704a64d27d4c6b654f58f188359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3508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:\Е.В.Роговец\Документы\школа\анимация\Дети, школа\f270704a64d27d4c6b654f58f188359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25" y="4149725"/>
            <a:ext cx="3508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buFontTx/>
              <a:buNone/>
            </a:pP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>
              <a:buFontTx/>
              <a:buNone/>
            </a:pP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!</a:t>
            </a:r>
          </a:p>
        </p:txBody>
      </p:sp>
      <p:pic>
        <p:nvPicPr>
          <p:cNvPr id="30723" name="Picture 2" descr="D:\Е.В.Роговец\Документы\школа\анимация\Дети, школа\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20002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sp>
        <p:nvSpPr>
          <p:cNvPr id="4099" name="Заголовок 4"/>
          <p:cNvSpPr>
            <a:spLocks noGrp="1"/>
          </p:cNvSpPr>
          <p:nvPr>
            <p:ph type="ctrTitle"/>
          </p:nvPr>
        </p:nvSpPr>
        <p:spPr>
          <a:xfrm>
            <a:off x="1042988" y="908050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ЦЕЛЬ</a:t>
            </a:r>
          </a:p>
        </p:txBody>
      </p:sp>
      <p:sp>
        <p:nvSpPr>
          <p:cNvPr id="4100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350" y="2205038"/>
            <a:ext cx="6400800" cy="295275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ru-RU" sz="2400" smtClean="0"/>
              <a:t>Привлечение внимания обучающихся  на необходимость контроля веса портфеля с целью сохранения  собственного  здоровья</a:t>
            </a:r>
          </a:p>
          <a:p>
            <a:pPr algn="l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ЗАДАЧИ:</a:t>
            </a:r>
          </a:p>
        </p:txBody>
      </p:sp>
      <p:sp>
        <p:nvSpPr>
          <p:cNvPr id="512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250" y="2349500"/>
            <a:ext cx="6400800" cy="3095625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ru-RU" sz="2000" b="1" smtClean="0"/>
              <a:t>РАСКРЫТЬ ИСТОРИЮ ВОЗНИКНОВЕНИЯ СЛОВА «РАНЕЦ»</a:t>
            </a:r>
          </a:p>
          <a:p>
            <a:pPr algn="l">
              <a:buFontTx/>
              <a:buChar char="-"/>
            </a:pPr>
            <a:r>
              <a:rPr lang="ru-RU" sz="2000" b="1" smtClean="0"/>
              <a:t> УЗНАТЬ КАК ПРАВИЛЬНО ВЫБРАТЬ РАНЕЦ</a:t>
            </a:r>
          </a:p>
          <a:p>
            <a:pPr algn="l">
              <a:buFontTx/>
              <a:buChar char="-"/>
            </a:pPr>
            <a:r>
              <a:rPr lang="ru-RU" sz="2000" b="1" smtClean="0"/>
              <a:t> ИССЛЕДОВАТЬ ПОРТФЕЛЬ УЧЕНИКОВ 4 «Б» КЛАССА В СООТВЕТСТВИИ ПРЕДЕЛЬНОЙ НОРМЕ СанПиНа</a:t>
            </a:r>
          </a:p>
          <a:p>
            <a:pPr algn="l">
              <a:buFontTx/>
              <a:buChar char="-"/>
            </a:pPr>
            <a:r>
              <a:rPr lang="ru-RU" sz="2000" b="1" smtClean="0"/>
              <a:t> Сделать выводы соответствия веса портфеля и его содержимого по форме</a:t>
            </a:r>
          </a:p>
          <a:p>
            <a:pPr algn="l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63713" y="762000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 </a:t>
            </a: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71600" y="1536700"/>
            <a:ext cx="7162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buFontTx/>
              <a:buAutoNum type="arabicPeriod"/>
            </a:pPr>
            <a:r>
              <a:rPr lang="ru-RU" sz="2800" i="1">
                <a:latin typeface="Times New Roman" pitchFamily="18" charset="0"/>
              </a:rPr>
              <a:t>АНАЛИЗ</a:t>
            </a:r>
          </a:p>
          <a:p>
            <a:pPr marL="514350" indent="-514350" eaLnBrk="0" hangingPunct="0">
              <a:buFontTx/>
              <a:buAutoNum type="arabicPeriod"/>
            </a:pPr>
            <a:r>
              <a:rPr lang="ru-RU" sz="2800" i="1">
                <a:latin typeface="Times New Roman" pitchFamily="18" charset="0"/>
              </a:rPr>
              <a:t> ОПРОС</a:t>
            </a:r>
          </a:p>
          <a:p>
            <a:pPr marL="514350" indent="-514350" eaLnBrk="0" hangingPunct="0">
              <a:buFontTx/>
              <a:buAutoNum type="arabicPeriod"/>
            </a:pPr>
            <a:r>
              <a:rPr lang="ru-RU" sz="2800" i="1">
                <a:latin typeface="Times New Roman" pitchFamily="18" charset="0"/>
              </a:rPr>
              <a:t> НАБЛЮДЕНИЕ</a:t>
            </a:r>
          </a:p>
          <a:p>
            <a:pPr marL="514350" indent="-514350" eaLnBrk="0" hangingPunct="0">
              <a:buFontTx/>
              <a:buAutoNum type="arabicPeriod"/>
            </a:pPr>
            <a:r>
              <a:rPr lang="ru-RU" sz="2800" i="1">
                <a:latin typeface="Times New Roman" pitchFamily="18" charset="0"/>
              </a:rPr>
              <a:t> СБОР ИНФОРМАЦИИ ИЗ КНИГ, ИСТОЧНИКОВ ИНТЕРНЕТА</a:t>
            </a:r>
          </a:p>
          <a:p>
            <a:pPr marL="514350" indent="-514350" eaLnBrk="0" hangingPunct="0">
              <a:buFontTx/>
              <a:buAutoNum type="arabicPeriod"/>
            </a:pPr>
            <a:r>
              <a:rPr lang="ru-RU" sz="2800" i="1">
                <a:latin typeface="Times New Roman" pitchFamily="18" charset="0"/>
              </a:rPr>
              <a:t> БЕСЕДА С МЕДИЦИНСКИМ РАБОТНИКОМ, УЧИТЕЛЕМ ФИЗИЧЕСКОЙ КУЛЬТУРЫ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250825" y="1196975"/>
            <a:ext cx="83518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endParaRPr lang="ru-RU" i="1"/>
          </a:p>
        </p:txBody>
      </p:sp>
      <p:sp>
        <p:nvSpPr>
          <p:cNvPr id="7171" name="Заголовок 5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ГИПОТЕЗА:</a:t>
            </a:r>
          </a:p>
        </p:txBody>
      </p:sp>
      <p:sp>
        <p:nvSpPr>
          <p:cNvPr id="7172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350" y="2852738"/>
            <a:ext cx="6400800" cy="1752600"/>
          </a:xfrm>
        </p:spPr>
        <p:txBody>
          <a:bodyPr/>
          <a:lstStyle/>
          <a:p>
            <a:pPr algn="l"/>
            <a:r>
              <a:rPr lang="ru-RU" smtClean="0"/>
              <a:t>МЫ ПРЕДПОЛАГАЕМ, ЧТО ТЯЖЁЛЫЙ РАНЕЦ ВРЕДИТ ЗДОРОВЬЮ ШКОЛЬНИКА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ctrTitle"/>
          </p:nvPr>
        </p:nvSpPr>
        <p:spPr>
          <a:xfrm>
            <a:off x="827088" y="981075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Что же такое портфель, ранец?</a:t>
            </a:r>
          </a:p>
        </p:txBody>
      </p:sp>
      <p:sp>
        <p:nvSpPr>
          <p:cNvPr id="819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2349500"/>
            <a:ext cx="6400800" cy="2663825"/>
          </a:xfrm>
        </p:spPr>
        <p:txBody>
          <a:bodyPr/>
          <a:lstStyle/>
          <a:p>
            <a:pPr algn="l"/>
            <a:r>
              <a:rPr lang="ru-RU" i="1" smtClean="0"/>
              <a:t>Слово портфель образовано от двух французских: </a:t>
            </a:r>
            <a:r>
              <a:rPr lang="en-US" i="1" smtClean="0"/>
              <a:t>potter</a:t>
            </a:r>
            <a:r>
              <a:rPr lang="ru-RU" i="1" smtClean="0"/>
              <a:t> – «носить» и </a:t>
            </a:r>
            <a:r>
              <a:rPr lang="en-US" i="1" smtClean="0"/>
              <a:t>feulle</a:t>
            </a:r>
            <a:r>
              <a:rPr lang="ru-RU" i="1" smtClean="0"/>
              <a:t> – «лист».</a:t>
            </a:r>
            <a:endParaRPr lang="ru-RU" smtClean="0"/>
          </a:p>
        </p:txBody>
      </p:sp>
      <p:pic>
        <p:nvPicPr>
          <p:cNvPr id="8196" name="Picture 3" descr="F:\школьные картинки\первый ш п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863" y="3789363"/>
            <a:ext cx="34702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827088" y="620713"/>
            <a:ext cx="7772400" cy="1470025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В ЧЁМ ЖЕ НОСИТЬ ШКОЛЬНЫЕ ПРИНАДЛЕЖНОС</a:t>
            </a:r>
            <a:r>
              <a:rPr lang="ru-RU" sz="4000" smtClean="0">
                <a:solidFill>
                  <a:srgbClr val="FF0000"/>
                </a:solidFill>
              </a:rPr>
              <a:t>ТИ</a:t>
            </a:r>
            <a:r>
              <a:rPr lang="ru-RU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4821238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K:\8 класс\вес школьного портфеля\6a00e55231aaac8834013486554db3970c-800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2160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F:\школьные картинки\первый ш п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060575"/>
            <a:ext cx="28082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1470025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БЕСЕДА С МЕДРАБОТНИКОМ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 rot="700405">
            <a:off x="4513263" y="1612900"/>
            <a:ext cx="4540250" cy="4148138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ru-RU" sz="2400" smtClean="0"/>
              <a:t>ПОРТФЕЛЬ  ДАЁТ АССИМЕТРИЧНУЮ НАГРУЗКУ НА ПОЗВОНОЧНИК, ФОРМИРУЕТ НЕПРАВИЛЬНУЮ  ОСАНКУ</a:t>
            </a:r>
          </a:p>
          <a:p>
            <a:pPr algn="l">
              <a:buFontTx/>
              <a:buChar char="•"/>
            </a:pPr>
            <a:r>
              <a:rPr lang="ru-RU" sz="2400" smtClean="0"/>
              <a:t> РАНЕЦ ИМЕЕЕТ ФИКСИРОВАННУЮ СПИНКУ, КОТОРАЯ ПОДДЕРЖИВАЕТ СПИНУ РЕБЁНКА- ЭТО ВАЖНО ДЛЯ ЗДОРОВЬЯ</a:t>
            </a:r>
          </a:p>
          <a:p>
            <a:pPr algn="l"/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9768">
            <a:off x="243350" y="1758527"/>
            <a:ext cx="3851920" cy="2888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5-конечная звезда 4"/>
          <p:cNvSpPr/>
          <p:nvPr/>
        </p:nvSpPr>
        <p:spPr>
          <a:xfrm rot="21025799">
            <a:off x="3665538" y="4067175"/>
            <a:ext cx="792162" cy="4333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21025799">
            <a:off x="4170363" y="1403350"/>
            <a:ext cx="792162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1025799">
            <a:off x="209550" y="5219700"/>
            <a:ext cx="792163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761</Words>
  <Application>Microsoft Office PowerPoint</Application>
  <PresentationFormat>Экран (4:3)</PresentationFormat>
  <Paragraphs>238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Georgia</vt:lpstr>
      <vt:lpstr>Arial</vt:lpstr>
      <vt:lpstr>Calibri</vt:lpstr>
      <vt:lpstr>Times New Roman</vt:lpstr>
      <vt:lpstr>Wingdings</vt:lpstr>
      <vt:lpstr>Courier New</vt:lpstr>
      <vt:lpstr>Book Antiqua</vt:lpstr>
      <vt:lpstr>Оформление по умолчанию</vt:lpstr>
      <vt:lpstr>Слайд 1</vt:lpstr>
      <vt:lpstr>Слайд 2</vt:lpstr>
      <vt:lpstr>ЦЕЛЬ</vt:lpstr>
      <vt:lpstr>ЗАДАЧИ:</vt:lpstr>
      <vt:lpstr>Слайд 5</vt:lpstr>
      <vt:lpstr>ГИПОТЕЗА:</vt:lpstr>
      <vt:lpstr>Что же такое портфель, ранец?</vt:lpstr>
      <vt:lpstr>В ЧЁМ ЖЕ НОСИТЬ ШКОЛЬНЫЕ ПРИНАДЛЕЖНОСТИ?</vt:lpstr>
      <vt:lpstr>БЕСЕДА С МЕДРАБОТНИКОМ</vt:lpstr>
      <vt:lpstr>РАНЕЦ ВЫБИРАЙ ТАК:</vt:lpstr>
      <vt:lpstr>Стандартные требования к внешнему виду  школьного портфеля</vt:lpstr>
      <vt:lpstr>Нормы СанПиНа</vt:lpstr>
      <vt:lpstr>На всё есть нормы</vt:lpstr>
      <vt:lpstr>Вес ранца с учебным комплектом должен весить:</vt:lpstr>
      <vt:lpstr>ВЕС РАНЦА БЕЗ УЧЕБНИКОВ</vt:lpstr>
      <vt:lpstr>Итоги эксперимента</vt:lpstr>
      <vt:lpstr>  Вывод: из результатов видно, что вес правильных ранцев не соответствует его реальному весу </vt:lpstr>
      <vt:lpstr>Вес школьных ранцев</vt:lpstr>
      <vt:lpstr>Вывод: Соответствует гигиеническим нормам  - 8 учеников  ( до 600 г) Легковес  -1 ученик (390 г) Превышает гигиенические нормы -  11 человек (более 600 г)</vt:lpstr>
      <vt:lpstr>Вес учебных пособий 300г                          50 г                               400 г</vt:lpstr>
      <vt:lpstr>Вес ранцев в течение недели вторник                               суббота                                 </vt:lpstr>
      <vt:lpstr>               Почему и сейчас вес        портфеля не соответствует нормам?</vt:lpstr>
      <vt:lpstr> Мы поняли! Сейчас поймёте и вы!</vt:lpstr>
      <vt:lpstr>Рекомендации ученикам: </vt:lpstr>
      <vt:lpstr>А можем ли мы уже сейчас проводить профилактические мероприятия для укрепления позвоночника </vt:lpstr>
      <vt:lpstr>   </vt:lpstr>
      <vt:lpstr>ЗАКЛЮЧЕНИЕ</vt:lpstr>
      <vt:lpstr>Слайд 28</vt:lpstr>
      <vt:lpstr>Слайд 29</vt:lpstr>
    </vt:vector>
  </TitlesOfParts>
  <Company>МОУ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111</cp:revision>
  <dcterms:created xsi:type="dcterms:W3CDTF">2008-11-30T08:50:27Z</dcterms:created>
  <dcterms:modified xsi:type="dcterms:W3CDTF">2013-04-01T10:06:41Z</dcterms:modified>
</cp:coreProperties>
</file>