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7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119E8-7E62-4B43-AD46-9E360E9F5DB3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EA99A-3121-4E69-8D9A-98F228C28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EA99A-3121-4E69-8D9A-98F228C28CC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5B8FB-3100-4169-84E9-9E512396689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B914E1-A296-48EB-86C9-3722AB57006D}" type="datetimeFigureOut">
              <a:rPr lang="ru-RU" smtClean="0"/>
              <a:pPr/>
              <a:t>12.06.2013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4F36E1-49C3-413F-8E6A-1ABCA0821C5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12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83;&#1083;&#1072;%20&#1040;&#1083;&#1077;&#1082;&#1089;&#1077;&#1077;&#1074;&#1085;&#1072;\Documents\&#1088;&#1099;&#1095;&#1072;&#1085;&#1080;&#1077;%20&#1084;&#1072;&#1096;&#1080;&#1085;&#1099;.mp3" TargetMode="External"/><Relationship Id="rId6" Type="http://schemas.openxmlformats.org/officeDocument/2006/relationships/image" Target="../media/image6.gif"/><Relationship Id="rId11" Type="http://schemas.openxmlformats.org/officeDocument/2006/relationships/image" Target="../media/image11.jpeg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1"/>
            <a:ext cx="8136904" cy="298543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Задания для фронтальной работы  по математике</a:t>
            </a:r>
          </a:p>
          <a:p>
            <a:pPr algn="ctr"/>
            <a:r>
              <a:rPr lang="ru-RU" sz="2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 класс </a:t>
            </a:r>
          </a:p>
          <a:p>
            <a:pPr algn="ctr"/>
            <a:r>
              <a:rPr lang="ru-RU" sz="32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Сложение и вычитание чисел в пределах 100. Буквенные выраж</a:t>
            </a:r>
            <a:r>
              <a:rPr lang="ru-RU" sz="3200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ения</a:t>
            </a:r>
            <a:r>
              <a:rPr lang="ru-RU" sz="3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573325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/>
                </a:solidFill>
              </a:rPr>
              <a:t>Работу выполнила учитель начальных классов ГБОУ СОШ№484</a:t>
            </a: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3563888" y="6309320"/>
            <a:ext cx="2210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Г. Санкт-Петербург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4" descr="http://school.xvatit.com/images/thumb/c/c0/40646628_1-1.jpg/433px-40646628_1-1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789040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C:\Users\Алла Алексеевна\Documents\346a6f1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332656"/>
            <a:ext cx="2353444" cy="1512168"/>
          </a:xfrm>
          <a:prstGeom prst="rect">
            <a:avLst/>
          </a:prstGeom>
          <a:noFill/>
        </p:spPr>
      </p:pic>
      <p:pic>
        <p:nvPicPr>
          <p:cNvPr id="84996" name="Picture 4" descr="C:\Users\Алла Алексеевна\Documents\721088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528" y="3861048"/>
            <a:ext cx="2304256" cy="15841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899593" y="692696"/>
            <a:ext cx="158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41 -8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9" y="4077072"/>
            <a:ext cx="2304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87-40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84997" name="Picture 5" descr="C:\Users\Алла Алексеевна\Documents\534382000.gif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372200" y="4581128"/>
            <a:ext cx="2448272" cy="1872208"/>
          </a:xfrm>
          <a:prstGeom prst="rect">
            <a:avLst/>
          </a:prstGeom>
          <a:noFill/>
        </p:spPr>
      </p:pic>
      <p:pic>
        <p:nvPicPr>
          <p:cNvPr id="84998" name="Picture 6" descr="C:\Users\Алла Алексеевна\Documents\240187741.gif"/>
          <p:cNvPicPr>
            <a:picLocks noChangeAspect="1" noChangeArrowheads="1" noCrop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03848" y="404664"/>
            <a:ext cx="2520280" cy="15121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 rot="10800000" flipV="1">
            <a:off x="3419871" y="764885"/>
            <a:ext cx="2016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54-21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4999" name="Picture 7" descr="C:\Users\Алла Алексеевна\Documents\cenarios27.gif"/>
          <p:cNvPicPr>
            <a:picLocks noChangeAspect="1" noChangeArrowheads="1" noCrop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275856" y="4797152"/>
            <a:ext cx="2520280" cy="165618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 rot="10800000" flipV="1">
            <a:off x="3635896" y="4989185"/>
            <a:ext cx="1872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38+16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5000" name="Picture 8" descr="C:\Users\Алла Алексеевна\Documents\1d9b628fa9fb.gif"/>
          <p:cNvPicPr>
            <a:picLocks noChangeAspect="1" noChangeArrowheads="1" noCrop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228184" y="2348880"/>
            <a:ext cx="2592288" cy="16561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228184" y="2708920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42 + 7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85001" name="Picture 9" descr="C:\Users\Алла Алексеевна\Documents\54628405_7729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203848" y="2492896"/>
            <a:ext cx="2520280" cy="18002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51920" y="2996952"/>
            <a:ext cx="11521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49- 8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5002" name="Picture 10" descr="C:\Users\Алла Алексеевна\Documents\496277773.gif"/>
          <p:cNvPicPr>
            <a:picLocks noChangeAspect="1" noChangeArrowheads="1" noCrop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51520" y="2132856"/>
            <a:ext cx="2448272" cy="16561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7" y="2492896"/>
            <a:ext cx="2232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33+5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85003" name="Picture 11" descr="C:\Users\Алла Алексеевна\Documents\a0e7207a8967t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6300192" y="332656"/>
            <a:ext cx="2520280" cy="15841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300192" y="764704"/>
            <a:ext cx="2304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47- 5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85004" name="Picture 12" descr="C:\Users\Алла Алексеевна\Documents\PP_auto.jpg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67544" y="5373216"/>
            <a:ext cx="1589162" cy="108510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660232" y="4941168"/>
            <a:ext cx="1512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50+37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2" name="рычание машины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3" cstate="email"/>
          <a:stretch>
            <a:fillRect/>
          </a:stretch>
        </p:blipFill>
        <p:spPr>
          <a:xfrm>
            <a:off x="2195736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66 0.01528 L 0.60608 0.015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608 0.01527 C 0.604 0.00648 0.60139 0.00301 0.5948 0.00023 C 0.59323 -0.00186 0.59202 -0.00487 0.58993 -0.00625 C 0.58698 -0.00834 0.58021 -0.01042 0.58021 -0.01019 C 0.57535 -0.01482 0.57066 -0.0169 0.5658 -0.0213 C 0.56077 -0.03102 0.55486 -0.03936 0.54966 -0.04931 C 0.54636 -0.05556 0.54497 -0.06412 0.5415 -0.07061 C 0.54045 -0.11065 0.54063 -0.14005 0.53195 -0.17616 C 0.53056 -0.18172 0.52327 -0.17894 0.51893 -0.18033 C 0.40018 -0.17593 0.44236 -0.18287 0.3915 -0.17385 C 0.34427 -0.17454 0.29688 -0.17616 0.24966 -0.17616 C 0.24375 -0.17616 0.23768 -0.17616 0.23195 -0.17385 C 0.22657 -0.17176 0.22257 -0.16551 0.21736 -0.1632 C 0.21302 -0.15741 0.20799 -0.14375 0.20122 -0.14375 " pathEditMode="relative" rAng="0" ptsTypes="fffffffffffffA">
                                      <p:cBhvr>
                                        <p:cTn id="10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121 -0.14375 C 0.21128 -0.14791 0.23437 -0.15833 0.24479 -0.15926 C 0.26041 -0.16065 0.27587 -0.16088 0.29149 -0.1618 C 0.29531 -0.1625 0.29896 -0.16296 0.30278 -0.16389 C 0.31094 -0.16574 0.32691 -0.1706 0.32691 -0.17014 C 0.35052 -0.16898 0.36476 -0.16921 0.38507 -0.15926 C 0.41007 -0.16018 0.4342 -0.15578 0.45764 -0.16597 C 0.46441 -0.17222 0.47257 -0.17824 0.47864 -0.18588 C 0.48906 -0.19907 0.49757 -0.21412 0.50764 -0.22778 C 0.51597 -0.23889 0.50955 -0.22963 0.51562 -0.2412 C 0.51875 -0.24699 0.52535 -0.25856 0.52535 -0.25833 C 0.52864 -0.27199 0.53194 -0.28541 0.53507 -0.29861 C 0.53646 -0.31597 0.53559 -0.33518 0.53993 -0.35162 C 0.54132 -0.37616 0.54305 -0.4 0.54479 -0.4243 C 0.54514 -0.42963 0.54566 -0.43449 0.54635 -0.43981 C 0.54722 -0.44722 0.54948 -0.4618 0.54948 -0.46157 C 0.55035 -0.50116 0.54653 -0.53495 0.55607 -0.57014 C 0.55729 -0.58194 0.55868 -0.59236 0.5625 -0.60324 " pathEditMode="relative" rAng="0" ptsTypes="fffffffffffffffffA">
                                      <p:cBhvr>
                                        <p:cTn id="14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" y="-2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251 -0.60324 C 0.56476 -0.60394 0.56685 -0.60602 0.5691 -0.60532 C 0.57622 -0.60301 0.58473 -0.57824 0.58837 -0.57106 C 0.58924 -0.56921 0.58907 -0.56644 0.58994 -0.56458 C 0.59219 -0.55995 0.59532 -0.55579 0.5981 -0.55162 C 0.60122 -0.54699 0.60782 -0.53866 0.60782 -0.53843 C 0.60938 -0.53009 0.61042 -0.52454 0.61424 -0.51713 C 0.62813 -0.51782 0.64219 -0.51806 0.65608 -0.51944 C 0.66476 -0.52037 0.68195 -0.52361 0.68195 -0.52338 C 0.68195 -0.52361 0.69237 -0.52731 0.69323 -0.52801 C 0.70261 -0.53681 0.70608 -0.55069 0.71737 -0.55602 C 0.72553 -0.55532 0.73369 -0.55486 0.74167 -0.5537 C 0.74931 -0.55255 0.75504 -0.54282 0.76251 -0.54097 C 0.77396 -0.53819 0.7691 -0.54005 0.77709 -0.53657 C 0.78351 -0.52407 0.78282 -0.50995 0.78525 -0.49583 C 0.78594 -0.49144 0.78733 -0.48727 0.78837 -0.48287 C 0.78889 -0.48079 0.78994 -0.47639 0.78994 -0.47616 C 0.7915 -0.45787 0.79393 -0.44236 0.7981 -0.42477 C 0.79948 -0.41065 0.80035 -0.39375 0.80608 -0.38171 C 0.80278 -0.36343 0.80782 -0.34398 0.79966 -0.32801 C 0.79914 -0.32431 0.79983 -0.31991 0.7981 -0.31713 C 0.79671 -0.31481 0.79376 -0.31574 0.79167 -0.31505 C 0.77969 -0.31157 0.78751 -0.31458 0.77865 -0.31088 C 0.77605 -0.31157 0.77327 -0.31204 0.77066 -0.31296 C 0.76737 -0.31412 0.76094 -0.31713 0.76094 -0.3169 C 0.75799 -0.32338 0.75382 -0.32593 0.75122 -0.33218 " pathEditMode="relative" rAng="0" ptsTypes="fffffffffffffffffffffffffA">
                                      <p:cBhvr>
                                        <p:cTn id="18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122 -0.32014 C 0.73559 -0.31412 0.72014 -0.30996 0.70434 -0.3051 C 0.69497 -0.29861 0.68576 -0.2963 0.67535 -0.29422 C 0.65955 -0.28727 0.64115 -0.27593 0.62535 -0.27269 C 0.62153 -0.27107 0.61806 -0.26736 0.61406 -0.26644 C 0.59861 -0.26273 0.5849 -0.26459 0.57049 -0.25764 C 0.56406 -0.25834 0.55764 -0.25834 0.55122 -0.25996 C 0.54392 -0.26181 0.53733 -0.26968 0.53021 -0.27269 C 0.52448 -0.27778 0.51736 -0.28727 0.51094 -0.29005 C 0.50781 -0.29607 0.50799 -0.29769 0.50278 -0.3007 C 0.49965 -0.30255 0.49306 -0.3051 0.49306 -0.3051 C 0.48524 -0.31204 0.47795 -0.31389 0.46892 -0.31574 C 0.46302 -0.31852 0.46563 -0.31713 0.46094 -0.32014 " pathEditMode="relative" ptsTypes="ffffffffffffA">
                                      <p:cBhvr>
                                        <p:cTn id="22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094 -0.32015 C 0.45642 -0.31413 0.45225 -0.30741 0.44809 -0.3007 C 0.44531 -0.2963 0.44462 -0.28982 0.44149 -0.28565 C 0.43732 -0.2801 0.43194 -0.27709 0.42708 -0.27269 C 0.41198 -0.25903 0.39045 -0.26991 0.37222 -0.26853 C 0.35295 -0.26922 0.3335 -0.26945 0.31423 -0.27061 C 0.30191 -0.2713 0.28906 -0.28103 0.27708 -0.28149 C 0.23628 -0.28288 0.19531 -0.28288 0.15451 -0.28357 C 0.16614 -0.28866 0.15225 -0.28195 0.16423 -0.29005 C 0.17882 -0.30001 0.18524 -0.30348 0.19323 -0.32431 C 0.19653 -0.34306 0.19236 -0.32431 0.19809 -0.33936 C 0.20087 -0.34677 0.20173 -0.35718 0.20295 -0.36528 C 0.20399 -0.41714 0.2059 -0.43357 0.20295 -0.47917 C 0.20191 -0.49445 0.19496 -0.50788 0.19149 -0.52223 C 0.18715 -0.54028 0.18385 -0.55834 0.17864 -0.57593 C 0.17743 -0.5801 0.17656 -0.5845 0.17552 -0.5889 C 0.1743 -0.59376 0.16892 -0.60186 0.16892 -0.60186 " pathEditMode="relative" ptsTypes="ffffffffffffffffA">
                                      <p:cBhvr>
                                        <p:cTn id="26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93 -0.60162 C 0.16737 -0.60093 0.16563 -0.60069 0.16407 -0.59954 C 0.16077 -0.59699 0.15452 -0.59097 0.15452 -0.59097 C 0.15504 -0.58519 0.15504 -0.57917 0.15608 -0.57361 C 0.1566 -0.5713 0.15834 -0.56968 0.15921 -0.56736 C 0.16268 -0.55833 0.1665 -0.54907 0.16893 -0.53935 C 0.17014 -0.49514 0.17257 -0.45787 0.18351 -0.41667 C 0.18247 -0.39792 0.18212 -0.375 0.17379 -0.35856 C 0.17379 -0.35833 0.17292 -0.33403 0.17049 -0.32847 C 0.16771 -0.32222 0.15608 -0.31782 0.15608 -0.31782 C 0.12223 -0.32037 0.12987 -0.31343 0.11407 -0.34352 C 0.11337 -0.34468 0.10278 -0.34792 0.10278 -0.34792 C 0.09306 -0.34907 0.08351 -0.34931 0.07379 -0.35 C 0.0691 -0.35231 0.06789 -0.35139 0.0658 -0.35856 C 0.06476 -0.36204 0.06407 -0.36944 0.06407 -0.36944 " pathEditMode="relative" ptsTypes="ffffffffffffffA">
                                      <p:cBhvr>
                                        <p:cTn id="30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06 -0.36921 C 0.0776 -0.375 0.08802 -0.37268 0.10278 -0.3713 C 0.10833 -0.36574 0.11232 -0.35903 0.11892 -0.35625 C 0.12639 -0.3463 0.13107 -0.33055 0.14149 -0.32616 C 0.1493 -0.31921 0.14444 -0.32268 0.15607 -0.31759 C 0.15764 -0.3169 0.16076 -0.31551 0.16076 -0.31551 C 0.16597 -0.30856 0.16771 -0.30139 0.17378 -0.29606 C 0.17604 -0.29143 0.17986 -0.28819 0.18177 -0.2831 C 0.18993 -0.26111 0.17621 -0.28194 0.18819 -0.26597 C 0.19219 -0.24097 0.18663 -0.26829 0.19479 -0.24653 C 0.20139 -0.22917 0.1901 -0.2463 0.20121 -0.23148 C 0.20295 -0.2243 0.20416 -0.21713 0.20607 -0.20995 C 0.2033 -0.19051 0.20278 -0.1743 0.18993 -0.16273 C 0.18698 -0.15139 0.18264 -0.1412 0.17864 -0.13055 C 0.17795 -0.12847 0.17812 -0.12569 0.17691 -0.12407 C 0.17569 -0.12245 0.17361 -0.12245 0.17205 -0.12176 C 0.17326 -0.0706 0.17135 -0.05903 0.17864 -0.02292 C 0.17916 -0.00278 0.17691 0.01759 0.18021 0.03727 C 0.18194 0.04745 0.20416 0.04954 0.20764 0.05023 C 0.22014 0.04676 0.22534 0.04815 0.23333 0.03727 C 0.2375 0.02199 0.23212 0.04097 0.23819 0.02222 C 0.23889 0.02014 0.23993 0.01574 0.23993 0.01574 " pathEditMode="relative" ptsTypes="fffffffffffffffffffffA">
                                      <p:cBhvr>
                                        <p:cTn id="34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528 0.05162 C 0.42899 0.05393 0.44236 0.0544 0.45556 0.06018 C 0.46285 0.06342 0.47813 0.06666 0.47813 0.06666 C 0.49983 0.06528 0.5092 0.07245 0.5217 0.05579 C 0.51997 0.03079 0.51649 0.00509 0.51198 -0.01945 C 0.51267 -0.03426 0.51146 -0.05139 0.5184 -0.06459 C 0.51979 -0.06713 0.52188 -0.06875 0.52326 -0.07107 C 0.52622 -0.07593 0.52865 -0.08102 0.53125 -0.08611 C 0.53229 -0.0882 0.53455 -0.09259 0.53455 -0.09259 C 0.53403 -0.09977 0.53455 -0.10718 0.53299 -0.11412 C 0.53177 -0.11898 0.52778 -0.12199 0.52656 -0.12685 C 0.52396 -0.13634 0.52066 -0.14514 0.5184 -0.15486 C 0.52014 -0.28056 0.52101 -0.27986 0.5184 -0.41296 C 0.51806 -0.42824 0.51354 -0.4581 0.51354 -0.4581 C 0.51302 -0.48472 0.51302 -0.51111 0.51198 -0.53773 C 0.51111 -0.55972 0.48924 -0.56042 0.47813 -0.56783 C 0.47083 -0.57269 0.47517 -0.57338 0.46528 -0.57431 C 0.45347 -0.57546 0.44149 -0.5757 0.42969 -0.57639 C 0.42049 -0.5794 0.41129 -0.5831 0.40226 -0.58704 C 0.39462 -0.59028 0.38611 -0.58866 0.37813 -0.58935 C 0.37292 -0.5963 0.37552 -0.59584 0.3717 -0.59584 " pathEditMode="relative" ptsTypes="ffffffffffffffffffffA">
                                      <p:cBhvr>
                                        <p:cTn id="38" dur="2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27145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11960" y="2636912"/>
            <a:ext cx="1440160" cy="1202432"/>
          </a:xfrm>
          <a:prstGeom prst="ellipse">
            <a:avLst/>
          </a:prstGeom>
          <a:solidFill>
            <a:srgbClr val="FFC000"/>
          </a:solidFill>
          <a:ln w="76200">
            <a:solidFill>
              <a:srgbClr val="990099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-17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79712" y="2348880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</a:rPr>
              <a:t>21</a:t>
            </a:r>
            <a:endParaRPr lang="ru-RU" sz="2800" dirty="0">
              <a:solidFill>
                <a:srgbClr val="99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 rot="20312280">
            <a:off x="4065488" y="1303768"/>
            <a:ext cx="1029276" cy="1372340"/>
          </a:xfrm>
          <a:prstGeom prst="ellipse">
            <a:avLst/>
          </a:prstGeom>
          <a:solidFill>
            <a:srgbClr val="FFCCCC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19739750">
            <a:off x="5340122" y="3559690"/>
            <a:ext cx="1008112" cy="1554686"/>
          </a:xfrm>
          <a:prstGeom prst="ellipse">
            <a:avLst/>
          </a:prstGeom>
          <a:solidFill>
            <a:srgbClr val="FFCCCC"/>
          </a:solidFill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990000"/>
                </a:solidFill>
              </a:rPr>
              <a:t>74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355976" y="3861048"/>
            <a:ext cx="914400" cy="1512168"/>
          </a:xfrm>
          <a:prstGeom prst="ellipse">
            <a:avLst/>
          </a:prstGeom>
          <a:solidFill>
            <a:srgbClr val="FFCCCC"/>
          </a:solidFill>
          <a:ln w="7620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990000"/>
                </a:solidFill>
              </a:rPr>
              <a:t>52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915816" y="2348880"/>
            <a:ext cx="1418456" cy="1008112"/>
          </a:xfrm>
          <a:prstGeom prst="ellipse">
            <a:avLst/>
          </a:prstGeom>
          <a:solidFill>
            <a:srgbClr val="FFCCCC"/>
          </a:solidFill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990000"/>
                </a:solidFill>
              </a:rPr>
              <a:t>38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 rot="19306464">
            <a:off x="3074475" y="3538997"/>
            <a:ext cx="1427744" cy="934137"/>
          </a:xfrm>
          <a:prstGeom prst="ellipse">
            <a:avLst/>
          </a:prstGeom>
          <a:solidFill>
            <a:srgbClr val="FFCCCC"/>
          </a:solidFill>
          <a:ln w="762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990000"/>
                </a:solidFill>
              </a:rPr>
              <a:t>24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 rot="293784">
            <a:off x="5647181" y="2788032"/>
            <a:ext cx="1476978" cy="1028360"/>
          </a:xfrm>
          <a:prstGeom prst="ellipse">
            <a:avLst/>
          </a:prstGeom>
          <a:solidFill>
            <a:srgbClr val="FFCCCC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990000"/>
                </a:solidFill>
              </a:rPr>
              <a:t>92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rot="2880975">
            <a:off x="5252967" y="1576277"/>
            <a:ext cx="1022295" cy="1322016"/>
          </a:xfrm>
          <a:prstGeom prst="ellipse">
            <a:avLst/>
          </a:prstGeom>
          <a:solidFill>
            <a:srgbClr val="FFCCCC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990000"/>
                </a:solidFill>
              </a:rPr>
              <a:t>46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39952" y="1628800"/>
            <a:ext cx="936104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3200" dirty="0" smtClean="0">
                <a:solidFill>
                  <a:srgbClr val="990000"/>
                </a:solidFill>
              </a:rPr>
              <a:t>  67</a:t>
            </a:r>
            <a:endParaRPr lang="ru-RU" sz="3200" dirty="0">
              <a:solidFill>
                <a:srgbClr val="99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411760" y="4293096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00"/>
                </a:solidFill>
              </a:rPr>
              <a:t>  </a:t>
            </a:r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427984" y="5373216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00"/>
                </a:solidFill>
              </a:rPr>
              <a:t> 35</a:t>
            </a:r>
            <a:endParaRPr lang="ru-RU" sz="2400" dirty="0">
              <a:solidFill>
                <a:srgbClr val="99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156176" y="4869160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00"/>
                </a:solidFill>
              </a:rPr>
              <a:t> 60</a:t>
            </a:r>
            <a:endParaRPr lang="ru-RU" sz="2400" dirty="0">
              <a:solidFill>
                <a:srgbClr val="99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164288" y="2996952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ru-RU" sz="2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156176" y="980728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ru-RU" sz="2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851920" y="404664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2800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844824"/>
            <a:ext cx="7200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</a:t>
            </a:r>
          </a:p>
          <a:p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</a:t>
            </a:r>
          </a:p>
          <a:p>
            <a:r>
              <a:rPr lang="ru-RU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</a:t>
            </a:r>
            <a:endParaRPr lang="ru-RU" sz="32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</a:t>
            </a:r>
            <a:endParaRPr lang="ru-RU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172400" y="1412776"/>
            <a:ext cx="3347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</a:rPr>
              <a:t>М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о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л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ч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а</a:t>
            </a:r>
          </a:p>
          <a:p>
            <a:r>
              <a:rPr lang="ru-RU" sz="3200" b="1" dirty="0" err="1" smtClean="0">
                <a:solidFill>
                  <a:schemeClr val="accent1"/>
                </a:solidFill>
              </a:rPr>
              <a:t>н</a:t>
            </a:r>
            <a:endParaRPr lang="ru-RU" sz="3200" b="1" dirty="0" smtClean="0">
              <a:solidFill>
                <a:schemeClr val="accent1"/>
              </a:solidFill>
            </a:endParaRPr>
          </a:p>
          <a:p>
            <a:r>
              <a:rPr lang="ru-RU" sz="3200" b="1" dirty="0" smtClean="0">
                <a:solidFill>
                  <a:schemeClr val="accent1"/>
                </a:solidFill>
              </a:rPr>
              <a:t>к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а</a:t>
            </a:r>
            <a:endParaRPr lang="ru-RU" sz="3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835696" y="4365104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990000"/>
                </a:solidFill>
                <a:latin typeface="Calibri"/>
              </a:rPr>
              <a:t>7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652121" y="4365105"/>
          <a:ext cx="2376263" cy="2160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266"/>
                <a:gridCol w="813266"/>
                <a:gridCol w="749731"/>
              </a:tblGrid>
              <a:tr h="791053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1741">
                <a:tc>
                  <a:txBody>
                    <a:bodyPr/>
                    <a:lstStyle/>
                    <a:p>
                      <a:pPr lvl="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7447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4318481"/>
          <a:ext cx="2304256" cy="221151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92935"/>
                <a:gridCol w="771040"/>
                <a:gridCol w="740281"/>
              </a:tblGrid>
              <a:tr h="62268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51565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726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rgbClr val="99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ru-RU" sz="3200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Блок-схема: узел 4"/>
          <p:cNvSpPr/>
          <p:nvPr/>
        </p:nvSpPr>
        <p:spPr>
          <a:xfrm>
            <a:off x="611560" y="332656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611560" y="1916832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611560" y="1124744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2843808" y="1916832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9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2843808" y="1124744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7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2843808" y="332656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1763688" y="332656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1763688" y="1124744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1763688" y="1916832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>
            <a:stCxn id="6" idx="6"/>
            <a:endCxn id="13" idx="2"/>
          </p:cNvCxnSpPr>
          <p:nvPr/>
        </p:nvCxnSpPr>
        <p:spPr>
          <a:xfrm>
            <a:off x="1403648" y="220486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6"/>
            <a:endCxn id="8" idx="2"/>
          </p:cNvCxnSpPr>
          <p:nvPr/>
        </p:nvCxnSpPr>
        <p:spPr>
          <a:xfrm>
            <a:off x="2555776" y="220486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8" idx="0"/>
            <a:endCxn id="9" idx="4"/>
          </p:cNvCxnSpPr>
          <p:nvPr/>
        </p:nvCxnSpPr>
        <p:spPr>
          <a:xfrm flipV="1">
            <a:off x="3239852" y="170080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9" idx="0"/>
            <a:endCxn id="10" idx="4"/>
          </p:cNvCxnSpPr>
          <p:nvPr/>
        </p:nvCxnSpPr>
        <p:spPr>
          <a:xfrm flipV="1">
            <a:off x="3239852" y="90872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1" idx="6"/>
            <a:endCxn id="10" idx="2"/>
          </p:cNvCxnSpPr>
          <p:nvPr/>
        </p:nvCxnSpPr>
        <p:spPr>
          <a:xfrm>
            <a:off x="2555776" y="62068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331640" y="6206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7" idx="0"/>
            <a:endCxn id="5" idx="4"/>
          </p:cNvCxnSpPr>
          <p:nvPr/>
        </p:nvCxnSpPr>
        <p:spPr>
          <a:xfrm flipV="1">
            <a:off x="1007604" y="90872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6" idx="0"/>
            <a:endCxn id="7" idx="4"/>
          </p:cNvCxnSpPr>
          <p:nvPr/>
        </p:nvCxnSpPr>
        <p:spPr>
          <a:xfrm flipV="1">
            <a:off x="1007604" y="170080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stCxn id="11" idx="4"/>
            <a:endCxn id="12" idx="0"/>
          </p:cNvCxnSpPr>
          <p:nvPr/>
        </p:nvCxnSpPr>
        <p:spPr>
          <a:xfrm>
            <a:off x="2159732" y="90872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stCxn id="12" idx="4"/>
            <a:endCxn id="13" idx="0"/>
          </p:cNvCxnSpPr>
          <p:nvPr/>
        </p:nvCxnSpPr>
        <p:spPr>
          <a:xfrm>
            <a:off x="2159732" y="170080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endCxn id="12" idx="2"/>
          </p:cNvCxnSpPr>
          <p:nvPr/>
        </p:nvCxnSpPr>
        <p:spPr>
          <a:xfrm>
            <a:off x="1259632" y="141277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12" idx="6"/>
          </p:cNvCxnSpPr>
          <p:nvPr/>
        </p:nvCxnSpPr>
        <p:spPr>
          <a:xfrm>
            <a:off x="2555776" y="1412776"/>
            <a:ext cx="26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627785" y="5013176"/>
            <a:ext cx="72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ru-RU" sz="3200" b="1" dirty="0">
              <a:solidFill>
                <a:srgbClr val="990000"/>
              </a:solidFill>
              <a:latin typeface="Calibri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835696" y="5805264"/>
            <a:ext cx="7920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  <a:latin typeface="Calibri"/>
              </a:rPr>
              <a:t>   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076057" y="4122222"/>
            <a:ext cx="360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932040" y="4815960"/>
            <a:ext cx="432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851920" y="5877272"/>
            <a:ext cx="432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851921" y="4437113"/>
            <a:ext cx="432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67545" y="4230380"/>
            <a:ext cx="576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707905" y="4721662"/>
            <a:ext cx="4320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0000"/>
                </a:solidFill>
              </a:rPr>
              <a:t> </a:t>
            </a:r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11561" y="4769178"/>
            <a:ext cx="36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11560" y="5805263"/>
            <a:ext cx="432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860032" y="5589240"/>
            <a:ext cx="36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AutoShape 2" descr="http://im6-tub-ru.yandex.net/i?id=336244078-32-72&amp;n=21"/>
          <p:cNvSpPr>
            <a:spLocks noChangeAspect="1" noChangeArrowheads="1"/>
          </p:cNvSpPr>
          <p:nvPr/>
        </p:nvSpPr>
        <p:spPr bwMode="auto">
          <a:xfrm>
            <a:off x="155575" y="-685800"/>
            <a:ext cx="1428750" cy="1428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" name="Блок-схема: узел 97"/>
          <p:cNvSpPr/>
          <p:nvPr/>
        </p:nvSpPr>
        <p:spPr>
          <a:xfrm>
            <a:off x="611560" y="2780928"/>
            <a:ext cx="792088" cy="576064"/>
          </a:xfrm>
          <a:prstGeom prst="flowChartConnector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Блок-схема: узел 99"/>
          <p:cNvSpPr/>
          <p:nvPr/>
        </p:nvSpPr>
        <p:spPr>
          <a:xfrm>
            <a:off x="1763688" y="2780928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узел 100"/>
          <p:cNvSpPr/>
          <p:nvPr/>
        </p:nvSpPr>
        <p:spPr>
          <a:xfrm>
            <a:off x="2843808" y="2780928"/>
            <a:ext cx="792088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2" name="Блок-схема: узел 101"/>
          <p:cNvSpPr/>
          <p:nvPr/>
        </p:nvSpPr>
        <p:spPr>
          <a:xfrm>
            <a:off x="4067944" y="2780928"/>
            <a:ext cx="864096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18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3" name="Блок-схема: узел 102"/>
          <p:cNvSpPr/>
          <p:nvPr/>
        </p:nvSpPr>
        <p:spPr>
          <a:xfrm>
            <a:off x="4067944" y="1916832"/>
            <a:ext cx="864096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6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4" name="Блок-схема: узел 103"/>
          <p:cNvSpPr/>
          <p:nvPr/>
        </p:nvSpPr>
        <p:spPr>
          <a:xfrm rot="21427196">
            <a:off x="4067945" y="1117885"/>
            <a:ext cx="863004" cy="568099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Блок-схема: узел 104"/>
          <p:cNvSpPr/>
          <p:nvPr/>
        </p:nvSpPr>
        <p:spPr>
          <a:xfrm>
            <a:off x="4067944" y="332656"/>
            <a:ext cx="864096" cy="576064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9" name="Прямая соединительная линия 108"/>
          <p:cNvCxnSpPr>
            <a:stCxn id="10" idx="6"/>
            <a:endCxn id="105" idx="2"/>
          </p:cNvCxnSpPr>
          <p:nvPr/>
        </p:nvCxnSpPr>
        <p:spPr>
          <a:xfrm>
            <a:off x="3635896" y="62068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>
            <a:stCxn id="9" idx="6"/>
            <a:endCxn id="104" idx="2"/>
          </p:cNvCxnSpPr>
          <p:nvPr/>
        </p:nvCxnSpPr>
        <p:spPr>
          <a:xfrm>
            <a:off x="3635896" y="1412776"/>
            <a:ext cx="432594" cy="1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>
            <a:stCxn id="8" idx="6"/>
            <a:endCxn id="103" idx="2"/>
          </p:cNvCxnSpPr>
          <p:nvPr/>
        </p:nvCxnSpPr>
        <p:spPr>
          <a:xfrm>
            <a:off x="3635896" y="220486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8" idx="6"/>
            <a:endCxn id="100" idx="2"/>
          </p:cNvCxnSpPr>
          <p:nvPr/>
        </p:nvCxnSpPr>
        <p:spPr>
          <a:xfrm>
            <a:off x="1403648" y="306896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stCxn id="100" idx="6"/>
            <a:endCxn id="101" idx="2"/>
          </p:cNvCxnSpPr>
          <p:nvPr/>
        </p:nvCxnSpPr>
        <p:spPr>
          <a:xfrm>
            <a:off x="2555776" y="306896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>
            <a:stCxn id="101" idx="6"/>
            <a:endCxn id="102" idx="2"/>
          </p:cNvCxnSpPr>
          <p:nvPr/>
        </p:nvCxnSpPr>
        <p:spPr>
          <a:xfrm>
            <a:off x="3635896" y="30689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>
            <a:stCxn id="6" idx="4"/>
            <a:endCxn id="98" idx="0"/>
          </p:cNvCxnSpPr>
          <p:nvPr/>
        </p:nvCxnSpPr>
        <p:spPr>
          <a:xfrm>
            <a:off x="1007604" y="249289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>
            <a:stCxn id="13" idx="4"/>
            <a:endCxn id="100" idx="0"/>
          </p:cNvCxnSpPr>
          <p:nvPr/>
        </p:nvCxnSpPr>
        <p:spPr>
          <a:xfrm>
            <a:off x="2159732" y="249289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>
            <a:stCxn id="8" idx="4"/>
            <a:endCxn id="101" idx="0"/>
          </p:cNvCxnSpPr>
          <p:nvPr/>
        </p:nvCxnSpPr>
        <p:spPr>
          <a:xfrm>
            <a:off x="3239852" y="249289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>
            <a:stCxn id="105" idx="4"/>
            <a:endCxn id="104" idx="0"/>
          </p:cNvCxnSpPr>
          <p:nvPr/>
        </p:nvCxnSpPr>
        <p:spPr>
          <a:xfrm flipH="1">
            <a:off x="4485175" y="908720"/>
            <a:ext cx="14817" cy="209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Прямая соединительная линия 229"/>
          <p:cNvCxnSpPr>
            <a:stCxn id="102" idx="0"/>
            <a:endCxn id="103" idx="4"/>
          </p:cNvCxnSpPr>
          <p:nvPr/>
        </p:nvCxnSpPr>
        <p:spPr>
          <a:xfrm flipV="1">
            <a:off x="4499992" y="249289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Прямая соединительная линия 475"/>
          <p:cNvCxnSpPr>
            <a:stCxn id="104" idx="4"/>
            <a:endCxn id="103" idx="0"/>
          </p:cNvCxnSpPr>
          <p:nvPr/>
        </p:nvCxnSpPr>
        <p:spPr>
          <a:xfrm flipH="1">
            <a:off x="4499992" y="1685625"/>
            <a:ext cx="13727" cy="231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Прямоугольник 545"/>
          <p:cNvSpPr/>
          <p:nvPr/>
        </p:nvSpPr>
        <p:spPr>
          <a:xfrm>
            <a:off x="4932040" y="2564904"/>
            <a:ext cx="648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7" name="Прямоугольник 546"/>
          <p:cNvSpPr/>
          <p:nvPr/>
        </p:nvSpPr>
        <p:spPr>
          <a:xfrm>
            <a:off x="323529" y="188641"/>
            <a:ext cx="43204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8" name="Прямоугольник 547"/>
          <p:cNvSpPr/>
          <p:nvPr/>
        </p:nvSpPr>
        <p:spPr>
          <a:xfrm>
            <a:off x="323529" y="1196752"/>
            <a:ext cx="432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9" name="Прямоугольник 548"/>
          <p:cNvSpPr/>
          <p:nvPr/>
        </p:nvSpPr>
        <p:spPr>
          <a:xfrm>
            <a:off x="4932040" y="980728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" name="Прямоугольник 592"/>
          <p:cNvSpPr/>
          <p:nvPr/>
        </p:nvSpPr>
        <p:spPr>
          <a:xfrm>
            <a:off x="4932040" y="1844824"/>
            <a:ext cx="720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0" name="Прямоугольник 609"/>
          <p:cNvSpPr/>
          <p:nvPr/>
        </p:nvSpPr>
        <p:spPr>
          <a:xfrm>
            <a:off x="323529" y="2420888"/>
            <a:ext cx="648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1" name="Прямоугольник 610"/>
          <p:cNvSpPr/>
          <p:nvPr/>
        </p:nvSpPr>
        <p:spPr>
          <a:xfrm>
            <a:off x="4932041" y="404664"/>
            <a:ext cx="432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652120" y="836712"/>
            <a:ext cx="32403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2.Сумма </a:t>
            </a:r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чисел в прямоугольнике по вертикали и диагонали 37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043608" y="3356992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1.Найдите </a:t>
            </a:r>
            <a:r>
              <a:rPr lang="ru-RU" sz="28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сумму чисел по диагонали в квадрате и заполните пустые клеточки</a:t>
            </a:r>
            <a:r>
              <a:rPr lang="ru-RU" sz="2000" dirty="0" smtClean="0">
                <a:solidFill>
                  <a:srgbClr val="990000"/>
                </a:solidFill>
              </a:rPr>
              <a:t>.</a:t>
            </a:r>
            <a:endParaRPr lang="ru-RU" sz="20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045 0.11088 L 0.14965 -0.210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-0.12587 -0.126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69 -0.00023 L -0.2974 0.0838 " pathEditMode="relative" ptsTypes="AA">
                                      <p:cBhvr>
                                        <p:cTn id="14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0.01366 L -0.33473 0.255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57899 -0.0384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" y="-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0.19688 0.0490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12222 0.0518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-0.22448 -0.331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23 0.01458 L -0.09844 0.0356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0.05503 0.2460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025 L 0.18125 0.245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  <p:bldP spid="546" grpId="0"/>
      <p:bldP spid="547" grpId="0"/>
      <p:bldP spid="548" grpId="0"/>
      <p:bldP spid="5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635896" y="314096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563888" y="3140968"/>
            <a:ext cx="6292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endParaRPr 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067944" y="4005064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419872" y="407707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429" name="Group 309"/>
          <p:cNvGraphicFramePr>
            <a:graphicFrameLocks noGrp="1"/>
          </p:cNvGraphicFramePr>
          <p:nvPr>
            <p:ph sz="half" idx="4294967295"/>
          </p:nvPr>
        </p:nvGraphicFramePr>
        <p:xfrm>
          <a:off x="0" y="1052513"/>
          <a:ext cx="8208911" cy="409676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28326"/>
                <a:gridCol w="660073"/>
                <a:gridCol w="594066"/>
                <a:gridCol w="660073"/>
                <a:gridCol w="726081"/>
                <a:gridCol w="660073"/>
                <a:gridCol w="660073"/>
                <a:gridCol w="660073"/>
                <a:gridCol w="660073"/>
              </a:tblGrid>
              <a:tr h="129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уменьшаемое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ru-RU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93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вычитаемое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lang="ru-RU" sz="28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ru-RU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38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9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разность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51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ru-RU" sz="2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6228184" y="4365104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48264" y="4365104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211960" y="1556792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932040" y="4365104"/>
            <a:ext cx="576064" cy="5760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580112" y="1556792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987824" y="4365104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596336" y="1556792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508104" y="3068960"/>
            <a:ext cx="864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24328" y="4365104"/>
            <a:ext cx="6110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27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876256" y="3068960"/>
            <a:ext cx="631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FF0000"/>
                </a:solidFill>
              </a:rPr>
              <a:t>45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635896" y="3068960"/>
            <a:ext cx="504056" cy="5040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4" grpId="0" animBg="1"/>
      <p:bldP spid="15" grpId="0" animBg="1"/>
      <p:bldP spid="12" grpId="0" animBg="1"/>
      <p:bldP spid="1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1" y="404664"/>
          <a:ext cx="7776865" cy="63774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13474"/>
                <a:gridCol w="3781411"/>
                <a:gridCol w="1070211"/>
                <a:gridCol w="1141558"/>
                <a:gridCol w="1070211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двух чисел 39. Первое слагаемое 20.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Чему равно второе слагаемое?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178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Запишите число, которое больше 46 на 5.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198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Какое число меньше 80 на 7?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73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72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81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Увеличьте 29 на7.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 сколько 94 меньше 89?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2378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Папе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40 лет. Он старше сына на 23 года. Сколько лет сыну?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19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63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17</a:t>
                      </a:r>
                      <a:endParaRPr lang="ru-RU" sz="2800" b="1" dirty="0"/>
                    </a:p>
                  </a:txBody>
                  <a:tcPr anchor="ctr"/>
                </a:tc>
              </a:tr>
              <a:tr h="75081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Уменьшаемое 25, разность 16. Чему равно вычитаемое?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9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630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Аня отдала бабушке 15 конфет, а 8 конфет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съела. Сколько конфет было у Ани?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195" name="Прямоугольник 30"/>
          <p:cNvSpPr>
            <a:spLocks noChangeArrowheads="1"/>
          </p:cNvSpPr>
          <p:nvPr/>
        </p:nvSpPr>
        <p:spPr bwMode="auto">
          <a:xfrm>
            <a:off x="4427538" y="2852738"/>
            <a:ext cx="41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372200" y="3573016"/>
            <a:ext cx="720080" cy="72008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372200" y="2780928"/>
            <a:ext cx="720080" cy="72008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92080" y="2132856"/>
            <a:ext cx="720080" cy="64807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364088" y="1340768"/>
            <a:ext cx="720080" cy="72008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300192" y="548680"/>
            <a:ext cx="792088" cy="72008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292080" y="5157192"/>
            <a:ext cx="720080" cy="64807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372200" y="6021288"/>
            <a:ext cx="720080" cy="64807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452320" y="4365104"/>
            <a:ext cx="720080" cy="64807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547664" y="2204864"/>
            <a:ext cx="648072" cy="792088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:2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19" name="TextBox 37"/>
          <p:cNvSpPr txBox="1">
            <a:spLocks noChangeArrowheads="1"/>
          </p:cNvSpPr>
          <p:nvPr/>
        </p:nvSpPr>
        <p:spPr bwMode="auto">
          <a:xfrm>
            <a:off x="5643563" y="2714625"/>
            <a:ext cx="415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220" name="TextBox 38"/>
          <p:cNvSpPr txBox="1">
            <a:spLocks noChangeArrowheads="1"/>
          </p:cNvSpPr>
          <p:nvPr/>
        </p:nvSpPr>
        <p:spPr bwMode="auto">
          <a:xfrm>
            <a:off x="4000500" y="2786063"/>
            <a:ext cx="415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221" name="TextBox 39"/>
          <p:cNvSpPr txBox="1">
            <a:spLocks noChangeArrowheads="1"/>
          </p:cNvSpPr>
          <p:nvPr/>
        </p:nvSpPr>
        <p:spPr bwMode="auto">
          <a:xfrm>
            <a:off x="2286000" y="2786063"/>
            <a:ext cx="6461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9222" name="TextBox 40"/>
          <p:cNvSpPr txBox="1">
            <a:spLocks noChangeArrowheads="1"/>
          </p:cNvSpPr>
          <p:nvPr/>
        </p:nvSpPr>
        <p:spPr bwMode="auto">
          <a:xfrm>
            <a:off x="5572125" y="4143375"/>
            <a:ext cx="530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∙8</a:t>
            </a:r>
          </a:p>
        </p:txBody>
      </p:sp>
      <p:sp>
        <p:nvSpPr>
          <p:cNvPr id="9223" name="TextBox 41"/>
          <p:cNvSpPr txBox="1">
            <a:spLocks noChangeArrowheads="1"/>
          </p:cNvSpPr>
          <p:nvPr/>
        </p:nvSpPr>
        <p:spPr bwMode="auto">
          <a:xfrm>
            <a:off x="3929063" y="4143375"/>
            <a:ext cx="530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∙8</a:t>
            </a:r>
          </a:p>
        </p:txBody>
      </p:sp>
      <p:sp>
        <p:nvSpPr>
          <p:cNvPr id="9224" name="TextBox 42"/>
          <p:cNvSpPr txBox="1">
            <a:spLocks noChangeArrowheads="1"/>
          </p:cNvSpPr>
          <p:nvPr/>
        </p:nvSpPr>
        <p:spPr bwMode="auto">
          <a:xfrm>
            <a:off x="2357438" y="4214813"/>
            <a:ext cx="530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∙8</a:t>
            </a:r>
          </a:p>
        </p:txBody>
      </p:sp>
      <p:grpSp>
        <p:nvGrpSpPr>
          <p:cNvPr id="2" name="Группа 47"/>
          <p:cNvGrpSpPr>
            <a:grpSpLocks/>
          </p:cNvGrpSpPr>
          <p:nvPr/>
        </p:nvGrpSpPr>
        <p:grpSpPr bwMode="auto">
          <a:xfrm>
            <a:off x="611560" y="2492896"/>
            <a:ext cx="7358063" cy="1007544"/>
            <a:chOff x="571472" y="2492888"/>
            <a:chExt cx="7358114" cy="1007550"/>
          </a:xfrm>
        </p:grpSpPr>
        <p:grpSp>
          <p:nvGrpSpPr>
            <p:cNvPr id="3" name="Группа 44"/>
            <p:cNvGrpSpPr>
              <a:grpSpLocks/>
            </p:cNvGrpSpPr>
            <p:nvPr/>
          </p:nvGrpSpPr>
          <p:grpSpPr bwMode="auto">
            <a:xfrm>
              <a:off x="571472" y="2492888"/>
              <a:ext cx="7358114" cy="1007550"/>
              <a:chOff x="571472" y="2492888"/>
              <a:chExt cx="7358114" cy="1007550"/>
            </a:xfrm>
          </p:grpSpPr>
          <p:grpSp>
            <p:nvGrpSpPr>
              <p:cNvPr id="5" name="Группа 14"/>
              <p:cNvGrpSpPr>
                <a:grpSpLocks/>
              </p:cNvGrpSpPr>
              <p:nvPr/>
            </p:nvGrpSpPr>
            <p:grpSpPr bwMode="auto">
              <a:xfrm>
                <a:off x="571472" y="2636906"/>
                <a:ext cx="7358114" cy="863532"/>
                <a:chOff x="571472" y="2636906"/>
                <a:chExt cx="7358114" cy="863532"/>
              </a:xfrm>
            </p:grpSpPr>
            <p:sp>
              <p:nvSpPr>
                <p:cNvPr id="4" name="Овал 3"/>
                <p:cNvSpPr/>
                <p:nvPr/>
              </p:nvSpPr>
              <p:spPr>
                <a:xfrm>
                  <a:off x="571472" y="2636906"/>
                  <a:ext cx="785818" cy="792094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28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18</a:t>
                  </a:r>
                  <a:endParaRPr lang="ru-RU" sz="2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" name="Стрелка вправо 6"/>
                <p:cNvSpPr/>
                <p:nvPr/>
              </p:nvSpPr>
              <p:spPr>
                <a:xfrm>
                  <a:off x="1357290" y="3000371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8" name="Овал 7"/>
                <p:cNvSpPr/>
                <p:nvPr/>
              </p:nvSpPr>
              <p:spPr>
                <a:xfrm>
                  <a:off x="2214546" y="2714619"/>
                  <a:ext cx="785817" cy="785819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Стрелка вправо 8"/>
                <p:cNvSpPr/>
                <p:nvPr/>
              </p:nvSpPr>
              <p:spPr>
                <a:xfrm>
                  <a:off x="3000364" y="3071810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0" name="Овал 9"/>
                <p:cNvSpPr/>
                <p:nvPr/>
              </p:nvSpPr>
              <p:spPr>
                <a:xfrm>
                  <a:off x="3857620" y="2714619"/>
                  <a:ext cx="785818" cy="785819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" name="Стрелка вправо 10"/>
                <p:cNvSpPr/>
                <p:nvPr/>
              </p:nvSpPr>
              <p:spPr>
                <a:xfrm>
                  <a:off x="4643438" y="3071810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2" name="Овал 11"/>
                <p:cNvSpPr/>
                <p:nvPr/>
              </p:nvSpPr>
              <p:spPr>
                <a:xfrm>
                  <a:off x="5500694" y="2714619"/>
                  <a:ext cx="785817" cy="785819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Стрелка вправо 12"/>
                <p:cNvSpPr/>
                <p:nvPr/>
              </p:nvSpPr>
              <p:spPr>
                <a:xfrm>
                  <a:off x="6286512" y="3071810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4" name="Прямоугольник 13"/>
                <p:cNvSpPr/>
                <p:nvPr/>
              </p:nvSpPr>
              <p:spPr>
                <a:xfrm>
                  <a:off x="7143768" y="2786058"/>
                  <a:ext cx="785818" cy="71438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4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9255" name="TextBox 31"/>
              <p:cNvSpPr txBox="1">
                <a:spLocks noChangeArrowheads="1"/>
              </p:cNvSpPr>
              <p:nvPr/>
            </p:nvSpPr>
            <p:spPr bwMode="auto">
              <a:xfrm>
                <a:off x="6357950" y="2596069"/>
                <a:ext cx="484431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-9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56" name="TextBox 32"/>
              <p:cNvSpPr txBox="1">
                <a:spLocks noChangeArrowheads="1"/>
              </p:cNvSpPr>
              <p:nvPr/>
            </p:nvSpPr>
            <p:spPr bwMode="auto">
              <a:xfrm>
                <a:off x="4786314" y="2492888"/>
                <a:ext cx="697632" cy="6463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36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14</a:t>
                </a:r>
                <a:endParaRPr lang="ru-RU" sz="36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57" name="TextBox 33"/>
              <p:cNvSpPr txBox="1">
                <a:spLocks noChangeArrowheads="1"/>
              </p:cNvSpPr>
              <p:nvPr/>
            </p:nvSpPr>
            <p:spPr bwMode="auto">
              <a:xfrm>
                <a:off x="3000364" y="2564896"/>
                <a:ext cx="835491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+ 18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252" name="TextBox 46"/>
            <p:cNvSpPr txBox="1">
              <a:spLocks noChangeArrowheads="1"/>
            </p:cNvSpPr>
            <p:nvPr/>
          </p:nvSpPr>
          <p:spPr bwMode="auto">
            <a:xfrm>
              <a:off x="7286644" y="2786059"/>
              <a:ext cx="571504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600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580112" y="2786063"/>
            <a:ext cx="7299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923928" y="2783780"/>
            <a:ext cx="7200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1"/>
          <p:cNvGrpSpPr>
            <a:grpSpLocks/>
          </p:cNvGrpSpPr>
          <p:nvPr/>
        </p:nvGrpSpPr>
        <p:grpSpPr bwMode="auto">
          <a:xfrm>
            <a:off x="571500" y="4005064"/>
            <a:ext cx="7358063" cy="924126"/>
            <a:chOff x="571472" y="4005066"/>
            <a:chExt cx="7358114" cy="924132"/>
          </a:xfrm>
        </p:grpSpPr>
        <p:grpSp>
          <p:nvGrpSpPr>
            <p:cNvPr id="15" name="Группа 45"/>
            <p:cNvGrpSpPr>
              <a:grpSpLocks/>
            </p:cNvGrpSpPr>
            <p:nvPr/>
          </p:nvGrpSpPr>
          <p:grpSpPr bwMode="auto">
            <a:xfrm>
              <a:off x="571472" y="4005066"/>
              <a:ext cx="7358114" cy="924132"/>
              <a:chOff x="571472" y="4005066"/>
              <a:chExt cx="7358114" cy="924132"/>
            </a:xfrm>
          </p:grpSpPr>
          <p:grpSp>
            <p:nvGrpSpPr>
              <p:cNvPr id="16" name="Группа 43"/>
              <p:cNvGrpSpPr>
                <a:grpSpLocks/>
              </p:cNvGrpSpPr>
              <p:nvPr/>
            </p:nvGrpSpPr>
            <p:grpSpPr bwMode="auto">
              <a:xfrm>
                <a:off x="571472" y="4071942"/>
                <a:ext cx="7358114" cy="857256"/>
                <a:chOff x="571472" y="4071942"/>
                <a:chExt cx="7358114" cy="857256"/>
              </a:xfrm>
            </p:grpSpPr>
            <p:sp>
              <p:nvSpPr>
                <p:cNvPr id="17" name="Овал 16"/>
                <p:cNvSpPr/>
                <p:nvPr/>
              </p:nvSpPr>
              <p:spPr>
                <a:xfrm>
                  <a:off x="571472" y="4071942"/>
                  <a:ext cx="785818" cy="785817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2800" b="1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54</a:t>
                  </a:r>
                </a:p>
              </p:txBody>
            </p:sp>
            <p:sp>
              <p:nvSpPr>
                <p:cNvPr id="18" name="Стрелка вправо 17"/>
                <p:cNvSpPr/>
                <p:nvPr/>
              </p:nvSpPr>
              <p:spPr>
                <a:xfrm>
                  <a:off x="1357290" y="4429131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9" name="Овал 18"/>
                <p:cNvSpPr/>
                <p:nvPr/>
              </p:nvSpPr>
              <p:spPr>
                <a:xfrm>
                  <a:off x="2214546" y="4143379"/>
                  <a:ext cx="785817" cy="785819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" name="Стрелка вправо 19"/>
                <p:cNvSpPr/>
                <p:nvPr/>
              </p:nvSpPr>
              <p:spPr>
                <a:xfrm>
                  <a:off x="3000364" y="4500570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1" name="Овал 20"/>
                <p:cNvSpPr/>
                <p:nvPr/>
              </p:nvSpPr>
              <p:spPr>
                <a:xfrm>
                  <a:off x="3857620" y="4143379"/>
                  <a:ext cx="785818" cy="785819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Стрелка вправо 21"/>
                <p:cNvSpPr/>
                <p:nvPr/>
              </p:nvSpPr>
              <p:spPr>
                <a:xfrm>
                  <a:off x="4643438" y="4500570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3" name="Овал 22"/>
                <p:cNvSpPr/>
                <p:nvPr/>
              </p:nvSpPr>
              <p:spPr>
                <a:xfrm>
                  <a:off x="5500694" y="4143379"/>
                  <a:ext cx="785817" cy="785819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Стрелка вправо 23"/>
                <p:cNvSpPr/>
                <p:nvPr/>
              </p:nvSpPr>
              <p:spPr>
                <a:xfrm>
                  <a:off x="6286512" y="4500570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5" name="Прямоугольник 24"/>
                <p:cNvSpPr/>
                <p:nvPr/>
              </p:nvSpPr>
              <p:spPr>
                <a:xfrm>
                  <a:off x="7143768" y="4214818"/>
                  <a:ext cx="785818" cy="71438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4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9238" name="TextBox 28"/>
              <p:cNvSpPr txBox="1">
                <a:spLocks noChangeArrowheads="1"/>
              </p:cNvSpPr>
              <p:nvPr/>
            </p:nvSpPr>
            <p:spPr bwMode="auto">
              <a:xfrm>
                <a:off x="4643438" y="4005066"/>
                <a:ext cx="753737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25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39" name="TextBox 29"/>
              <p:cNvSpPr txBox="1">
                <a:spLocks noChangeArrowheads="1"/>
              </p:cNvSpPr>
              <p:nvPr/>
            </p:nvSpPr>
            <p:spPr bwMode="auto">
              <a:xfrm>
                <a:off x="3143240" y="4005068"/>
                <a:ext cx="745722" cy="523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+12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0" name="TextBox 30"/>
              <p:cNvSpPr txBox="1">
                <a:spLocks noChangeArrowheads="1"/>
              </p:cNvSpPr>
              <p:nvPr/>
            </p:nvSpPr>
            <p:spPr bwMode="auto">
              <a:xfrm>
                <a:off x="1500166" y="4005066"/>
                <a:ext cx="663969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-16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1" name="TextBox 35"/>
              <p:cNvSpPr txBox="1">
                <a:spLocks noChangeArrowheads="1"/>
              </p:cNvSpPr>
              <p:nvPr/>
            </p:nvSpPr>
            <p:spPr bwMode="auto">
              <a:xfrm>
                <a:off x="6429388" y="4005066"/>
                <a:ext cx="663969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-18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236" name="TextBox 50"/>
            <p:cNvSpPr txBox="1">
              <a:spLocks noChangeArrowheads="1"/>
            </p:cNvSpPr>
            <p:nvPr/>
          </p:nvSpPr>
          <p:spPr bwMode="auto">
            <a:xfrm>
              <a:off x="7215206" y="4286256"/>
              <a:ext cx="571504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600" b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286000" y="2786063"/>
            <a:ext cx="7738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143750" y="2786063"/>
            <a:ext cx="785813" cy="7143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572125" y="4214813"/>
            <a:ext cx="6560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929063" y="4214813"/>
            <a:ext cx="642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357438" y="4221088"/>
            <a:ext cx="5437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38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143750" y="4214813"/>
            <a:ext cx="785813" cy="714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51"/>
          <p:cNvGrpSpPr>
            <a:grpSpLocks/>
          </p:cNvGrpSpPr>
          <p:nvPr/>
        </p:nvGrpSpPr>
        <p:grpSpPr bwMode="auto">
          <a:xfrm>
            <a:off x="611560" y="5373219"/>
            <a:ext cx="7704856" cy="924127"/>
            <a:chOff x="571472" y="4005066"/>
            <a:chExt cx="7358114" cy="924132"/>
          </a:xfrm>
        </p:grpSpPr>
        <p:grpSp>
          <p:nvGrpSpPr>
            <p:cNvPr id="27" name="Группа 45"/>
            <p:cNvGrpSpPr>
              <a:grpSpLocks/>
            </p:cNvGrpSpPr>
            <p:nvPr/>
          </p:nvGrpSpPr>
          <p:grpSpPr bwMode="auto">
            <a:xfrm>
              <a:off x="571472" y="4005066"/>
              <a:ext cx="7358114" cy="924132"/>
              <a:chOff x="571472" y="4005066"/>
              <a:chExt cx="7358114" cy="924132"/>
            </a:xfrm>
          </p:grpSpPr>
          <p:grpSp>
            <p:nvGrpSpPr>
              <p:cNvPr id="28" name="Группа 43"/>
              <p:cNvGrpSpPr>
                <a:grpSpLocks/>
              </p:cNvGrpSpPr>
              <p:nvPr/>
            </p:nvGrpSpPr>
            <p:grpSpPr bwMode="auto">
              <a:xfrm>
                <a:off x="571472" y="4071942"/>
                <a:ext cx="7358114" cy="857256"/>
                <a:chOff x="571472" y="4071942"/>
                <a:chExt cx="7358114" cy="857256"/>
              </a:xfrm>
            </p:grpSpPr>
            <p:sp>
              <p:nvSpPr>
                <p:cNvPr id="76" name="Овал 75"/>
                <p:cNvSpPr/>
                <p:nvPr/>
              </p:nvSpPr>
              <p:spPr>
                <a:xfrm>
                  <a:off x="571472" y="4071942"/>
                  <a:ext cx="785818" cy="785817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2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7" name="Стрелка вправо 76"/>
                <p:cNvSpPr/>
                <p:nvPr/>
              </p:nvSpPr>
              <p:spPr>
                <a:xfrm>
                  <a:off x="1357290" y="4429131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>
                  <a:off x="2214546" y="4143379"/>
                  <a:ext cx="785817" cy="785819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9" name="Стрелка вправо 78"/>
                <p:cNvSpPr/>
                <p:nvPr/>
              </p:nvSpPr>
              <p:spPr>
                <a:xfrm>
                  <a:off x="3000364" y="4500570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80" name="Овал 79"/>
                <p:cNvSpPr/>
                <p:nvPr/>
              </p:nvSpPr>
              <p:spPr>
                <a:xfrm>
                  <a:off x="3857620" y="4143379"/>
                  <a:ext cx="785818" cy="785819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1" name="Стрелка вправо 80"/>
                <p:cNvSpPr/>
                <p:nvPr/>
              </p:nvSpPr>
              <p:spPr>
                <a:xfrm>
                  <a:off x="4643438" y="4500570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82" name="Овал 81"/>
                <p:cNvSpPr/>
                <p:nvPr/>
              </p:nvSpPr>
              <p:spPr>
                <a:xfrm>
                  <a:off x="5500694" y="4143379"/>
                  <a:ext cx="785817" cy="785819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3" name="Стрелка вправо 82"/>
                <p:cNvSpPr/>
                <p:nvPr/>
              </p:nvSpPr>
              <p:spPr>
                <a:xfrm>
                  <a:off x="6286512" y="4500570"/>
                  <a:ext cx="857256" cy="142876"/>
                </a:xfrm>
                <a:prstGeom prst="rightArrow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84" name="Прямоугольник 83"/>
                <p:cNvSpPr/>
                <p:nvPr/>
              </p:nvSpPr>
              <p:spPr>
                <a:xfrm>
                  <a:off x="7143768" y="4214818"/>
                  <a:ext cx="785818" cy="714380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4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72" name="TextBox 28"/>
              <p:cNvSpPr txBox="1">
                <a:spLocks noChangeArrowheads="1"/>
              </p:cNvSpPr>
              <p:nvPr/>
            </p:nvSpPr>
            <p:spPr bwMode="auto">
              <a:xfrm>
                <a:off x="4643438" y="4005066"/>
                <a:ext cx="753737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25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TextBox 29"/>
              <p:cNvSpPr txBox="1">
                <a:spLocks noChangeArrowheads="1"/>
              </p:cNvSpPr>
              <p:nvPr/>
            </p:nvSpPr>
            <p:spPr bwMode="auto">
              <a:xfrm>
                <a:off x="3143240" y="4005068"/>
                <a:ext cx="745722" cy="523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+12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TextBox 30"/>
              <p:cNvSpPr txBox="1">
                <a:spLocks noChangeArrowheads="1"/>
              </p:cNvSpPr>
              <p:nvPr/>
            </p:nvSpPr>
            <p:spPr bwMode="auto">
              <a:xfrm>
                <a:off x="1500166" y="4005066"/>
                <a:ext cx="663969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-16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TextBox 35"/>
              <p:cNvSpPr txBox="1">
                <a:spLocks noChangeArrowheads="1"/>
              </p:cNvSpPr>
              <p:nvPr/>
            </p:nvSpPr>
            <p:spPr bwMode="auto">
              <a:xfrm>
                <a:off x="6429388" y="4005066"/>
                <a:ext cx="663969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-18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0" name="TextBox 50"/>
            <p:cNvSpPr txBox="1">
              <a:spLocks noChangeArrowheads="1"/>
            </p:cNvSpPr>
            <p:nvPr/>
          </p:nvSpPr>
          <p:spPr bwMode="auto">
            <a:xfrm>
              <a:off x="7124245" y="4293097"/>
              <a:ext cx="736574" cy="584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ru-RU" sz="3200" b="1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Группа 47"/>
          <p:cNvGrpSpPr>
            <a:grpSpLocks/>
          </p:cNvGrpSpPr>
          <p:nvPr/>
        </p:nvGrpSpPr>
        <p:grpSpPr bwMode="auto">
          <a:xfrm>
            <a:off x="539552" y="1340765"/>
            <a:ext cx="7358063" cy="1007543"/>
            <a:chOff x="571472" y="2492888"/>
            <a:chExt cx="7358114" cy="1007550"/>
          </a:xfrm>
        </p:grpSpPr>
        <p:grpSp>
          <p:nvGrpSpPr>
            <p:cNvPr id="30" name="Группа 44"/>
            <p:cNvGrpSpPr>
              <a:grpSpLocks/>
            </p:cNvGrpSpPr>
            <p:nvPr/>
          </p:nvGrpSpPr>
          <p:grpSpPr bwMode="auto">
            <a:xfrm>
              <a:off x="571472" y="2492888"/>
              <a:ext cx="7358114" cy="1007550"/>
              <a:chOff x="571472" y="2492888"/>
              <a:chExt cx="7358114" cy="1007550"/>
            </a:xfrm>
          </p:grpSpPr>
          <p:grpSp>
            <p:nvGrpSpPr>
              <p:cNvPr id="31" name="Группа 14"/>
              <p:cNvGrpSpPr>
                <a:grpSpLocks/>
              </p:cNvGrpSpPr>
              <p:nvPr/>
            </p:nvGrpSpPr>
            <p:grpSpPr bwMode="auto">
              <a:xfrm>
                <a:off x="571472" y="2636906"/>
                <a:ext cx="7358114" cy="863532"/>
                <a:chOff x="571472" y="2636906"/>
                <a:chExt cx="7358114" cy="863532"/>
              </a:xfrm>
            </p:grpSpPr>
            <p:sp>
              <p:nvSpPr>
                <p:cNvPr id="94" name="Овал 93"/>
                <p:cNvSpPr/>
                <p:nvPr/>
              </p:nvSpPr>
              <p:spPr>
                <a:xfrm>
                  <a:off x="2214546" y="2714619"/>
                  <a:ext cx="785817" cy="785819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2" name="Овал 91"/>
                <p:cNvSpPr/>
                <p:nvPr/>
              </p:nvSpPr>
              <p:spPr>
                <a:xfrm>
                  <a:off x="571472" y="2636906"/>
                  <a:ext cx="785818" cy="792094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28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18</a:t>
                  </a:r>
                  <a:endParaRPr lang="ru-RU" sz="2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3" name="Стрелка вправо 92"/>
                <p:cNvSpPr/>
                <p:nvPr/>
              </p:nvSpPr>
              <p:spPr>
                <a:xfrm>
                  <a:off x="1357290" y="3000371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95" name="Стрелка вправо 94"/>
                <p:cNvSpPr/>
                <p:nvPr/>
              </p:nvSpPr>
              <p:spPr>
                <a:xfrm>
                  <a:off x="3000364" y="3071810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96" name="Овал 95"/>
                <p:cNvSpPr/>
                <p:nvPr/>
              </p:nvSpPr>
              <p:spPr>
                <a:xfrm>
                  <a:off x="3857620" y="2714619"/>
                  <a:ext cx="785818" cy="785819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7" name="Стрелка вправо 96"/>
                <p:cNvSpPr/>
                <p:nvPr/>
              </p:nvSpPr>
              <p:spPr>
                <a:xfrm>
                  <a:off x="4643438" y="3071810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98" name="Овал 97"/>
                <p:cNvSpPr/>
                <p:nvPr/>
              </p:nvSpPr>
              <p:spPr>
                <a:xfrm>
                  <a:off x="5500694" y="2714619"/>
                  <a:ext cx="785817" cy="785819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36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9" name="Стрелка вправо 98"/>
                <p:cNvSpPr/>
                <p:nvPr/>
              </p:nvSpPr>
              <p:spPr>
                <a:xfrm>
                  <a:off x="6286512" y="3071810"/>
                  <a:ext cx="857256" cy="142876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00" name="Прямоугольник 99"/>
                <p:cNvSpPr/>
                <p:nvPr/>
              </p:nvSpPr>
              <p:spPr>
                <a:xfrm>
                  <a:off x="7143768" y="2786058"/>
                  <a:ext cx="785818" cy="71438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4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9" name="TextBox 31"/>
              <p:cNvSpPr txBox="1">
                <a:spLocks noChangeArrowheads="1"/>
              </p:cNvSpPr>
              <p:nvPr/>
            </p:nvSpPr>
            <p:spPr bwMode="auto">
              <a:xfrm>
                <a:off x="6357950" y="2596069"/>
                <a:ext cx="484431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-9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0" name="TextBox 32"/>
              <p:cNvSpPr txBox="1">
                <a:spLocks noChangeArrowheads="1"/>
              </p:cNvSpPr>
              <p:nvPr/>
            </p:nvSpPr>
            <p:spPr bwMode="auto">
              <a:xfrm>
                <a:off x="4786314" y="2492888"/>
                <a:ext cx="697632" cy="6463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36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14</a:t>
                </a:r>
                <a:endParaRPr lang="ru-RU" sz="36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1" name="TextBox 33"/>
              <p:cNvSpPr txBox="1">
                <a:spLocks noChangeArrowheads="1"/>
              </p:cNvSpPr>
              <p:nvPr/>
            </p:nvSpPr>
            <p:spPr bwMode="auto">
              <a:xfrm>
                <a:off x="3000364" y="2564896"/>
                <a:ext cx="835491" cy="523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+ 18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7" name="TextBox 46"/>
            <p:cNvSpPr txBox="1">
              <a:spLocks noChangeArrowheads="1"/>
            </p:cNvSpPr>
            <p:nvPr/>
          </p:nvSpPr>
          <p:spPr bwMode="auto">
            <a:xfrm>
              <a:off x="7196254" y="2800232"/>
              <a:ext cx="648076" cy="646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1" name="Прямоугольник 100"/>
          <p:cNvSpPr/>
          <p:nvPr/>
        </p:nvSpPr>
        <p:spPr>
          <a:xfrm>
            <a:off x="1259633" y="1412776"/>
            <a:ext cx="864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+ 18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683568" y="5589240"/>
            <a:ext cx="720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86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2267744" y="5661248"/>
            <a:ext cx="864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 60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 rot="10800000" flipV="1">
            <a:off x="3995931" y="5641686"/>
            <a:ext cx="9361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  72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580112" y="5589240"/>
            <a:ext cx="1080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 47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195737" y="1700808"/>
            <a:ext cx="720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36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 rot="10800000" flipV="1">
            <a:off x="3851919" y="1683678"/>
            <a:ext cx="7200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54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5436096" y="1700808"/>
            <a:ext cx="864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40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7092281" y="1700808"/>
            <a:ext cx="7920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dirty="0" smtClean="0">
                <a:solidFill>
                  <a:schemeClr val="bg1"/>
                </a:solidFill>
              </a:rPr>
              <a:t>31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 rot="10800000" flipV="1">
            <a:off x="7596336" y="5185992"/>
            <a:ext cx="8640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      </a:t>
            </a:r>
            <a:r>
              <a:rPr lang="ru-RU" sz="3600" b="1" dirty="0" smtClean="0">
                <a:solidFill>
                  <a:schemeClr val="bg1"/>
                </a:solidFill>
              </a:rPr>
              <a:t>29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 rot="10800000" flipV="1">
            <a:off x="467544" y="584975"/>
            <a:ext cx="84249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Восстановите цепочки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35" grpId="0"/>
      <p:bldP spid="55" grpId="0" animBg="1"/>
      <p:bldP spid="56" grpId="0"/>
      <p:bldP spid="57" grpId="0"/>
      <p:bldP spid="58" grpId="0"/>
      <p:bldP spid="59" grpId="0" animBg="1"/>
      <p:bldP spid="103" grpId="0"/>
      <p:bldP spid="104" grpId="0"/>
      <p:bldP spid="105" grpId="0"/>
      <p:bldP spid="106" grpId="0"/>
      <p:bldP spid="107" grpId="0"/>
      <p:bldP spid="108" grpId="0"/>
      <p:bldP spid="1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373</Words>
  <Application>Microsoft Office PowerPoint</Application>
  <PresentationFormat>Экран (4:3)</PresentationFormat>
  <Paragraphs>207</Paragraphs>
  <Slides>7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:2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Алла Алексеевна</dc:creator>
  <cp:lastModifiedBy>Алла Алексеевна</cp:lastModifiedBy>
  <cp:revision>18</cp:revision>
  <dcterms:created xsi:type="dcterms:W3CDTF">2013-06-12T07:28:40Z</dcterms:created>
  <dcterms:modified xsi:type="dcterms:W3CDTF">2013-06-12T12:57:19Z</dcterms:modified>
</cp:coreProperties>
</file>