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258" r:id="rId3"/>
    <p:sldId id="263" r:id="rId4"/>
    <p:sldId id="266" r:id="rId5"/>
    <p:sldId id="267" r:id="rId6"/>
    <p:sldId id="268" r:id="rId7"/>
    <p:sldId id="269" r:id="rId8"/>
    <p:sldId id="270" r:id="rId9"/>
    <p:sldId id="271" r:id="rId10"/>
    <p:sldId id="273" r:id="rId11"/>
    <p:sldId id="274" r:id="rId12"/>
    <p:sldId id="275" r:id="rId13"/>
    <p:sldId id="276" r:id="rId14"/>
    <p:sldId id="277" r:id="rId15"/>
    <p:sldId id="278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57E0"/>
    <a:srgbClr val="EB0BCB"/>
    <a:srgbClr val="2E719A"/>
    <a:srgbClr val="000000"/>
    <a:srgbClr val="004D82"/>
    <a:srgbClr val="A366D0"/>
    <a:srgbClr val="B686DA"/>
    <a:srgbClr val="441D61"/>
    <a:srgbClr val="20A439"/>
    <a:srgbClr val="AC8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658" autoAdjust="0"/>
    <p:restoredTop sz="94660"/>
  </p:normalViewPr>
  <p:slideViewPr>
    <p:cSldViewPr>
      <p:cViewPr>
        <p:scale>
          <a:sx n="80" d="100"/>
          <a:sy n="80" d="100"/>
        </p:scale>
        <p:origin x="-85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3-06T22:01:26.718" idx="1">
    <p:pos x="6155" y="2418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8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51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1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1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1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15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5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5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5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5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5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5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15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6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6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6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41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gif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gif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285720" y="1357298"/>
            <a:ext cx="8458230" cy="2286016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ru-RU" sz="1600" b="1" i="1" dirty="0" smtClean="0"/>
              <a:t> </a:t>
            </a:r>
            <a:r>
              <a:rPr lang="ru-RU" sz="6600" b="1" i="1" dirty="0" smtClean="0">
                <a:solidFill>
                  <a:srgbClr val="F757E0"/>
                </a:solidFill>
              </a:rPr>
              <a:t>«ТАЙНЫ СНЕЖИНКИ»</a:t>
            </a:r>
            <a:endParaRPr lang="ru-RU" sz="6600" b="1" i="1" dirty="0" smtClean="0">
              <a:solidFill>
                <a:srgbClr val="F757E0"/>
              </a:solidFill>
              <a:effectLst/>
              <a:latin typeface="Wide Latin" pitchFamily="18" charset="0"/>
            </a:endParaRPr>
          </a:p>
        </p:txBody>
      </p:sp>
      <p:pic>
        <p:nvPicPr>
          <p:cNvPr id="13315" name="Picture 10" descr="x031224a13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B6BDD7"/>
              </a:clrFrom>
              <a:clrTo>
                <a:srgbClr val="B6BDD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1428736"/>
            <a:ext cx="599785" cy="5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1" descr="x031224a13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B6BDD7"/>
              </a:clrFrom>
              <a:clrTo>
                <a:srgbClr val="B6BDD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285728"/>
            <a:ext cx="107264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2" descr="x031224a13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B6BDD7"/>
              </a:clrFrom>
              <a:clrTo>
                <a:srgbClr val="B6BDD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3" y="1571612"/>
            <a:ext cx="155731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3143240" y="3786190"/>
            <a:ext cx="5715041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1800" b="1" i="1" dirty="0"/>
              <a:t>Исследователи:</a:t>
            </a:r>
          </a:p>
          <a:p>
            <a:pPr algn="r"/>
            <a:r>
              <a:rPr lang="ru-RU" sz="1800" b="1" i="1" dirty="0" err="1"/>
              <a:t>Котикова</a:t>
            </a:r>
            <a:r>
              <a:rPr lang="ru-RU" sz="1800" b="1" i="1" dirty="0"/>
              <a:t> Екатерина,</a:t>
            </a:r>
          </a:p>
          <a:p>
            <a:pPr algn="r"/>
            <a:r>
              <a:rPr lang="ru-RU" sz="1800" b="1" i="1" dirty="0"/>
              <a:t>Нижегородцев Константин</a:t>
            </a:r>
          </a:p>
          <a:p>
            <a:pPr algn="r"/>
            <a:r>
              <a:rPr lang="ru-RU" sz="1800" b="1" i="1" dirty="0" smtClean="0"/>
              <a:t>6 лет</a:t>
            </a:r>
            <a:endParaRPr lang="ru-RU" sz="1800" b="1" i="1" dirty="0"/>
          </a:p>
          <a:p>
            <a:pPr algn="r"/>
            <a:r>
              <a:rPr lang="ru-RU" sz="1800" b="1" i="1" dirty="0"/>
              <a:t>Научный руководитель: </a:t>
            </a:r>
          </a:p>
          <a:p>
            <a:pPr algn="r"/>
            <a:r>
              <a:rPr lang="ru-RU" sz="1800" b="1" i="1" dirty="0" smtClean="0"/>
              <a:t>Черненко </a:t>
            </a:r>
            <a:r>
              <a:rPr lang="ru-RU" sz="1800" b="1" i="1" dirty="0"/>
              <a:t>Светлана </a:t>
            </a:r>
            <a:r>
              <a:rPr lang="ru-RU" sz="1800" b="1" i="1" dirty="0" smtClean="0"/>
              <a:t>Александровна </a:t>
            </a:r>
            <a:r>
              <a:rPr lang="ru-RU" b="1" i="1" dirty="0" smtClean="0"/>
              <a:t>воспитатель</a:t>
            </a:r>
          </a:p>
          <a:p>
            <a:pPr algn="r"/>
            <a:r>
              <a:rPr lang="ru-RU" b="1" i="1" dirty="0" smtClean="0"/>
              <a:t>МБДОУ «Детский сад с. Великомихайловка»</a:t>
            </a:r>
          </a:p>
          <a:p>
            <a:pPr algn="r"/>
            <a:endParaRPr lang="ru-RU" sz="18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286116" y="6215082"/>
            <a:ext cx="27146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1" dirty="0"/>
              <a:t>г. </a:t>
            </a:r>
            <a:r>
              <a:rPr lang="ru-RU" sz="1600" b="1" i="1" dirty="0" smtClean="0"/>
              <a:t>Новый Оскол, 2016 г.</a:t>
            </a:r>
            <a:endParaRPr lang="ru-RU" sz="1600" b="1" i="1" dirty="0"/>
          </a:p>
        </p:txBody>
      </p:sp>
      <p:pic>
        <p:nvPicPr>
          <p:cNvPr id="9" name="Picture 2" descr="C:\Documents and Settings\User\Мои документы\Все для оформления группы, участка, окон, шкафчиков\мерцание\53138419_SNE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06685" cy="2285992"/>
          </a:xfrm>
          <a:prstGeom prst="rect">
            <a:avLst/>
          </a:prstGeom>
          <a:noFill/>
        </p:spPr>
      </p:pic>
      <p:pic>
        <p:nvPicPr>
          <p:cNvPr id="13" name="Picture 2" descr="C:\Documents and Settings\User\Мои документы\Все для оформления группы, участка, окон, шкафчиков\мерцание\53138419_SNE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5992"/>
            <a:ext cx="1806685" cy="2285992"/>
          </a:xfrm>
          <a:prstGeom prst="rect">
            <a:avLst/>
          </a:prstGeom>
          <a:noFill/>
        </p:spPr>
      </p:pic>
      <p:pic>
        <p:nvPicPr>
          <p:cNvPr id="14" name="Picture 2" descr="C:\Documents and Settings\User\Мои документы\Все для оформления группы, участка, окон, шкафчиков\мерцание\53138419_SNE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8"/>
            <a:ext cx="1806685" cy="228599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785918" y="571480"/>
            <a:ext cx="5786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Исследовательская работа </a:t>
            </a:r>
            <a:endParaRPr lang="ru-RU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8925" y="579117"/>
          <a:ext cx="8429682" cy="6278883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2706716"/>
                <a:gridCol w="2955925"/>
                <a:gridCol w="2767041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FF00"/>
                          </a:solidFill>
                        </a:rPr>
                        <a:t>«Звездочка»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FF00"/>
                          </a:solidFill>
                        </a:rPr>
                        <a:t>«Столбик»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FF00"/>
                          </a:solidFill>
                        </a:rPr>
                        <a:t>«Пластинка»</a:t>
                      </a:r>
                    </a:p>
                  </a:txBody>
                  <a:tcPr/>
                </a:tc>
              </a:tr>
              <a:tr h="1047757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endParaRPr lang="ru-RU" sz="1100" b="1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810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FF00"/>
                          </a:solidFill>
                        </a:rPr>
                        <a:t>«Треугольник»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FF00"/>
                          </a:solidFill>
                        </a:rPr>
                        <a:t>«Плоские»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FF00"/>
                          </a:solidFill>
                        </a:rPr>
                        <a:t>«Иглы»</a:t>
                      </a:r>
                    </a:p>
                  </a:txBody>
                  <a:tcPr/>
                </a:tc>
              </a:tr>
              <a:tr h="1047757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endParaRPr lang="ru-RU" sz="1100" b="1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095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FF00"/>
                          </a:solidFill>
                        </a:rPr>
                        <a:t>«Пространственные кристаллы»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FF00"/>
                          </a:solidFill>
                        </a:rPr>
                        <a:t>«Папоротникообразные дендриты»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FF00"/>
                          </a:solidFill>
                        </a:rPr>
                        <a:t>«</a:t>
                      </a:r>
                      <a:r>
                        <a:rPr lang="ru-RU" sz="1800" b="1" dirty="0" err="1" smtClean="0">
                          <a:solidFill>
                            <a:srgbClr val="FFFF00"/>
                          </a:solidFill>
                        </a:rPr>
                        <a:t>Двенадцатилучевая</a:t>
                      </a:r>
                      <a:r>
                        <a:rPr lang="ru-RU" sz="1800" b="1" dirty="0" smtClean="0">
                          <a:solidFill>
                            <a:srgbClr val="FFFF00"/>
                          </a:solidFill>
                        </a:rPr>
                        <a:t> звезда»</a:t>
                      </a:r>
                    </a:p>
                  </a:txBody>
                  <a:tcPr/>
                </a:tc>
              </a:tr>
              <a:tr h="1047757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602" name="Picture 2" descr="image029_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175" y="1076325"/>
            <a:ext cx="14668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http://*****/photo/2008/12/10/snowlakes/07smal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8100" y="1076325"/>
            <a:ext cx="1428760" cy="137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image031_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3050" y="1076325"/>
            <a:ext cx="14668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http://*****/photo/2008/12/10/snowlakes/11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2175" y="3067050"/>
            <a:ext cx="150019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image033_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7775" y="3006725"/>
            <a:ext cx="147161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image034_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83375" y="3067050"/>
            <a:ext cx="146685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 descr="image035_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2500" y="5343526"/>
            <a:ext cx="1562100" cy="151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 descr="image036_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7775" y="5343525"/>
            <a:ext cx="1500198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0" descr="image037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23050" y="5353050"/>
            <a:ext cx="1500198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50875" y="171450"/>
            <a:ext cx="7661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757E0"/>
                </a:solidFill>
              </a:rPr>
              <a:t>Основные формы снежных кристаллов:</a:t>
            </a:r>
            <a:endParaRPr lang="ru-RU" sz="2400" b="1" dirty="0">
              <a:solidFill>
                <a:srgbClr val="F757E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42942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F757E0"/>
                </a:solidFill>
              </a:rPr>
              <a:t>«Снежинкины исследователи»</a:t>
            </a:r>
            <a:endParaRPr lang="ru-RU" sz="3200" i="1" dirty="0">
              <a:solidFill>
                <a:srgbClr val="F757E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500726"/>
          </a:xfrm>
        </p:spPr>
        <p:txBody>
          <a:bodyPr/>
          <a:lstStyle/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85720" y="1214422"/>
          <a:ext cx="8358246" cy="5429288"/>
        </p:xfrm>
        <a:graphic>
          <a:graphicData uri="http://schemas.openxmlformats.org/drawingml/2006/table">
            <a:tbl>
              <a:tblPr/>
              <a:tblGrid>
                <a:gridCol w="2500330"/>
                <a:gridCol w="2643206"/>
                <a:gridCol w="1214446"/>
                <a:gridCol w="2000264"/>
              </a:tblGrid>
              <a:tr h="35261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Иоганн Кеплер</a:t>
                      </a:r>
                      <a:r>
                        <a:rPr lang="ru-RU" sz="2200" baseline="0" dirty="0" smtClean="0"/>
                        <a:t> объяснил шестиугольную форму кристалла</a:t>
                      </a:r>
                      <a:endParaRPr lang="ru-RU" sz="2200" dirty="0" smtClean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200" dirty="0" smtClean="0"/>
                    </a:p>
                    <a:p>
                      <a:endParaRPr lang="ru-RU" sz="2200" dirty="0" smtClean="0"/>
                    </a:p>
                    <a:p>
                      <a:endParaRPr lang="ru-RU" sz="2200" dirty="0" smtClean="0"/>
                    </a:p>
                    <a:p>
                      <a:endParaRPr lang="ru-RU" sz="2200" dirty="0" smtClean="0"/>
                    </a:p>
                    <a:p>
                      <a:endParaRPr lang="ru-RU" sz="2200" dirty="0" smtClean="0"/>
                    </a:p>
                    <a:p>
                      <a:pPr algn="ctr"/>
                      <a:endParaRPr lang="ru-RU" sz="2200" dirty="0" smtClean="0"/>
                    </a:p>
                    <a:p>
                      <a:pPr algn="ctr"/>
                      <a:r>
                        <a:rPr lang="ru-RU" sz="2200" dirty="0" smtClean="0"/>
                        <a:t>Рене Декарт подробно описал форму снежных кристаллов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Первую фотографию снежинки под микроскопом получил Уилсон </a:t>
                      </a:r>
                      <a:r>
                        <a:rPr lang="ru-RU" sz="2200" dirty="0" err="1" smtClean="0"/>
                        <a:t>Бентли</a:t>
                      </a:r>
                      <a:endParaRPr lang="ru-RU" sz="22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3133">
                <a:tc gridSpan="3">
                  <a:txBody>
                    <a:bodyPr/>
                    <a:lstStyle/>
                    <a:p>
                      <a:endParaRPr lang="ru-RU" sz="2200" dirty="0" smtClean="0"/>
                    </a:p>
                    <a:p>
                      <a:pPr algn="ctr"/>
                      <a:r>
                        <a:rPr lang="ru-RU" sz="2200" dirty="0" smtClean="0"/>
                        <a:t>Японский ученый </a:t>
                      </a:r>
                      <a:r>
                        <a:rPr lang="ru-RU" sz="2200" dirty="0" err="1" smtClean="0"/>
                        <a:t>Укитиро</a:t>
                      </a:r>
                      <a:r>
                        <a:rPr lang="ru-RU" sz="2200" dirty="0" smtClean="0"/>
                        <a:t> </a:t>
                      </a:r>
                      <a:r>
                        <a:rPr lang="ru-RU" sz="2200" dirty="0" err="1" smtClean="0"/>
                        <a:t>Накая</a:t>
                      </a:r>
                      <a:r>
                        <a:rPr lang="ru-RU" sz="2200" dirty="0" smtClean="0"/>
                        <a:t> - первый человек, который научился выращивать в лаборатории искусственные снежинки и создал «Музей ледяных кристаллов»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3" name="Picture 5" descr="http://*****/public/news/5/1705/Snejinka-00--Bentley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285860"/>
            <a:ext cx="2510546" cy="1874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72955" y="402609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6632" name="Picture 8" descr="I:\я исследователь тайны снежинки\111452526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0950" y="2282825"/>
            <a:ext cx="495300" cy="438150"/>
          </a:xfrm>
          <a:prstGeom prst="rect">
            <a:avLst/>
          </a:prstGeom>
          <a:noFill/>
        </p:spPr>
      </p:pic>
      <p:pic>
        <p:nvPicPr>
          <p:cNvPr id="26633" name="Picture 9" descr="I:\я исследователь тайны снежинки\111452526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000240"/>
            <a:ext cx="495300" cy="438150"/>
          </a:xfrm>
          <a:prstGeom prst="rect">
            <a:avLst/>
          </a:prstGeom>
          <a:noFill/>
        </p:spPr>
      </p:pic>
      <p:pic>
        <p:nvPicPr>
          <p:cNvPr id="26634" name="Picture 10" descr="I:\я исследователь тайны снежинки\111452526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7166"/>
            <a:ext cx="495300" cy="438150"/>
          </a:xfrm>
          <a:prstGeom prst="rect">
            <a:avLst/>
          </a:prstGeom>
          <a:noFill/>
        </p:spPr>
      </p:pic>
      <p:pic>
        <p:nvPicPr>
          <p:cNvPr id="26635" name="Picture 11" descr="I:\я исследователь тайны снежинки\111452526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2800" y="835025"/>
            <a:ext cx="495300" cy="438150"/>
          </a:xfrm>
          <a:prstGeom prst="rect">
            <a:avLst/>
          </a:prstGeom>
          <a:noFill/>
        </p:spPr>
      </p:pic>
      <p:pic>
        <p:nvPicPr>
          <p:cNvPr id="26640" name="Picture 16" descr="I:\я исследователь тайны снежинки\111452526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9400" y="292100"/>
            <a:ext cx="495300" cy="438150"/>
          </a:xfrm>
          <a:prstGeom prst="rect">
            <a:avLst/>
          </a:prstGeom>
          <a:noFill/>
        </p:spPr>
      </p:pic>
      <p:pic>
        <p:nvPicPr>
          <p:cNvPr id="1026" name="Picture 2" descr="C:\Documents and Settings\User\Мои документы\Мои рисунки\Рисунок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62725" y="4756150"/>
            <a:ext cx="1657350" cy="1944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User\Мои документы\Мои рисунки\Рисунок7.jpg"/>
          <p:cNvPicPr>
            <a:picLocks noChangeAspect="1" noChangeArrowheads="1"/>
          </p:cNvPicPr>
          <p:nvPr/>
        </p:nvPicPr>
        <p:blipFill>
          <a:blip r:embed="rId5"/>
          <a:srcRect t="4473"/>
          <a:stretch>
            <a:fillRect/>
          </a:stretch>
        </p:blipFill>
        <p:spPr bwMode="auto">
          <a:xfrm>
            <a:off x="3244850" y="1317625"/>
            <a:ext cx="1731963" cy="189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User\Мои документы\Мои рисунки\Рисунок6.jpg"/>
          <p:cNvPicPr>
            <a:picLocks noChangeAspect="1" noChangeArrowheads="1"/>
          </p:cNvPicPr>
          <p:nvPr/>
        </p:nvPicPr>
        <p:blipFill>
          <a:blip r:embed="rId6"/>
          <a:srcRect l="5632" t="3510"/>
          <a:stretch>
            <a:fillRect/>
          </a:stretch>
        </p:blipFill>
        <p:spPr bwMode="auto">
          <a:xfrm>
            <a:off x="771525" y="1317625"/>
            <a:ext cx="1409700" cy="187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«</a:t>
            </a:r>
            <a:r>
              <a:rPr lang="ru-RU" sz="3200" b="1" i="1" dirty="0" smtClean="0">
                <a:solidFill>
                  <a:srgbClr val="FFFF00"/>
                </a:solidFill>
              </a:rPr>
              <a:t>Музей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smtClean="0">
                <a:solidFill>
                  <a:srgbClr val="FFFF00"/>
                </a:solidFill>
              </a:rPr>
              <a:t>ледяных кристаллов</a:t>
            </a:r>
            <a:r>
              <a:rPr lang="ru-RU" b="1" dirty="0" smtClean="0">
                <a:solidFill>
                  <a:srgbClr val="FFFF00"/>
                </a:solidFill>
              </a:rPr>
              <a:t>»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находится в Японии на острове Хоккайдо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2" name="Picture 4" descr="https://im-tub-ap-ru.yandex.net/pic/625e0bf232e54b6a21107eb813145b68/turako.ru/wp-content/uploads/2015/08/%D0%9E%D1%81%D0%BD%D0%BE%D0%B2%D0%B0%D1%82%D0%B5%D0%BB%D0%B5%D0%BC-%D0%9C%D1%83%D0%B7%D0%B5%D1%8F-%D1%81%D0%BD%D0%B5%D0%B6%D0%B8%D0%BD%D0%BE%D0%BA-%D1%81%D1%82%D0%B0%D0%BB-%D0%9D%D0%B0%D0%BA%D0%B0%D1%8F-%D0%A3%D0%BA%D0%B8%D1%82%D0%B8%D1%80%D0%B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500174"/>
            <a:ext cx="3929089" cy="2946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6" name="Picture 8" descr="https://im-tub-ap-ru.yandex.net/pic/56a9746861bb2d686ffc3e42f2125f27/2.bp.blogspot.com/-a-2BtJIne7c/TxlS_XVbXuI/AAAAAAAACb0/LFMLUdTIY3c/s1600/%25D0%25BC%25D1%2583%25D0%25B7%25D0%25B5%25D0%25B9+%25D1%2581%25D0%25BD%25D0%25B5%25D0%25B3%25D0%25B0+%25D0%25B8+%25D0%25BB%25D1%258C%25D0%25B4%25D0%25B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500174"/>
            <a:ext cx="350043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User\Мои документы\Мои рисунки\Рисунок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8675" y="4454525"/>
            <a:ext cx="4886325" cy="2235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0" descr="I:\я исследователь тайны снежинки\file00s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200" y="4333875"/>
            <a:ext cx="1371609" cy="2286016"/>
          </a:xfrm>
          <a:prstGeom prst="rect">
            <a:avLst/>
          </a:prstGeom>
          <a:noFill/>
        </p:spPr>
      </p:pic>
      <p:pic>
        <p:nvPicPr>
          <p:cNvPr id="8" name="Picture 10" descr="I:\я исследователь тайны снежинки\file00s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5000" y="4333875"/>
            <a:ext cx="1371609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6FF775"/>
                </a:solidFill>
              </a:rPr>
              <a:t>		</a:t>
            </a:r>
            <a:r>
              <a:rPr lang="ru-RU" b="1" i="1" dirty="0" smtClean="0">
                <a:solidFill>
                  <a:srgbClr val="F757E0"/>
                </a:solidFill>
              </a:rPr>
              <a:t>Обобщив результаты опытов и весь изученный материал,         можно сделать </a:t>
            </a:r>
            <a:r>
              <a:rPr lang="ru-RU" b="1" i="1" u="sng" dirty="0" smtClean="0">
                <a:solidFill>
                  <a:srgbClr val="F757E0"/>
                </a:solidFill>
              </a:rPr>
              <a:t>вывод:</a:t>
            </a:r>
          </a:p>
          <a:p>
            <a:pPr algn="ctr">
              <a:buNone/>
            </a:pPr>
            <a:endParaRPr lang="ru-RU" sz="1100" b="1" i="1" u="sng" dirty="0" smtClean="0">
              <a:solidFill>
                <a:srgbClr val="F757E0"/>
              </a:solidFill>
            </a:endParaRPr>
          </a:p>
          <a:p>
            <a:pPr algn="just"/>
            <a:r>
              <a:rPr lang="ru-RU" sz="2400" dirty="0" smtClean="0"/>
              <a:t>снежинки образуются из водяного пара при специальных условиях, где поддерживается низкая температура, создаётся движение воздуха;</a:t>
            </a:r>
          </a:p>
          <a:p>
            <a:pPr algn="just"/>
            <a:r>
              <a:rPr lang="ru-RU" sz="2400" dirty="0" smtClean="0"/>
              <a:t>все они разные;</a:t>
            </a:r>
          </a:p>
          <a:p>
            <a:pPr algn="just"/>
            <a:r>
              <a:rPr lang="ru-RU" sz="2400" dirty="0" smtClean="0"/>
              <a:t>снежную красавицу в домашних условиях сделать нельзя;</a:t>
            </a:r>
          </a:p>
          <a:p>
            <a:pPr algn="just"/>
            <a:r>
              <a:rPr lang="ru-RU" sz="2400" dirty="0" smtClean="0"/>
              <a:t>снежинки можно рассмотреть через увеличительное стекло, зарисовать, сфотографировать;</a:t>
            </a:r>
          </a:p>
          <a:p>
            <a:pPr algn="just"/>
            <a:r>
              <a:rPr lang="ru-RU" sz="2400" dirty="0" smtClean="0"/>
              <a:t>изучением снежинок ученые занимаются уже очень давно. </a:t>
            </a:r>
          </a:p>
        </p:txBody>
      </p:sp>
      <p:pic>
        <p:nvPicPr>
          <p:cNvPr id="1026" name="Picture 2" descr="I:\я исследователь тайны снежинки\0_7e2bc_2505e79d_ori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357298"/>
            <a:ext cx="754068" cy="714380"/>
          </a:xfrm>
          <a:prstGeom prst="rect">
            <a:avLst/>
          </a:prstGeom>
          <a:noFill/>
        </p:spPr>
      </p:pic>
      <p:pic>
        <p:nvPicPr>
          <p:cNvPr id="1027" name="Picture 3" descr="I:\я исследователь тайны снежинки\0_7e2bc_2505e79d_ori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754068" cy="714380"/>
          </a:xfrm>
          <a:prstGeom prst="rect">
            <a:avLst/>
          </a:prstGeom>
          <a:noFill/>
        </p:spPr>
      </p:pic>
      <p:pic>
        <p:nvPicPr>
          <p:cNvPr id="1028" name="Picture 4" descr="I:\я исследователь тайны снежинки\0_7e2bc_2505e79d_ori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85728"/>
            <a:ext cx="571504" cy="5414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7813"/>
            <a:ext cx="8001056" cy="1139825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F757E0"/>
                </a:solidFill>
              </a:rPr>
              <a:t>«Маленькое чудо» своими руками</a:t>
            </a:r>
            <a:endParaRPr lang="ru-RU" sz="3200" b="1" i="1" dirty="0">
              <a:solidFill>
                <a:srgbClr val="F757E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Documents and Settings\User\Мои документы\Мои рисунки\Рисунок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4850" y="1739900"/>
            <a:ext cx="5588000" cy="4028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User\Мои документы\Мои рисунки\Рисунок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3475" y="1136650"/>
            <a:ext cx="2111375" cy="20780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User\Мои документы\Мои рисунки\Рисунок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925" y="2825750"/>
            <a:ext cx="1517651" cy="15176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User\Мои документы\Мои рисунки\Рисунок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200" y="4213225"/>
            <a:ext cx="2352675" cy="2427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I:\я исследователь тайны снежинки\fon_fa1a6791029c08d80f1b05b12691854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" y="292100"/>
            <a:ext cx="857250" cy="22145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F757E0"/>
                </a:solidFill>
              </a:rPr>
              <a:t>Есть ли снег на других  планетах?</a:t>
            </a:r>
            <a:endParaRPr lang="ru-RU" dirty="0"/>
          </a:p>
        </p:txBody>
      </p:sp>
      <p:pic>
        <p:nvPicPr>
          <p:cNvPr id="6" name="Picture 1" descr="I:\я исследователь тайны снежинки\1425553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571876"/>
            <a:ext cx="2428892" cy="2973552"/>
          </a:xfrm>
          <a:prstGeom prst="rect">
            <a:avLst/>
          </a:prstGeom>
          <a:noFill/>
        </p:spPr>
      </p:pic>
      <p:pic>
        <p:nvPicPr>
          <p:cNvPr id="2050" name="Picture 2" descr="C:\Documents and Settings\User\Мои документы\Мои рисунки\Рисунок1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175" y="1438275"/>
            <a:ext cx="2362200" cy="2095500"/>
          </a:xfrm>
          <a:prstGeom prst="rect">
            <a:avLst/>
          </a:prstGeom>
          <a:noFill/>
        </p:spPr>
      </p:pic>
      <p:pic>
        <p:nvPicPr>
          <p:cNvPr id="2051" name="Picture 3" descr="C:\Documents and Settings\User\Мои документы\Мои рисунки\Рисунок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8750" y="1136650"/>
            <a:ext cx="4023462" cy="5429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Фото в снегу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I:\я исследователь тайны снежинки\IMG_1600.jpg"/>
          <p:cNvPicPr>
            <a:picLocks noChangeAspect="1" noChangeArrowheads="1"/>
          </p:cNvPicPr>
          <p:nvPr/>
        </p:nvPicPr>
        <p:blipFill>
          <a:blip r:embed="rId2" cstate="print"/>
          <a:srcRect l="9020" t="21319" r="7541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" y="235743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2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8" dur="2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250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3" dur="250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widescreenwallpapers.org/wallpapers/preview/s/n/snow-widescreen-wallpape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0004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Зима – прекрасное время года, </a:t>
            </a:r>
          </a:p>
          <a:p>
            <a:pPr algn="ctr"/>
            <a:r>
              <a:rPr lang="ru-RU" sz="3200" b="1" dirty="0" smtClean="0"/>
              <a:t>а снег - великое чудо природы. </a:t>
            </a:r>
            <a:endParaRPr lang="ru-RU" sz="3200" b="1" dirty="0"/>
          </a:p>
        </p:txBody>
      </p:sp>
      <p:pic>
        <p:nvPicPr>
          <p:cNvPr id="9" name="Picture 4" descr="C:\Documents and Settings\User\Мои документы\Все для оформления группы, участка, окон, шкафчиков\мерцание\51739641_Sneg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572560" cy="6215106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/>
              <a:t>		</a:t>
            </a:r>
            <a:r>
              <a:rPr lang="ru-RU" sz="2400" b="1" i="1" dirty="0" smtClean="0">
                <a:solidFill>
                  <a:srgbClr val="F757E0"/>
                </a:solidFill>
              </a:rPr>
              <a:t>Цель:</a:t>
            </a:r>
            <a:r>
              <a:rPr lang="ru-RU" sz="2400" dirty="0" smtClean="0"/>
              <a:t> изучить и раскрыть тайны снежинки.</a:t>
            </a:r>
          </a:p>
          <a:p>
            <a:pPr>
              <a:buNone/>
            </a:pPr>
            <a:r>
              <a:rPr lang="ru-RU" sz="2400" b="1" i="1" dirty="0" smtClean="0"/>
              <a:t>		</a:t>
            </a:r>
            <a:r>
              <a:rPr lang="ru-RU" sz="2400" b="1" i="1" dirty="0" smtClean="0">
                <a:solidFill>
                  <a:srgbClr val="F757E0"/>
                </a:solidFill>
              </a:rPr>
              <a:t>Гипотеза</a:t>
            </a:r>
            <a:r>
              <a:rPr lang="ru-RU" sz="2400" b="1" dirty="0" smtClean="0">
                <a:solidFill>
                  <a:srgbClr val="F757E0"/>
                </a:solidFill>
              </a:rPr>
              <a:t>:</a:t>
            </a:r>
            <a:r>
              <a:rPr lang="ru-RU" sz="2400" dirty="0" smtClean="0"/>
              <a:t> мы предположили, что снежинки появляются из капелек воды при низкой температуре, </a:t>
            </a:r>
          </a:p>
          <a:p>
            <a:pPr>
              <a:buNone/>
            </a:pPr>
            <a:r>
              <a:rPr lang="ru-RU" sz="2400" dirty="0" smtClean="0"/>
              <a:t>	а если снежинка - это замерзшая капелька воды, то можем ли мы сами сделать снежинку.</a:t>
            </a:r>
          </a:p>
          <a:p>
            <a:pPr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	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	</a:t>
            </a:r>
            <a:r>
              <a:rPr lang="ru-RU" sz="2400" b="1" i="1" dirty="0" smtClean="0"/>
              <a:t>		</a:t>
            </a:r>
            <a:endParaRPr lang="ru-RU" sz="2400" dirty="0" smtClean="0"/>
          </a:p>
          <a:p>
            <a:pPr>
              <a:buNone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" name="Picture 5" descr="C:\Documents and Settings\User\Мои документы\Все для оформления группы, участка, окон, шкафчиков\мерцание\53193584_2a813016fe61a0da75a7e5ab2ba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" y="3067050"/>
            <a:ext cx="631964" cy="559045"/>
          </a:xfrm>
          <a:prstGeom prst="rect">
            <a:avLst/>
          </a:prstGeom>
          <a:noFill/>
        </p:spPr>
      </p:pic>
      <p:pic>
        <p:nvPicPr>
          <p:cNvPr id="11" name="Picture 5" descr="C:\Documents and Settings\User\Мои документы\Все для оформления группы, участка, окон, шкафчиков\мерцание\53193584_2a813016fe61a0da75a7e5ab2ba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7850" y="2886075"/>
            <a:ext cx="631964" cy="559045"/>
          </a:xfrm>
          <a:prstGeom prst="rect">
            <a:avLst/>
          </a:prstGeom>
          <a:noFill/>
        </p:spPr>
      </p:pic>
      <p:pic>
        <p:nvPicPr>
          <p:cNvPr id="12" name="Picture 5" descr="C:\Documents and Settings\User\Мои документы\Все для оформления группы, участка, окон, шкафчиков\мерцание\53193584_2a813016fe61a0da75a7e5ab2ba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2357430"/>
            <a:ext cx="631964" cy="559045"/>
          </a:xfrm>
          <a:prstGeom prst="rect">
            <a:avLst/>
          </a:prstGeom>
          <a:noFill/>
        </p:spPr>
      </p:pic>
      <p:pic>
        <p:nvPicPr>
          <p:cNvPr id="2" name="Picture 2" descr="C:\Documents and Settings\User\Мои документы\Мои рисунки\Рисунок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75" y="5057775"/>
            <a:ext cx="1749425" cy="1366738"/>
          </a:xfrm>
          <a:prstGeom prst="rect">
            <a:avLst/>
          </a:prstGeom>
          <a:noFill/>
        </p:spPr>
      </p:pic>
      <p:pic>
        <p:nvPicPr>
          <p:cNvPr id="14" name="Picture 4" descr="I:\я исследователь тайны снежинки\1024px-Magnificator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5786454"/>
            <a:ext cx="809620" cy="809620"/>
          </a:xfrm>
          <a:prstGeom prst="rect">
            <a:avLst/>
          </a:prstGeom>
          <a:noFill/>
        </p:spPr>
      </p:pic>
      <p:pic>
        <p:nvPicPr>
          <p:cNvPr id="2050" name="Picture 2" descr="C:\Documents and Settings\User\Мои документы\Мои рисунки\Рисунок2.jpg"/>
          <p:cNvPicPr>
            <a:picLocks noChangeAspect="1" noChangeArrowheads="1"/>
          </p:cNvPicPr>
          <p:nvPr/>
        </p:nvPicPr>
        <p:blipFill>
          <a:blip r:embed="rId5"/>
          <a:srcRect l="1408" t="1664" r="1408" b="1801"/>
          <a:stretch>
            <a:fillRect/>
          </a:stretch>
        </p:blipFill>
        <p:spPr bwMode="auto">
          <a:xfrm>
            <a:off x="4813300" y="3127375"/>
            <a:ext cx="4162425" cy="3498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User\Мои документы\Мои рисунки\Рисунок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2175" y="2403475"/>
            <a:ext cx="4115795" cy="3316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C:\Documents and Settings\User\Мои документы\Все для оформления группы, участка, окон, шкафчиков\мерцание\53193584_2a813016fe61a0da75a7e5ab2ba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25" y="714375"/>
            <a:ext cx="631964" cy="559045"/>
          </a:xfrm>
          <a:prstGeom prst="rect">
            <a:avLst/>
          </a:prstGeom>
          <a:noFill/>
        </p:spPr>
      </p:pic>
      <p:pic>
        <p:nvPicPr>
          <p:cNvPr id="15" name="Picture 5" descr="C:\Documents and Settings\User\Мои документы\Все для оформления группы, участка, окон, шкафчиков\мерцание\53193584_2a813016fe61a0da75a7e5ab2ba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0200" y="533400"/>
            <a:ext cx="631964" cy="559045"/>
          </a:xfrm>
          <a:prstGeom prst="rect">
            <a:avLst/>
          </a:prstGeom>
          <a:noFill/>
        </p:spPr>
      </p:pic>
      <p:pic>
        <p:nvPicPr>
          <p:cNvPr id="16" name="Picture 5" descr="C:\Documents and Settings\User\Мои документы\Все для оформления группы, участка, окон, шкафчиков\мерцание\53193584_2a813016fe61a0da75a7e5ab2ba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1025" y="5419725"/>
            <a:ext cx="631964" cy="5590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572560" cy="5697559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solidFill>
                  <a:srgbClr val="F757E0"/>
                </a:solidFill>
              </a:rPr>
              <a:t>		Задачи исследования: </a:t>
            </a:r>
            <a:endParaRPr lang="ru-RU" sz="2400" dirty="0" smtClean="0">
              <a:solidFill>
                <a:srgbClr val="F757E0"/>
              </a:solidFill>
            </a:endParaRPr>
          </a:p>
          <a:p>
            <a:pPr lvl="0"/>
            <a:r>
              <a:rPr lang="ru-RU" sz="2400" dirty="0" smtClean="0"/>
              <a:t>Ознакомиться с условиями рождения снежинки;</a:t>
            </a:r>
          </a:p>
          <a:p>
            <a:pPr lvl="0"/>
            <a:r>
              <a:rPr lang="ru-RU" sz="2400" dirty="0" smtClean="0"/>
              <a:t>Рассмотреть разделение снежинок по форме;</a:t>
            </a:r>
          </a:p>
          <a:p>
            <a:pPr lvl="0"/>
            <a:r>
              <a:rPr lang="ru-RU" sz="2400" dirty="0" smtClean="0"/>
              <a:t>Выяснить занимается ли кто-нибудь изучением снежинок;</a:t>
            </a:r>
          </a:p>
          <a:p>
            <a:pPr lvl="0"/>
            <a:r>
              <a:rPr lang="ru-RU" sz="2400" dirty="0" smtClean="0"/>
              <a:t>Провести опыты, наблюдения;</a:t>
            </a:r>
          </a:p>
          <a:p>
            <a:pPr lvl="0"/>
            <a:r>
              <a:rPr lang="ru-RU" sz="2400" dirty="0" smtClean="0"/>
              <a:t>Рассмотреть возможность создания необычных снежинок из бумаги;</a:t>
            </a:r>
          </a:p>
          <a:p>
            <a:pPr lvl="0"/>
            <a:r>
              <a:rPr lang="ru-RU" sz="2400" dirty="0" smtClean="0"/>
              <a:t>Проанализировать полученные результаты.</a:t>
            </a:r>
          </a:p>
          <a:p>
            <a:pPr lvl="0"/>
            <a:endParaRPr lang="ru-RU" sz="2400" dirty="0" smtClean="0"/>
          </a:p>
          <a:p>
            <a:pPr lvl="0">
              <a:buNone/>
            </a:pPr>
            <a:r>
              <a:rPr lang="ru-RU" sz="2400" dirty="0" smtClean="0"/>
              <a:t>      					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Picture 2" descr="I:\я исследователь тайны снежинки\7356874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214818"/>
            <a:ext cx="2147584" cy="264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I:\я исследователь тайны снежинки\0_7e2bd_779dc932_X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1090" y="1142984"/>
            <a:ext cx="429907" cy="490535"/>
          </a:xfrm>
          <a:prstGeom prst="rect">
            <a:avLst/>
          </a:prstGeom>
          <a:noFill/>
        </p:spPr>
      </p:pic>
      <p:pic>
        <p:nvPicPr>
          <p:cNvPr id="1030" name="Picture 6" descr="I:\я исследователь тайны снежинки\0_7e2bd_779dc932_X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1571612"/>
            <a:ext cx="304690" cy="347659"/>
          </a:xfrm>
          <a:prstGeom prst="rect">
            <a:avLst/>
          </a:prstGeom>
          <a:noFill/>
        </p:spPr>
      </p:pic>
      <p:pic>
        <p:nvPicPr>
          <p:cNvPr id="1031" name="Picture 7" descr="I:\я исследователь тайны снежинки\0_7e2bd_779dc932_X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285728"/>
            <a:ext cx="563477" cy="642942"/>
          </a:xfrm>
          <a:prstGeom prst="rect">
            <a:avLst/>
          </a:prstGeom>
          <a:noFill/>
        </p:spPr>
      </p:pic>
      <p:pic>
        <p:nvPicPr>
          <p:cNvPr id="1026" name="Picture 2" descr="C:\Documents and Settings\User\Мои документы\Мои рисунки\Рисунок1.jpg"/>
          <p:cNvPicPr>
            <a:picLocks noChangeAspect="1" noChangeArrowheads="1"/>
          </p:cNvPicPr>
          <p:nvPr/>
        </p:nvPicPr>
        <p:blipFill>
          <a:blip r:embed="rId5"/>
          <a:srcRect l="1690" t="1629" r="2998" b="2272"/>
          <a:stretch>
            <a:fillRect/>
          </a:stretch>
        </p:blipFill>
        <p:spPr bwMode="auto">
          <a:xfrm>
            <a:off x="3546475" y="4227305"/>
            <a:ext cx="4102100" cy="2630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3000" dirty="0" smtClean="0">
                <a:solidFill>
                  <a:srgbClr val="F757E0"/>
                </a:solidFill>
              </a:rPr>
              <a:t>Легенда</a:t>
            </a:r>
            <a:r>
              <a:rPr lang="ru-RU" sz="3000" dirty="0" smtClean="0"/>
              <a:t> о самом первом снеге рассказывает,  что  Восставшие  ангелы          в момент падения теряли свои белоснежные крылья, которые покрыли землю белым </a:t>
            </a:r>
          </a:p>
          <a:p>
            <a:pPr algn="just">
              <a:buNone/>
            </a:pPr>
            <a:r>
              <a:rPr lang="ru-RU" sz="3000" dirty="0" smtClean="0"/>
              <a:t>	блестящим  ковром. 	</a:t>
            </a:r>
          </a:p>
          <a:p>
            <a:pPr algn="just">
              <a:buNone/>
            </a:pPr>
            <a:r>
              <a:rPr lang="ru-RU" sz="3000" dirty="0" smtClean="0"/>
              <a:t>	Так появился снег, </a:t>
            </a:r>
          </a:p>
          <a:p>
            <a:pPr algn="just">
              <a:buNone/>
            </a:pPr>
            <a:r>
              <a:rPr lang="ru-RU" sz="3000" dirty="0" smtClean="0"/>
              <a:t>	и наступила </a:t>
            </a:r>
          </a:p>
          <a:p>
            <a:pPr algn="just">
              <a:buNone/>
            </a:pPr>
            <a:r>
              <a:rPr lang="ru-RU" sz="3000" dirty="0" smtClean="0"/>
              <a:t>	первая зима.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9458" name="Picture 2" descr="I:\я исследователь тайны снежинки\am_732840_5762052_547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857496"/>
            <a:ext cx="3977690" cy="3495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 descr="I:\я исследователь тайны снежинки\0d039a8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429264"/>
            <a:ext cx="3328981" cy="774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 descr="j033678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4173" y="285728"/>
            <a:ext cx="2869827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Шестиугольник 13"/>
          <p:cNvSpPr/>
          <p:nvPr/>
        </p:nvSpPr>
        <p:spPr bwMode="auto">
          <a:xfrm>
            <a:off x="7226300" y="835025"/>
            <a:ext cx="542925" cy="482600"/>
          </a:xfrm>
          <a:prstGeom prst="hex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7889875" y="292100"/>
            <a:ext cx="500066" cy="50006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28596" y="231775"/>
            <a:ext cx="8229600" cy="5865800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F757E0"/>
                </a:solidFill>
              </a:rPr>
              <a:t>              						          </a:t>
            </a:r>
            <a:r>
              <a:rPr lang="ru-RU" sz="1000" b="1" dirty="0" smtClean="0">
                <a:solidFill>
                  <a:srgbClr val="F757E0"/>
                </a:solidFill>
              </a:rPr>
              <a:t>  </a:t>
            </a:r>
            <a:r>
              <a:rPr lang="ru-RU" sz="1400" b="1" dirty="0" smtClean="0">
                <a:solidFill>
                  <a:srgbClr val="F757E0"/>
                </a:solidFill>
              </a:rPr>
              <a:t> </a:t>
            </a:r>
            <a:r>
              <a:rPr lang="ru-RU" sz="1400" dirty="0" smtClean="0">
                <a:solidFill>
                  <a:srgbClr val="FFFF00"/>
                </a:solidFill>
                <a:latin typeface="Arial Narrow" pitchFamily="34" charset="0"/>
              </a:rPr>
              <a:t>пар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F757E0"/>
                </a:solidFill>
              </a:rPr>
              <a:t>      Тайна рождения снежинки </a:t>
            </a:r>
            <a:r>
              <a:rPr lang="ru-RU" sz="1000" b="1" i="1" dirty="0" smtClean="0">
                <a:solidFill>
                  <a:srgbClr val="F757E0"/>
                </a:solidFill>
              </a:rPr>
              <a:t>       </a:t>
            </a:r>
            <a:r>
              <a:rPr lang="ru-RU" sz="2800" b="1" i="1" dirty="0" smtClean="0">
                <a:solidFill>
                  <a:srgbClr val="F757E0"/>
                </a:solidFill>
              </a:rPr>
              <a:t>   </a:t>
            </a:r>
            <a:r>
              <a:rPr lang="ru-RU" sz="1000" dirty="0" smtClean="0">
                <a:solidFill>
                  <a:srgbClr val="FFFF00"/>
                </a:solidFill>
                <a:latin typeface="Arial Narrow" pitchFamily="34" charset="0"/>
              </a:rPr>
              <a:t>кристалл</a:t>
            </a:r>
          </a:p>
          <a:p>
            <a:pPr algn="r">
              <a:buNone/>
            </a:pPr>
            <a:endParaRPr lang="ru-RU" sz="800" dirty="0" smtClean="0"/>
          </a:p>
          <a:p>
            <a:pPr>
              <a:buNone/>
            </a:pPr>
            <a:r>
              <a:rPr lang="ru-RU" sz="2400" dirty="0" smtClean="0"/>
              <a:t>		 </a:t>
            </a:r>
            <a:r>
              <a:rPr lang="ru-RU" sz="2400" dirty="0" smtClean="0">
                <a:solidFill>
                  <a:srgbClr val="FFFF66"/>
                </a:solidFill>
              </a:rPr>
              <a:t>Снежинки </a:t>
            </a:r>
            <a:r>
              <a:rPr lang="ru-RU" sz="2400" dirty="0" smtClean="0"/>
              <a:t>– это льдинки-кристаллы,          </a:t>
            </a:r>
            <a:r>
              <a:rPr lang="ru-RU" sz="1400" dirty="0" smtClean="0">
                <a:solidFill>
                  <a:srgbClr val="FFFF00"/>
                </a:solidFill>
                <a:latin typeface="Arial Narrow" pitchFamily="34" charset="0"/>
              </a:rPr>
              <a:t>снежинка </a:t>
            </a:r>
            <a:r>
              <a:rPr lang="ru-RU" sz="2400" dirty="0" smtClean="0"/>
              <a:t>изготовленные природой и                                      среди них нет двух одинаковых.                                                                                                             </a:t>
            </a:r>
            <a:endParaRPr lang="ru-RU" sz="1200" dirty="0"/>
          </a:p>
        </p:txBody>
      </p:sp>
      <p:sp>
        <p:nvSpPr>
          <p:cNvPr id="16" name="Стрелка вправо 15"/>
          <p:cNvSpPr/>
          <p:nvPr/>
        </p:nvSpPr>
        <p:spPr bwMode="auto">
          <a:xfrm rot="8464622">
            <a:off x="7732693" y="782359"/>
            <a:ext cx="277875" cy="17392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Стрелка вправо 16"/>
          <p:cNvSpPr/>
          <p:nvPr/>
        </p:nvSpPr>
        <p:spPr bwMode="auto">
          <a:xfrm rot="4463068">
            <a:off x="7397063" y="1381076"/>
            <a:ext cx="272698" cy="1857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0490" name="Picture 10" descr="I:\я исследователь тайны снежинки\0_7e2c9_edd0a79d_X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8250" y="5238750"/>
            <a:ext cx="903286" cy="903286"/>
          </a:xfrm>
          <a:prstGeom prst="rect">
            <a:avLst/>
          </a:prstGeom>
          <a:noFill/>
        </p:spPr>
      </p:pic>
      <p:pic>
        <p:nvPicPr>
          <p:cNvPr id="20491" name="Picture 11" descr="I:\я исследователь тайны снежинки\0_7e2c6_b9833100_X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3700" y="4575175"/>
            <a:ext cx="1096491" cy="1071570"/>
          </a:xfrm>
          <a:prstGeom prst="rect">
            <a:avLst/>
          </a:prstGeom>
          <a:noFill/>
        </p:spPr>
      </p:pic>
      <p:pic>
        <p:nvPicPr>
          <p:cNvPr id="1026" name="Picture 2" descr="C:\Documents and Settings\User\Мои документы\Мои рисунки\Рисунок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900" y="2584450"/>
            <a:ext cx="5705496" cy="4099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3" descr="I:\я исследователь тайны снежинки\0_45549_c2fcfccb_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825979">
            <a:off x="4374367" y="2784424"/>
            <a:ext cx="3528172" cy="58788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F757E0"/>
                </a:solidFill>
              </a:rPr>
              <a:t>Все ли снежинки одинаковые?</a:t>
            </a:r>
            <a:endParaRPr lang="ru-RU" dirty="0" smtClean="0">
              <a:solidFill>
                <a:srgbClr val="F757E0"/>
              </a:solidFill>
            </a:endParaRPr>
          </a:p>
          <a:p>
            <a:pPr>
              <a:buNone/>
            </a:pPr>
            <a:r>
              <a:rPr lang="ru-RU" i="1" dirty="0" smtClean="0"/>
              <a:t>	</a:t>
            </a:r>
          </a:p>
          <a:p>
            <a:pPr>
              <a:buNone/>
            </a:pPr>
            <a:endParaRPr lang="ru-RU" sz="2400" i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400" i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400" i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400" i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400" i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400" i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2400" i="1" dirty="0" smtClean="0">
                <a:solidFill>
                  <a:srgbClr val="FFFF00"/>
                </a:solidFill>
              </a:rPr>
              <a:t>                                                      </a:t>
            </a:r>
            <a:endParaRPr lang="ru-RU" sz="2400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400" i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sz="2400" i="1" dirty="0" smtClean="0">
                <a:solidFill>
                  <a:srgbClr val="FFFF00"/>
                </a:solidFill>
              </a:rPr>
              <a:t>	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rgbClr val="FFFF00"/>
                </a:solidFill>
              </a:rPr>
              <a:t>Вывод: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/>
              <a:t>снежинки разные по форме, </a:t>
            </a:r>
          </a:p>
          <a:p>
            <a:pPr algn="ctr">
              <a:buNone/>
            </a:pPr>
            <a:r>
              <a:rPr lang="ru-RU" sz="2400" dirty="0" smtClean="0"/>
              <a:t>	а так же имеют шесть лучиков.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1506" name="Рисунок 25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r="37123" b="54015"/>
          <a:stretch>
            <a:fillRect/>
          </a:stretch>
        </p:blipFill>
        <p:spPr bwMode="auto">
          <a:xfrm>
            <a:off x="3571868" y="3429000"/>
            <a:ext cx="1790700" cy="1800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508" name="Рисунок 1"/>
          <p:cNvPicPr>
            <a:picLocks noChangeArrowheads="1"/>
          </p:cNvPicPr>
          <p:nvPr/>
        </p:nvPicPr>
        <p:blipFill>
          <a:blip r:embed="rId3" cstate="print"/>
          <a:srcRect l="2287" t="-406" r="-169" b="-664"/>
          <a:stretch>
            <a:fillRect/>
          </a:stretch>
        </p:blipFill>
        <p:spPr bwMode="auto">
          <a:xfrm>
            <a:off x="1917700" y="1214422"/>
            <a:ext cx="2582862" cy="17383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1" name="Picture 3" descr="I:\я исследователь тайны снежинки\IMG_1594.jpg"/>
          <p:cNvPicPr>
            <a:picLocks noChangeAspect="1" noChangeArrowheads="1"/>
          </p:cNvPicPr>
          <p:nvPr/>
        </p:nvPicPr>
        <p:blipFill>
          <a:blip r:embed="rId4" cstate="print"/>
          <a:srcRect l="24194"/>
          <a:stretch>
            <a:fillRect/>
          </a:stretch>
        </p:blipFill>
        <p:spPr bwMode="auto">
          <a:xfrm>
            <a:off x="642910" y="3071810"/>
            <a:ext cx="2686035" cy="2657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9" descr="C:\Documents and Settings\User\Мои документы\Все для оформления группы, участка, окон, шкафчиков\зима\2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000240"/>
            <a:ext cx="714375" cy="714375"/>
          </a:xfrm>
          <a:prstGeom prst="rect">
            <a:avLst/>
          </a:prstGeom>
          <a:noFill/>
        </p:spPr>
      </p:pic>
      <p:pic>
        <p:nvPicPr>
          <p:cNvPr id="8" name="Picture 9" descr="C:\Documents and Settings\User\Мои документы\Все для оформления группы, участка, окон, шкафчиков\зима\2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72" y="928670"/>
            <a:ext cx="714375" cy="714375"/>
          </a:xfrm>
          <a:prstGeom prst="rect">
            <a:avLst/>
          </a:prstGeom>
          <a:noFill/>
        </p:spPr>
      </p:pic>
      <p:pic>
        <p:nvPicPr>
          <p:cNvPr id="9" name="Picture 9" descr="C:\Documents and Settings\User\Мои документы\Все для оформления группы, участка, окон, шкафчиков\зима\2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428736"/>
            <a:ext cx="714375" cy="714375"/>
          </a:xfrm>
          <a:prstGeom prst="rect">
            <a:avLst/>
          </a:prstGeom>
          <a:noFill/>
        </p:spPr>
      </p:pic>
      <p:pic>
        <p:nvPicPr>
          <p:cNvPr id="2" name="Picture 2" descr="C:\Documents and Settings\User\Мои документы\Мои рисунки\Рисунок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8175" y="1739900"/>
            <a:ext cx="2762250" cy="3726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F757E0"/>
                </a:solidFill>
              </a:rPr>
              <a:t>Сделаем снежинку сами!</a:t>
            </a:r>
          </a:p>
          <a:p>
            <a:pPr algn="ctr">
              <a:buNone/>
            </a:pPr>
            <a:endParaRPr lang="ru-RU" b="1" i="1" dirty="0" smtClean="0">
              <a:solidFill>
                <a:srgbClr val="F757E0"/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rgbClr val="F757E0"/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rgbClr val="F757E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F757E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F757E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F757E0"/>
              </a:solidFill>
            </a:endParaRPr>
          </a:p>
          <a:p>
            <a:pPr>
              <a:buNone/>
            </a:pPr>
            <a:endParaRPr lang="ru-RU" sz="2400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400" i="1" dirty="0" smtClean="0">
                <a:solidFill>
                  <a:srgbClr val="FFFF00"/>
                </a:solidFill>
              </a:rPr>
              <a:t>	Вывод: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/>
              <a:t>значит снежинки — </a:t>
            </a:r>
          </a:p>
          <a:p>
            <a:pPr>
              <a:buNone/>
            </a:pPr>
            <a:r>
              <a:rPr lang="ru-RU" sz="2400" dirty="0" smtClean="0"/>
              <a:t>	это не просто </a:t>
            </a:r>
          </a:p>
          <a:p>
            <a:pPr>
              <a:buNone/>
            </a:pPr>
            <a:r>
              <a:rPr lang="ru-RU" sz="2400" dirty="0" smtClean="0"/>
              <a:t>	замерзшие капельки воды.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Picture 9" descr="C:\Documents and Settings\User\Мои документы\Все для оформления группы, участка, окон, шкафчиков\зима\2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357694"/>
            <a:ext cx="714375" cy="714375"/>
          </a:xfrm>
          <a:prstGeom prst="rect">
            <a:avLst/>
          </a:prstGeom>
          <a:noFill/>
        </p:spPr>
      </p:pic>
      <p:pic>
        <p:nvPicPr>
          <p:cNvPr id="5" name="Picture 9" descr="C:\Documents and Settings\User\Мои документы\Все для оформления группы, участка, окон, шкафчиков\зима\2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643314"/>
            <a:ext cx="714375" cy="714375"/>
          </a:xfrm>
          <a:prstGeom prst="rect">
            <a:avLst/>
          </a:prstGeom>
          <a:noFill/>
        </p:spPr>
      </p:pic>
      <p:pic>
        <p:nvPicPr>
          <p:cNvPr id="6" name="Picture 9" descr="C:\Documents and Settings\User\Мои документы\Все для оформления группы, участка, окон, шкафчиков\зима\2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714375" cy="714375"/>
          </a:xfrm>
          <a:prstGeom prst="rect">
            <a:avLst/>
          </a:prstGeom>
          <a:noFill/>
        </p:spPr>
      </p:pic>
      <p:pic>
        <p:nvPicPr>
          <p:cNvPr id="3074" name="Picture 2" descr="I:\я исследователь тайны снежинки\IMG_1605.jpg"/>
          <p:cNvPicPr>
            <a:picLocks noChangeAspect="1" noChangeArrowheads="1"/>
          </p:cNvPicPr>
          <p:nvPr/>
        </p:nvPicPr>
        <p:blipFill>
          <a:blip r:embed="rId3" cstate="print"/>
          <a:srcRect b="5263"/>
          <a:stretch>
            <a:fillRect/>
          </a:stretch>
        </p:blipFill>
        <p:spPr bwMode="auto">
          <a:xfrm>
            <a:off x="857224" y="1142984"/>
            <a:ext cx="3619527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I:\я исследователь тайны снежинки\IMG_1606.jpg"/>
          <p:cNvPicPr>
            <a:picLocks noChangeAspect="1" noChangeArrowheads="1"/>
          </p:cNvPicPr>
          <p:nvPr/>
        </p:nvPicPr>
        <p:blipFill>
          <a:blip r:embed="rId4" cstate="print"/>
          <a:srcRect t="5229"/>
          <a:stretch>
            <a:fillRect/>
          </a:stretch>
        </p:blipFill>
        <p:spPr bwMode="auto">
          <a:xfrm>
            <a:off x="4786314" y="1142984"/>
            <a:ext cx="3643338" cy="2589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I:\я исследователь тайны снежинки\IMG_1610.jpg"/>
          <p:cNvPicPr>
            <a:picLocks noChangeAspect="1" noChangeArrowheads="1"/>
          </p:cNvPicPr>
          <p:nvPr/>
        </p:nvPicPr>
        <p:blipFill>
          <a:blip r:embed="rId5" cstate="print"/>
          <a:srcRect l="2439" b="6889"/>
          <a:stretch>
            <a:fillRect/>
          </a:stretch>
        </p:blipFill>
        <p:spPr bwMode="auto">
          <a:xfrm>
            <a:off x="4786314" y="4000504"/>
            <a:ext cx="364333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I:\я исследователь тайны снежинки\IMG_1605.jpg"/>
          <p:cNvPicPr>
            <a:picLocks noChangeAspect="1" noChangeArrowheads="1"/>
          </p:cNvPicPr>
          <p:nvPr/>
        </p:nvPicPr>
        <p:blipFill>
          <a:blip r:embed="rId3" cstate="print"/>
          <a:srcRect b="5263"/>
          <a:stretch>
            <a:fillRect/>
          </a:stretch>
        </p:blipFill>
        <p:spPr bwMode="auto">
          <a:xfrm>
            <a:off x="831850" y="1136650"/>
            <a:ext cx="3619527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6000792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F757E0"/>
                </a:solidFill>
              </a:rPr>
              <a:t>Получи снежинку дома!</a:t>
            </a:r>
          </a:p>
          <a:p>
            <a:pPr algn="ctr">
              <a:buNone/>
            </a:pPr>
            <a:endParaRPr lang="ru-RU" b="1" i="1" dirty="0" smtClean="0">
              <a:solidFill>
                <a:srgbClr val="F757E0"/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rgbClr val="F757E0"/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rgbClr val="F757E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F757E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F757E0"/>
              </a:solidFill>
            </a:endParaRPr>
          </a:p>
          <a:p>
            <a:pPr algn="ctr">
              <a:buNone/>
            </a:pPr>
            <a:endParaRPr lang="ru-RU" sz="3600" dirty="0" smtClean="0">
              <a:solidFill>
                <a:srgbClr val="F757E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400" i="1" dirty="0" smtClean="0">
                <a:solidFill>
                  <a:srgbClr val="FFFF00"/>
                </a:solidFill>
              </a:rPr>
              <a:t>Вывод: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/>
              <a:t>из нашего пара получились кристаллики              в виде иголочек, но это еще не снежинки.</a:t>
            </a:r>
            <a:endParaRPr lang="ru-RU" sz="2400" dirty="0"/>
          </a:p>
        </p:txBody>
      </p:sp>
      <p:pic>
        <p:nvPicPr>
          <p:cNvPr id="4" name="Picture 9" descr="C:\Documents and Settings\User\Мои документы\Все для оформления группы, участка, окон, шкафчиков\зима\2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" y="593725"/>
            <a:ext cx="714375" cy="714375"/>
          </a:xfrm>
          <a:prstGeom prst="rect">
            <a:avLst/>
          </a:prstGeom>
          <a:noFill/>
        </p:spPr>
      </p:pic>
      <p:pic>
        <p:nvPicPr>
          <p:cNvPr id="5" name="Picture 9" descr="C:\Documents and Settings\User\Мои документы\Все для оформления группы, участка, окон, шкафчиков\зима\2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1425" y="1498600"/>
            <a:ext cx="904875" cy="904875"/>
          </a:xfrm>
          <a:prstGeom prst="rect">
            <a:avLst/>
          </a:prstGeom>
          <a:noFill/>
        </p:spPr>
      </p:pic>
      <p:pic>
        <p:nvPicPr>
          <p:cNvPr id="6" name="Picture 9" descr="C:\Documents and Settings\User\Мои документы\Все для оформления группы, участка, окон, шкафчиков\зима\2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9225" y="1076325"/>
            <a:ext cx="714375" cy="714375"/>
          </a:xfrm>
          <a:prstGeom prst="rect">
            <a:avLst/>
          </a:prstGeom>
          <a:noFill/>
        </p:spPr>
      </p:pic>
      <p:pic>
        <p:nvPicPr>
          <p:cNvPr id="1026" name="Picture 2" descr="C:\Documents and Settings\User\Мои документы\Мои рисунки\Новая папка (7)\IMG_166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8170" y="1257300"/>
            <a:ext cx="5330006" cy="3981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Documents and Settings\User\Мои документы\Мои рисунки\Рисунок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8500" y="2101850"/>
            <a:ext cx="2954522" cy="241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уги">
  <a:themeElements>
    <a:clrScheme name="">
      <a:dk1>
        <a:srgbClr val="008AE8"/>
      </a:dk1>
      <a:lt1>
        <a:srgbClr val="FFFFFF"/>
      </a:lt1>
      <a:dk2>
        <a:srgbClr val="003152"/>
      </a:dk2>
      <a:lt2>
        <a:srgbClr val="CCECFF"/>
      </a:lt2>
      <a:accent1>
        <a:srgbClr val="009999"/>
      </a:accent1>
      <a:accent2>
        <a:srgbClr val="0088E4"/>
      </a:accent2>
      <a:accent3>
        <a:srgbClr val="AAADB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Snezhinki_prezentatsia</Template>
  <TotalTime>804</TotalTime>
  <Words>190</Words>
  <Application>Microsoft Office PowerPoint</Application>
  <PresentationFormat>Экран (4:3)</PresentationFormat>
  <Paragraphs>154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Круги</vt:lpstr>
      <vt:lpstr> «ТАЙНЫ СНЕЖИНКИ»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«Снежинкины исследователи»</vt:lpstr>
      <vt:lpstr>«Музей ледяных кристаллов»  находится в Японии на острове Хоккайдо</vt:lpstr>
      <vt:lpstr>Слайд 13</vt:lpstr>
      <vt:lpstr>«Маленькое чудо» своими руками</vt:lpstr>
      <vt:lpstr>Есть ли снег на других  планетах?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«ТАЙНЫ СНЕЖИНОК»</dc:title>
  <cp:lastModifiedBy>User</cp:lastModifiedBy>
  <cp:revision>106</cp:revision>
  <dcterms:modified xsi:type="dcterms:W3CDTF">2016-04-01T21:15:32Z</dcterms:modified>
</cp:coreProperties>
</file>