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7" r:id="rId2"/>
    <p:sldId id="258" r:id="rId3"/>
    <p:sldId id="333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70" r:id="rId13"/>
    <p:sldId id="271" r:id="rId14"/>
    <p:sldId id="334" r:id="rId15"/>
    <p:sldId id="272" r:id="rId16"/>
    <p:sldId id="274" r:id="rId17"/>
    <p:sldId id="276" r:id="rId18"/>
    <p:sldId id="279" r:id="rId19"/>
    <p:sldId id="281" r:id="rId20"/>
    <p:sldId id="283" r:id="rId21"/>
    <p:sldId id="284" r:id="rId22"/>
    <p:sldId id="285" r:id="rId23"/>
    <p:sldId id="286" r:id="rId24"/>
    <p:sldId id="288" r:id="rId25"/>
    <p:sldId id="335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36" r:id="rId37"/>
    <p:sldId id="303" r:id="rId38"/>
    <p:sldId id="304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339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00"/>
    <a:srgbClr val="CC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9823" autoAdjust="0"/>
  </p:normalViewPr>
  <p:slideViewPr>
    <p:cSldViewPr>
      <p:cViewPr varScale="1">
        <p:scale>
          <a:sx n="74" d="100"/>
          <a:sy n="74" d="100"/>
        </p:scale>
        <p:origin x="11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AFEA1A-CAA5-476E-8148-245FC0E5913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E45B9-3A84-45F1-9091-091541CF3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455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E45B9-3A84-45F1-9091-091541CF3A8F}" type="slidenum">
              <a:rPr lang="ru-RU" smtClean="0"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802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182A0-0D20-4F7E-BBAF-AF39563D4C45}" type="datetime1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70E7-190D-4111-98B4-074299203B9B}" type="datetime1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2751A-7868-4DC0-93D2-9FED4B7069EF}" type="datetime1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7DC0-5E40-46D1-BEE2-F2215945576B}" type="datetime1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DCE9-70A7-4032-88FB-A64F1A254D24}" type="datetime1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D08B4-2CDA-4C0D-BC95-C67180C913CE}" type="datetime1">
              <a:rPr lang="ru-RU" smtClean="0"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0BF1-EFD1-4D3A-BA1A-224D2CE69BD6}" type="datetime1">
              <a:rPr lang="ru-RU" smtClean="0"/>
              <a:t>02.04.2013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B2F5C-ECD2-4504-90A0-545DAA10900E}" type="datetime1">
              <a:rPr lang="ru-RU" smtClean="0"/>
              <a:t>02.04.2013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3F7D-915F-4E4F-B396-C5F62C3D7243}" type="datetime1">
              <a:rPr lang="ru-RU" smtClean="0"/>
              <a:t>02.04.2013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1AFB-CA43-4A98-A065-E04B527E77E3}" type="datetime1">
              <a:rPr lang="ru-RU" smtClean="0"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F5C1-F811-4D54-8D44-42B20C5C222F}" type="datetime1">
              <a:rPr lang="ru-RU" smtClean="0"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BDB91-5F54-490F-839D-91B8E076C2CB}" type="datetime1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43962-6E9A-4DB4-B0D7-68592753F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3.xml"/><Relationship Id="rId7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slide" Target="slide14.xml"/><Relationship Id="rId4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non.ru/GetAnswer.aspx?qid=337c857c-fa9d-4a7b-91f9-e5e987506571" TargetMode="External"/><Relationship Id="rId2" Type="http://schemas.openxmlformats.org/officeDocument/2006/relationships/hyperlink" Target="http://www.sci.aha.ru/ALL/e14.htm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entomologija.ru/" TargetMode="External"/><Relationship Id="rId4" Type="http://schemas.openxmlformats.org/officeDocument/2006/relationships/hyperlink" Target="http://www.herbarius.info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94299_mai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06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4071942"/>
            <a:ext cx="9144000" cy="2123658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«Викторины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для Почемучек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или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о</a:t>
            </a:r>
            <a:r>
              <a:rPr lang="ru-RU" sz="4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глянись вокруг…»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14340" name="Номер слайда 4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EF4785-942B-4991-BD69-F9F381D6945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357188"/>
            <a:ext cx="771527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7. </a:t>
            </a:r>
            <a:r>
              <a:rPr lang="ru-RU" sz="3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Иногда про человека говорят: </a:t>
            </a: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«Как с гуся вода</a:t>
            </a:r>
            <a:r>
              <a:rPr lang="ru-RU" sz="3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». А причём здесь гусь?</a:t>
            </a:r>
            <a:endParaRPr lang="ru-RU" sz="3200" dirty="0">
              <a:solidFill>
                <a:schemeClr val="tx1">
                  <a:lumMod val="90000"/>
                  <a:lumOff val="1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71604" y="1571612"/>
            <a:ext cx="757239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с перьев водоплавающих</a:t>
            </a:r>
          </a:p>
          <a:p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           птиц легко скатывается вода</a:t>
            </a:r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.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63492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D18E35-DE5C-441A-BFF9-57C528B5B2A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8194" name="Picture 2" descr="C:\Documents and Settings\Admin\Рабочий стол\goos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70" y="3071810"/>
            <a:ext cx="3076578" cy="226298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85720" y="3286124"/>
            <a:ext cx="51435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У водоплавающих птиц очень хорошо развита копчиковая железа,  которая  выделяет  необходимое количества жира для смазки перьев.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3042" y="357188"/>
            <a:ext cx="750095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8. Назовите птицу-рекордсмена по бегу.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5720" y="3429000"/>
            <a:ext cx="53578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Страусы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в случае опасности стремительно бегут, делая шаги в 4–5 м и развивая скорость до 70 км/ч. </a:t>
            </a:r>
          </a:p>
          <a:p>
            <a:pPr algn="just"/>
            <a:endParaRPr lang="ru-RU" sz="2800" b="1" dirty="0">
              <a:solidFill>
                <a:srgbClr val="333300"/>
              </a:solidFill>
              <a:latin typeface="Comic Sans MS" pitchFamily="66" charset="0"/>
            </a:endParaRPr>
          </a:p>
          <a:p>
            <a:pPr algn="just"/>
            <a:endParaRPr lang="ru-RU" sz="2800" b="1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64518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9CD077-CCB2-4852-A5DA-3069967ABD1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857884" y="1285860"/>
            <a:ext cx="2837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страус</a:t>
            </a:r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pic>
        <p:nvPicPr>
          <p:cNvPr id="9218" name="Picture 2" descr="C:\Documents and Settings\Admin\Рабочий стол\black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7884" y="1928802"/>
            <a:ext cx="2714644" cy="3047407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357188"/>
            <a:ext cx="7929586" cy="1570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9. Какая птица любит кататься на спине коровы, лошади, овцы, чтобы найти там пищу?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643562" y="1785926"/>
            <a:ext cx="35004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скворец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66564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4CE5BC-D26D-4EE4-B20E-EE66D831129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10242" name="Picture 2" descr="C:\Documents and Settings\Admin\Рабочий стол\skvoret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70" y="2500306"/>
            <a:ext cx="3143272" cy="235745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14282" y="3000372"/>
            <a:ext cx="507209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А ещё скворцы обладают редкой способностью подражать, безо всякого обучения, всевозможным звукам. Поэтому скворец легко заучивает отдельные слова и простые мотивы. 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357166"/>
            <a:ext cx="764383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10.</a:t>
            </a:r>
            <a:r>
              <a:rPr lang="en-US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Что для птиц зимой страшнее всего?  </a:t>
            </a:r>
            <a:endParaRPr lang="ru-RU" sz="3200" dirty="0">
              <a:solidFill>
                <a:schemeClr val="tx1">
                  <a:lumMod val="90000"/>
                  <a:lumOff val="1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215074" y="928670"/>
            <a:ext cx="35004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голод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67593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F8C78A-59EF-4ADE-A223-6FC5C354690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11266" name="Picture 2" descr="C:\Documents and Settings\Admin\Рабочий стол\winterpuffbal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7950" y="1571612"/>
            <a:ext cx="2411033" cy="192882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7" name="Picture 3" descr="C:\Documents and Settings\Admin\Рабочий стол\0019-026-Davajte-pozabotimsja-o-zimujuschikh-ptitsak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714752"/>
            <a:ext cx="6117667" cy="2047863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572528" y="6286520"/>
            <a:ext cx="571472" cy="571480"/>
          </a:xfrm>
          <a:prstGeom prst="actionButtonHome">
            <a:avLst/>
          </a:prstGeom>
          <a:solidFill>
            <a:schemeClr val="bg1"/>
          </a:solidFill>
          <a:ln>
            <a:solidFill>
              <a:srgbClr val="33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sho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048972"/>
            <a:ext cx="5191128" cy="4599339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Прямоугольник с одним вырезанным скругленным углом 3">
            <a:hlinkClick r:id="" action="ppaction://noaction"/>
          </p:cNvPr>
          <p:cNvSpPr/>
          <p:nvPr/>
        </p:nvSpPr>
        <p:spPr>
          <a:xfrm>
            <a:off x="357158" y="500042"/>
            <a:ext cx="6215106" cy="714380"/>
          </a:xfrm>
          <a:prstGeom prst="snipRoundRect">
            <a:avLst/>
          </a:prstGeom>
          <a:solidFill>
            <a:srgbClr val="FFC000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228600">
              <a:schemeClr val="accent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hlinkClick r:id="" action="ppaction://noaction"/>
              </a:rPr>
              <a:t>«Знаешь ли ты насекомых?»</a:t>
            </a:r>
            <a:endParaRPr lang="ru-RU" sz="3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00042"/>
            <a:ext cx="8001024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1. Самое трудолюбивое насекомое. 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429256" y="1285860"/>
            <a:ext cx="35004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муравей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68615" name="Номер слайда 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E35FFC-83A3-45B9-A8E2-7BF2C61C960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2050" name="Picture 2" descr="C:\Documents and Settings\Admin\Рабочий стол\muravey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5643570" y="2000240"/>
            <a:ext cx="2851779" cy="257176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2"/>
          <p:cNvSpPr>
            <a:spLocks noChangeArrowheads="1"/>
          </p:cNvSpPr>
          <p:nvPr/>
        </p:nvSpPr>
        <p:spPr bwMode="auto">
          <a:xfrm>
            <a:off x="285720" y="3643314"/>
            <a:ext cx="528641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 Существует около 10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тысяч</a:t>
            </a:r>
          </a:p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видов. </a:t>
            </a:r>
          </a:p>
          <a:p>
            <a:pPr algn="just">
              <a:buFont typeface="Arial" charset="0"/>
              <a:buChar char="•"/>
            </a:pP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 Уничтожают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насекомых- </a:t>
            </a:r>
          </a:p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вредителей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,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участвуют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в </a:t>
            </a:r>
            <a:endParaRPr lang="ru-RU" sz="2800" dirty="0" smtClean="0">
              <a:solidFill>
                <a:srgbClr val="333300"/>
              </a:solidFill>
              <a:latin typeface="Comic Sans MS" pitchFamily="66" charset="0"/>
            </a:endParaRPr>
          </a:p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почвообразовании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.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357188"/>
            <a:ext cx="7929586" cy="1077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2. Про него в детской песенке сказано: «Зелёненький он был». 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643563" y="1571612"/>
            <a:ext cx="35004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кузнечик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70662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42AF6A-8D2C-404F-8C00-756CF4469BB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2" name="Picture 2" descr="C:\Documents and Settings\Admin\Рабочий стол\9001122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5679289" y="2143116"/>
            <a:ext cx="3036137" cy="242889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2"/>
          <p:cNvSpPr>
            <a:spLocks noChangeArrowheads="1"/>
          </p:cNvSpPr>
          <p:nvPr/>
        </p:nvSpPr>
        <p:spPr bwMode="auto">
          <a:xfrm>
            <a:off x="214282" y="2143116"/>
            <a:ext cx="592935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 Известно около 5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тысяч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видов.</a:t>
            </a:r>
          </a:p>
          <a:p>
            <a:pPr>
              <a:buFont typeface="Arial" charset="0"/>
              <a:buChar char="•"/>
            </a:pP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 Питается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мелкими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насекомыми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и 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растительной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пищей. Могут нанести вред</a:t>
            </a:r>
          </a:p>
          <a:p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  растениям, выгрызая почки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,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цветы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и листы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.</a:t>
            </a:r>
          </a:p>
          <a:p>
            <a:pPr>
              <a:buFont typeface="Arial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Слуховой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аппарат находится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на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голенях передних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ног.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357166"/>
            <a:ext cx="7572428" cy="1077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3. Благодаря какому насекомому человек изобрёл вертолёт?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643563" y="1357298"/>
            <a:ext cx="35004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стрекоза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72711" name="Номер слайда 9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997C67-631E-4DA6-B7EE-9B84C7B5FB8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4098" name="Picture 2" descr="C:\Documents and Settings\Admin\Рабочий стол\strekoz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2000240"/>
            <a:ext cx="3167058" cy="237529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14282" y="2786058"/>
            <a:ext cx="61436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Длина тела от 1,5 до 12 см.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Размах крыльев от 1 до 11 см.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Имеют две пары сетчатых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крыльев. В полете каждая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пара работает самостоятельно.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Активные хищники, охотящиеся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в полете.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357166"/>
            <a:ext cx="7858148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4. Не зверь, не птица, а нос, как спица.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857884" y="1142984"/>
            <a:ext cx="35004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комар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75782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EE7BAF-5271-4E5B-9B6B-C2E1D10519A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5122" name="Picture 2" descr="C:\Documents and Settings\Admin\Рабочий стол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786446" y="1857364"/>
            <a:ext cx="3000396" cy="1838325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85720" y="1928802"/>
            <a:ext cx="54292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 Существует свыше 25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тысяч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видов.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Кровососущие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комары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—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переносчики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возбудителей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малярии, лихорадки,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  сибирской язвы, малярии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др. болезней.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 Личинки и куколки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многих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комаров —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пища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рыб.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83582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5. 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Насекомое </a:t>
            </a: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с расписными крыльями.  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643562" y="1142984"/>
            <a:ext cx="35004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бабочка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77830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B635DA-6410-4E94-8A8E-B00827EC7EE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6146" name="Picture 2" descr="C:\Documents and Settings\Admin\Рабочий стол\10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70" y="1785926"/>
            <a:ext cx="3090850" cy="231813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14282" y="3000372"/>
            <a:ext cx="70723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Самыми мелкими бабочками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являются разнообразные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моли. Размах крыльев 1-2 см.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Самая крупная — южно-американская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совка </a:t>
            </a:r>
            <a:r>
              <a:rPr lang="ru-RU" sz="2800" dirty="0" err="1" smtClean="0">
                <a:solidFill>
                  <a:srgbClr val="333300"/>
                </a:solidFill>
                <a:latin typeface="Comic Sans MS" pitchFamily="66" charset="0"/>
              </a:rPr>
              <a:t>агриппа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, с размахом крыльев в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30 см.</a:t>
            </a:r>
            <a:endParaRPr lang="ru-RU" sz="2800" dirty="0">
              <a:solidFill>
                <a:srgbClr val="3333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>
            <a:hlinkClick r:id="rId2" action="ppaction://hlinksldjump"/>
          </p:cNvPr>
          <p:cNvSpPr/>
          <p:nvPr/>
        </p:nvSpPr>
        <p:spPr>
          <a:xfrm>
            <a:off x="428596" y="714356"/>
            <a:ext cx="6072230" cy="714380"/>
          </a:xfrm>
          <a:prstGeom prst="snipRoundRect">
            <a:avLst/>
          </a:prstGeom>
          <a:solidFill>
            <a:srgbClr val="FFC000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228600">
              <a:schemeClr val="accent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hlinkClick r:id="rId3" action="ppaction://hlinksldjump"/>
              </a:rPr>
              <a:t>«Пернатые друзья»</a:t>
            </a:r>
            <a:endParaRPr lang="ru-RU" sz="3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с одним вырезанным скругленным углом 5">
            <a:hlinkClick r:id="rId4" action="ppaction://hlinksldjump"/>
          </p:cNvPr>
          <p:cNvSpPr/>
          <p:nvPr/>
        </p:nvSpPr>
        <p:spPr>
          <a:xfrm>
            <a:off x="428596" y="2000240"/>
            <a:ext cx="6072230" cy="714380"/>
          </a:xfrm>
          <a:prstGeom prst="snipRoundRect">
            <a:avLst/>
          </a:prstGeom>
          <a:solidFill>
            <a:srgbClr val="FFC000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228600">
              <a:schemeClr val="accent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hlinkClick r:id="rId5" action="ppaction://hlinksldjump"/>
              </a:rPr>
              <a:t>«Знаешь ли ты насекомых?»</a:t>
            </a:r>
            <a:endParaRPr lang="ru-RU" sz="3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с одним вырезанным скругленным углом 6">
            <a:hlinkClick r:id="" action="ppaction://noaction"/>
          </p:cNvPr>
          <p:cNvSpPr/>
          <p:nvPr/>
        </p:nvSpPr>
        <p:spPr>
          <a:xfrm>
            <a:off x="428596" y="3286124"/>
            <a:ext cx="6072230" cy="714380"/>
          </a:xfrm>
          <a:prstGeom prst="snipRoundRect">
            <a:avLst/>
          </a:prstGeom>
          <a:solidFill>
            <a:srgbClr val="FFC000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228600">
              <a:schemeClr val="accent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hlinkClick r:id="rId6" action="ppaction://hlinksldjump"/>
              </a:rPr>
              <a:t>«Зелёная аптека»</a:t>
            </a:r>
            <a:endParaRPr lang="ru-RU" sz="3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72396" y="714356"/>
            <a:ext cx="772969" cy="163121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1" name="Прямоугольник 10"/>
          <p:cNvSpPr/>
          <p:nvPr/>
        </p:nvSpPr>
        <p:spPr>
          <a:xfrm rot="20685487">
            <a:off x="6668609" y="222600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2" name="Прямоугольник 11"/>
          <p:cNvSpPr/>
          <p:nvPr/>
        </p:nvSpPr>
        <p:spPr>
          <a:xfrm rot="349398">
            <a:off x="8081783" y="2178121"/>
            <a:ext cx="772969" cy="163121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5380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54D5D3-8020-4060-8F21-116F9F25D3D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pic>
        <p:nvPicPr>
          <p:cNvPr id="1026" name="Picture 2" descr="C:\Documents and Settings\Admin\Рабочий стол\dobrie_skazki_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15140" y="4071942"/>
            <a:ext cx="2114550" cy="2381250"/>
          </a:xfrm>
          <a:prstGeom prst="rect">
            <a:avLst/>
          </a:prstGeom>
          <a:noFill/>
        </p:spPr>
      </p:pic>
      <p:sp>
        <p:nvSpPr>
          <p:cNvPr id="14" name="Прямоугольник с одним вырезанным скругленным углом 13">
            <a:hlinkClick r:id="" action="ppaction://noaction"/>
          </p:cNvPr>
          <p:cNvSpPr/>
          <p:nvPr/>
        </p:nvSpPr>
        <p:spPr>
          <a:xfrm>
            <a:off x="428596" y="4643446"/>
            <a:ext cx="6072230" cy="714380"/>
          </a:xfrm>
          <a:prstGeom prst="snipRoundRect">
            <a:avLst/>
          </a:prstGeom>
          <a:solidFill>
            <a:srgbClr val="FFC000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228600">
              <a:schemeClr val="accent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hlinkClick r:id="rId8" action="ppaction://hlinksldjump"/>
              </a:rPr>
              <a:t>«Растения - рекордсмены»</a:t>
            </a:r>
            <a:endParaRPr lang="ru-RU" sz="3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357188"/>
            <a:ext cx="80724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6. 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Насекомое с расписными крыльями.  </a:t>
            </a:r>
            <a:endParaRPr lang="ru-RU" sz="32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57950" y="1000108"/>
            <a:ext cx="3000364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оса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79876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87C804-F9B9-45D0-A1E2-3D91D38BFED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7170" name="Picture 2" descr="C:\Documents and Settings\Admin\Рабочий стол\os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72198" y="1714488"/>
            <a:ext cx="2673164" cy="207170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14282" y="2714620"/>
            <a:ext cx="578651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Осы в отличие от пчёл, при обороне от внешних факторов, угрожающих их существованию, используют не только свои жала, но и челюстной аппарат, кусая тем самым объект тревоги.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57188"/>
            <a:ext cx="9144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7. Одомашненное насекомое.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857884" y="928670"/>
            <a:ext cx="350043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пчела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80900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CF34A9-4227-490D-BC95-C6CE9C65C6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dirty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8194" name="Picture 2" descr="C:\Documents and Settings\Admin\Рабочий стол\pchel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72198" y="1500174"/>
            <a:ext cx="2452678" cy="245267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85720" y="3143248"/>
            <a:ext cx="8784777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Существует около 20 тысяч 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видов пчёл.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Пчёлы –</a:t>
            </a:r>
            <a:r>
              <a:rPr lang="en-US" sz="2800" dirty="0" smtClean="0">
                <a:solidFill>
                  <a:srgbClr val="333300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высокоорганизованные общественные 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насекомые. Они совместно осуществляют 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поиск пищи, воды, жилья, при необходимости, 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совместно защищаются от врагов.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88"/>
            <a:ext cx="8001024" cy="1077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8. Какой жук носит название того месяца, в котором появляется?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43438" y="1500174"/>
            <a:ext cx="47863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майский жук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81924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6DE7B8-675C-4C96-94E0-CFC6641BAA7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9218" name="Picture 2" descr="C:\Documents and Settings\Admin\Рабочий стол\43b55805-2355-cee1-f4a3-b349d7f42d5a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322" y="2143116"/>
            <a:ext cx="2625347" cy="350046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2857496"/>
            <a:ext cx="59293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 Размер тела достигает 3 см.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 Личинки живут в почве и</a:t>
            </a:r>
          </a:p>
          <a:p>
            <a:r>
              <a:rPr lang="ru-RU" sz="2800" dirty="0" smtClean="0">
                <a:latin typeface="Comic Sans MS" pitchFamily="66" charset="0"/>
              </a:rPr>
              <a:t>  питаются корнями травянистых</a:t>
            </a:r>
          </a:p>
          <a:p>
            <a:r>
              <a:rPr lang="ru-RU" sz="2800" dirty="0" smtClean="0">
                <a:latin typeface="Comic Sans MS" pitchFamily="66" charset="0"/>
              </a:rPr>
              <a:t>  растений.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 Куколка развивается в почве на</a:t>
            </a:r>
          </a:p>
          <a:p>
            <a:r>
              <a:rPr lang="ru-RU" sz="2800" dirty="0" smtClean="0">
                <a:latin typeface="Comic Sans MS" pitchFamily="66" charset="0"/>
              </a:rPr>
              <a:t>  глубине 30—50 см.</a:t>
            </a:r>
            <a:endParaRPr lang="ru-RU" sz="2800" dirty="0"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57188"/>
            <a:ext cx="9144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9. Сколько лапок у насекомых?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57500" y="1142984"/>
            <a:ext cx="6286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CC3300"/>
                </a:solidFill>
                <a:latin typeface="Comic Sans MS" pitchFamily="66" charset="0"/>
              </a:rPr>
              <a:t>Ответ: 6 лапок или </a:t>
            </a:r>
            <a:r>
              <a:rPr lang="ru-RU" sz="3200" b="1" dirty="0" smtClean="0">
                <a:solidFill>
                  <a:srgbClr val="CC3300"/>
                </a:solidFill>
                <a:latin typeface="Comic Sans MS" pitchFamily="66" charset="0"/>
              </a:rPr>
              <a:t>3 пары </a:t>
            </a:r>
            <a:endParaRPr lang="ru-RU" sz="3200" b="1" dirty="0">
              <a:solidFill>
                <a:srgbClr val="CC3300"/>
              </a:solidFill>
              <a:latin typeface="Comic Sans MS" pitchFamily="66" charset="0"/>
            </a:endParaRPr>
          </a:p>
          <a:p>
            <a:r>
              <a:rPr lang="ru-RU" sz="3200" b="1" dirty="0" smtClean="0">
                <a:solidFill>
                  <a:srgbClr val="CC3300"/>
                </a:solidFill>
                <a:latin typeface="Comic Sans MS" pitchFamily="66" charset="0"/>
              </a:rPr>
              <a:t>        конечностей</a:t>
            </a:r>
            <a:endParaRPr lang="ru-RU" sz="3200" b="1" dirty="0">
              <a:solidFill>
                <a:srgbClr val="CC3300"/>
              </a:solidFill>
              <a:latin typeface="Comic Sans MS" pitchFamily="66" charset="0"/>
            </a:endParaRPr>
          </a:p>
          <a:p>
            <a:pPr algn="just"/>
            <a:endParaRPr lang="ru-RU" sz="3200" b="1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82950" name="Номер слайда 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C9ADDD-B894-4EAB-A61A-5E82C2DDA4A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smtClean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10242" name="Picture 2" descr="C:\Documents and Settings\Admin\Рабочий стол\300px-Fly_clos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2285992"/>
            <a:ext cx="2786082" cy="2432017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3" name="Picture 3" descr="C:\Documents and Settings\Admin\Рабочий стол\1-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357430"/>
            <a:ext cx="5195386" cy="381200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357166"/>
            <a:ext cx="8001024" cy="1077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10. Как называется наука, которая изучает насекомых?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86314" y="1428736"/>
            <a:ext cx="464347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энтомология</a:t>
            </a:r>
          </a:p>
        </p:txBody>
      </p:sp>
      <p:sp>
        <p:nvSpPr>
          <p:cNvPr id="84997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B44841-EDF0-4C79-95A6-1F8D21167BD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dirty="0" smtClean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11266" name="Picture 2" descr="C:\Documents and Settings\Admin\Рабочий стол\37576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52407" y="2143116"/>
            <a:ext cx="2423149" cy="321471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14282" y="2714620"/>
            <a:ext cx="67151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Разделы энтомологии: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</a:t>
            </a:r>
            <a:r>
              <a:rPr lang="ru-RU" sz="2800" i="1" dirty="0" err="1" smtClean="0">
                <a:solidFill>
                  <a:srgbClr val="333300"/>
                </a:solidFill>
                <a:latin typeface="Comic Sans MS" pitchFamily="66" charset="0"/>
              </a:rPr>
              <a:t>Апиология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– изучает пчёл,</a:t>
            </a:r>
            <a:endParaRPr lang="en-US" sz="2800" dirty="0" smtClean="0">
              <a:solidFill>
                <a:srgbClr val="333300"/>
              </a:solidFill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</a:t>
            </a:r>
            <a:r>
              <a:rPr lang="ru-RU" sz="2800" i="1" dirty="0" smtClean="0">
                <a:solidFill>
                  <a:srgbClr val="333300"/>
                </a:solidFill>
                <a:latin typeface="Comic Sans MS" pitchFamily="66" charset="0"/>
              </a:rPr>
              <a:t>Диптерология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– комаров и мух,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333300"/>
                </a:solidFill>
                <a:latin typeface="Comic Sans MS" pitchFamily="66" charset="0"/>
              </a:rPr>
              <a:t> </a:t>
            </a:r>
            <a:r>
              <a:rPr lang="ru-RU" sz="2800" i="1" dirty="0" err="1" smtClean="0">
                <a:solidFill>
                  <a:srgbClr val="333300"/>
                </a:solidFill>
                <a:latin typeface="Comic Sans MS" pitchFamily="66" charset="0"/>
              </a:rPr>
              <a:t>Гименоптерология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</a:t>
            </a:r>
            <a:r>
              <a:rPr lang="en-US" sz="2800" dirty="0" smtClean="0">
                <a:solidFill>
                  <a:srgbClr val="333300"/>
                </a:solidFill>
                <a:latin typeface="Comic Sans MS" pitchFamily="66" charset="0"/>
              </a:rPr>
              <a:t>–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пчёл, ос,</a:t>
            </a:r>
            <a:endParaRPr lang="en-US" sz="2800" dirty="0" smtClean="0">
              <a:solidFill>
                <a:srgbClr val="333300"/>
              </a:solidFill>
              <a:latin typeface="Comic Sans MS" pitchFamily="66" charset="0"/>
            </a:endParaRP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муравьев,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333300"/>
                </a:solidFill>
                <a:latin typeface="Comic Sans MS" pitchFamily="66" charset="0"/>
              </a:rPr>
              <a:t> </a:t>
            </a:r>
            <a:r>
              <a:rPr lang="ru-RU" sz="2800" i="1" dirty="0" err="1" smtClean="0">
                <a:solidFill>
                  <a:srgbClr val="333300"/>
                </a:solidFill>
                <a:latin typeface="Comic Sans MS" pitchFamily="66" charset="0"/>
              </a:rPr>
              <a:t>Мирмекология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– муравьев,</a:t>
            </a:r>
            <a:endParaRPr lang="en-US" sz="2800" dirty="0" smtClean="0">
              <a:solidFill>
                <a:srgbClr val="333300"/>
              </a:solidFill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</a:t>
            </a:r>
            <a:r>
              <a:rPr lang="ru-RU" sz="2800" i="1" dirty="0" err="1" smtClean="0">
                <a:solidFill>
                  <a:srgbClr val="333300"/>
                </a:solidFill>
                <a:latin typeface="Comic Sans MS" pitchFamily="66" charset="0"/>
              </a:rPr>
              <a:t>Одонатология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– стрекоз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</a:t>
            </a:r>
            <a:r>
              <a:rPr lang="ru-RU" sz="2800" i="1" dirty="0" err="1" smtClean="0">
                <a:solidFill>
                  <a:srgbClr val="333300"/>
                </a:solidFill>
                <a:latin typeface="Comic Sans MS" pitchFamily="66" charset="0"/>
              </a:rPr>
              <a:t>Ортоптерология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- кузнечиков и др. 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572528" y="6286520"/>
            <a:ext cx="571472" cy="571480"/>
          </a:xfrm>
          <a:prstGeom prst="actionButtonHome">
            <a:avLst/>
          </a:prstGeom>
          <a:solidFill>
            <a:schemeClr val="bg1"/>
          </a:solidFill>
          <a:ln>
            <a:solidFill>
              <a:srgbClr val="33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Рабочий стол\5076bdf9-ce33-405d-83f8-3accaf6929f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285860"/>
            <a:ext cx="5121764" cy="376533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4" name="Прямоугольник с одним вырезанным скругленным углом 3">
            <a:hlinkClick r:id="" action="ppaction://noaction"/>
          </p:cNvPr>
          <p:cNvSpPr/>
          <p:nvPr/>
        </p:nvSpPr>
        <p:spPr>
          <a:xfrm>
            <a:off x="500034" y="642918"/>
            <a:ext cx="6072230" cy="714380"/>
          </a:xfrm>
          <a:prstGeom prst="snipRoundRect">
            <a:avLst/>
          </a:prstGeom>
          <a:solidFill>
            <a:srgbClr val="FFC000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228600">
              <a:schemeClr val="accent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hlinkClick r:id="" action="ppaction://noaction"/>
              </a:rPr>
              <a:t>«Зелёная аптека»</a:t>
            </a:r>
            <a:endParaRPr lang="ru-RU" sz="3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357166"/>
            <a:ext cx="7858148" cy="1077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1. Почему наш 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лес </a:t>
            </a: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называют «зелёной аптекой»?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85918" y="1500174"/>
            <a:ext cx="75723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в лесу растут лекарственные </a:t>
            </a:r>
          </a:p>
          <a:p>
            <a:pPr algn="just"/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           растения </a:t>
            </a:r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139269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12E3B3-38B8-44CD-A292-26C1D4563B6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13315" name="Picture 3" descr="C:\Documents and Settings\Admin\Рабочий стол\russkii-le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8" y="2143116"/>
            <a:ext cx="2302989" cy="307183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85720" y="2643182"/>
            <a:ext cx="61436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Народами древнего мира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использовалось до 21 тысяч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видов растений.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Еще в 3216 г. до н. э. китайский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император </a:t>
            </a:r>
            <a:r>
              <a:rPr lang="ru-RU" sz="2800" dirty="0" err="1" smtClean="0">
                <a:solidFill>
                  <a:srgbClr val="333300"/>
                </a:solidFill>
                <a:latin typeface="Comic Sans MS" pitchFamily="66" charset="0"/>
              </a:rPr>
              <a:t>Шэньнун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написал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работу по медицине «</a:t>
            </a:r>
            <a:r>
              <a:rPr lang="ru-RU" sz="2800" dirty="0" err="1" smtClean="0">
                <a:solidFill>
                  <a:srgbClr val="333300"/>
                </a:solidFill>
                <a:latin typeface="Comic Sans MS" pitchFamily="66" charset="0"/>
              </a:rPr>
              <a:t>Бэнь-цао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»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(«Травник»), где описываются 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более 1500 растительных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средства. 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214313"/>
            <a:ext cx="78581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2. Какую траву любят кошки?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143502" y="928670"/>
            <a:ext cx="400049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валериану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140293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4F657B-E67B-4BC6-A4FB-5170D45BE9E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 smtClean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714620"/>
            <a:ext cx="421484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Препараты валерианы применяют во многих странах в качестве успокаивающего средства при бессоннице, нервном возбуждении, астме, мигрени.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pic>
        <p:nvPicPr>
          <p:cNvPr id="14338" name="Picture 2" descr="C:\Documents and Settings\Admin\Рабочий стол\valerija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2" y="1714488"/>
            <a:ext cx="3905278" cy="292895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8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428604"/>
            <a:ext cx="81439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3</a:t>
            </a:r>
            <a:r>
              <a:rPr lang="ru-RU" sz="3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. Ягоды какого садового кустарника богаты витамином </a:t>
            </a: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С?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00430" y="1428736"/>
            <a:ext cx="53578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чёрной смородины </a:t>
            </a:r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141316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D2E387-B25F-4BDC-9FA6-F26B42222C4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000372"/>
            <a:ext cx="49292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1 – 2 столовых ложки этих ягод достаточно, чтобы удовлетворить суточную потребность ребёнка в </a:t>
            </a:r>
            <a:r>
              <a:rPr lang="ru-RU" sz="2800" smtClean="0">
                <a:solidFill>
                  <a:srgbClr val="333300"/>
                </a:solidFill>
                <a:latin typeface="Comic Sans MS" pitchFamily="66" charset="0"/>
              </a:rPr>
              <a:t>витамине  С.</a:t>
            </a:r>
            <a:endParaRPr lang="ru-RU" sz="2800" dirty="0">
              <a:solidFill>
                <a:srgbClr val="333300"/>
              </a:solidFill>
            </a:endParaRPr>
          </a:p>
        </p:txBody>
      </p:sp>
      <p:pic>
        <p:nvPicPr>
          <p:cNvPr id="15362" name="Picture 2" descr="C:\Documents and Settings\Admin\Рабочий стол\chernaya-smorodina,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214554"/>
            <a:ext cx="3214710" cy="321471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2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78671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4. Какое растение имеет мелкие жёлтые цветы, а при </a:t>
            </a: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срезе 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веточки выделяется </a:t>
            </a: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желтый 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сок, похожий на йод? </a:t>
            </a:r>
            <a:endParaRPr lang="ru-RU" sz="32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00688" y="2143116"/>
            <a:ext cx="364331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чистотел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142341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5AE2AC-85B5-44C5-B8D6-A424139DA1A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 smtClean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4143380"/>
            <a:ext cx="47863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В народной медицине используется для выведения бородавок.</a:t>
            </a:r>
            <a:endParaRPr lang="ru-RU" sz="2800" dirty="0">
              <a:solidFill>
                <a:srgbClr val="333300"/>
              </a:solidFill>
            </a:endParaRPr>
          </a:p>
        </p:txBody>
      </p:sp>
      <p:pic>
        <p:nvPicPr>
          <p:cNvPr id="16386" name="Picture 2" descr="C:\Documents and Settings\Admin\Рабочий стол\chistot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786058"/>
            <a:ext cx="3528552" cy="264320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0_203b8_b7af0031_XL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68045" y="1071546"/>
            <a:ext cx="6242583" cy="507209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Прямоугольник с одним вырезанным скругленным углом 3">
            <a:hlinkClick r:id="rId3" action="ppaction://hlinksldjump"/>
          </p:cNvPr>
          <p:cNvSpPr/>
          <p:nvPr/>
        </p:nvSpPr>
        <p:spPr>
          <a:xfrm>
            <a:off x="500034" y="500042"/>
            <a:ext cx="5929354" cy="714380"/>
          </a:xfrm>
          <a:prstGeom prst="snipRoundRect">
            <a:avLst/>
          </a:prstGeom>
          <a:solidFill>
            <a:srgbClr val="FFC000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228600">
              <a:schemeClr val="accent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hlinkClick r:id="rId3" action="ppaction://hlinksldjump"/>
              </a:rPr>
              <a:t>«Пернатые друзья»</a:t>
            </a:r>
            <a:endParaRPr lang="ru-RU" sz="3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428604"/>
            <a:ext cx="742955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5. Самое популярное растение в русской бане.</a:t>
            </a:r>
            <a:endParaRPr lang="ru-RU" sz="32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72132" y="1785926"/>
            <a:ext cx="307183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: берёза</a:t>
            </a:r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143364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FF13D9-1C2D-4ABB-83F5-029E0042C7B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 dirty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571744"/>
            <a:ext cx="421484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Почки и листья берёзы используют как мочегонное и желчегонное средство при заболеваниях почек и желчного пузыря человека.</a:t>
            </a:r>
            <a:endParaRPr lang="ru-RU" sz="2800" dirty="0">
              <a:solidFill>
                <a:srgbClr val="333300"/>
              </a:solidFill>
            </a:endParaRPr>
          </a:p>
        </p:txBody>
      </p:sp>
      <p:pic>
        <p:nvPicPr>
          <p:cNvPr id="17410" name="Picture 2" descr="C:\Documents and Settings\Admin\Рабочий стол\56684721_1269030390_birch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2428868"/>
            <a:ext cx="3960818" cy="297061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0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04" y="214313"/>
            <a:ext cx="735811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 startAt="6"/>
              <a:defRPr/>
            </a:pP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О каком лекарственном растении идёт речь? </a:t>
            </a:r>
          </a:p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 smtClean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00694" y="4000504"/>
            <a:ext cx="364330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шиповник </a:t>
            </a:r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144388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CD4E97-D446-4F23-8ABC-7303BAB933C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1214422"/>
            <a:ext cx="5759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>
              <a:defRPr/>
            </a:pP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Где-то в чаще дремучей,</a:t>
            </a:r>
          </a:p>
          <a:p>
            <a:pPr marL="514350" lvl="0" indent="-514350" algn="just">
              <a:defRPr/>
            </a:pP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За оградой колючей,</a:t>
            </a:r>
          </a:p>
          <a:p>
            <a:pPr marL="514350" lvl="0" indent="-514350" algn="just">
              <a:defRPr/>
            </a:pP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У заветного местечка</a:t>
            </a:r>
          </a:p>
          <a:p>
            <a:pPr marL="514350" lvl="0" indent="-514350" algn="just">
              <a:defRPr/>
            </a:pP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Есть волшебная аптечка.</a:t>
            </a:r>
          </a:p>
          <a:p>
            <a:pPr marL="514350" lvl="0" indent="-514350" algn="just">
              <a:defRPr/>
            </a:pP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Там красные таблетки</a:t>
            </a:r>
          </a:p>
          <a:p>
            <a:pPr marL="514350" lvl="0" indent="-514350" algn="just">
              <a:defRPr/>
            </a:pP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Развешаны на ветки.</a:t>
            </a:r>
            <a:endParaRPr lang="ru-RU" dirty="0">
              <a:solidFill>
                <a:srgbClr val="333300"/>
              </a:solidFill>
            </a:endParaRPr>
          </a:p>
        </p:txBody>
      </p:sp>
      <p:pic>
        <p:nvPicPr>
          <p:cNvPr id="18434" name="Picture 2" descr="C:\Documents and Settings\Admin\Рабочий стол\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357298"/>
            <a:ext cx="2829228" cy="228601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14282" y="4786322"/>
            <a:ext cx="86439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Плоды содержат большое количество витамина С, витамин P (рутин), В1, В., К, каротин, в семенах - витамин Е. 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4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4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0166" y="285750"/>
            <a:ext cx="7429522" cy="1077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7. Назовите лечебную траву, которую даже слепой найдёт.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86414" y="1500174"/>
            <a:ext cx="33575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крапива</a:t>
            </a:r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145412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F515CA-EE1B-43BD-8F45-65504F9AA8D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286124"/>
            <a:ext cx="507209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В народной медицине она используется при болезнях печени и желчных путей, отеках, заболеваниях сердца, туберкулезе, астме, аллергиях. </a:t>
            </a:r>
            <a:endParaRPr lang="ru-RU" sz="2800" dirty="0">
              <a:solidFill>
                <a:srgbClr val="333300"/>
              </a:solidFill>
            </a:endParaRPr>
          </a:p>
        </p:txBody>
      </p:sp>
      <p:pic>
        <p:nvPicPr>
          <p:cNvPr id="19458" name="Picture 2" descr="C:\Documents and Settings\Admin\Рабочий стол\крапив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2285992"/>
            <a:ext cx="3143271" cy="235745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8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285750"/>
            <a:ext cx="778671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8. 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Ранней весной это </a:t>
            </a: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растение 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сначала </a:t>
            </a: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цветёт, а только потом отращивает листья. Верхняя 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сторона </a:t>
            </a: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которых 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гладкая и </a:t>
            </a: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блестящая, а нижняя – тёплая и мягкая.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4282" y="4572008"/>
            <a:ext cx="514350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Из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листьев мать-и-мачехи заваривают чай при простуде и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кашле.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146436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8F4FEF-3687-45CA-8751-527D616A58B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3000372"/>
            <a:ext cx="4496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мать-и-мачеха</a:t>
            </a:r>
            <a:endParaRPr lang="ru-RU" dirty="0"/>
          </a:p>
        </p:txBody>
      </p:sp>
      <p:pic>
        <p:nvPicPr>
          <p:cNvPr id="20482" name="Picture 2" descr="C:\Documents and Settings\Admin\Рабочий стол\1267381189_mat20i20macheh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76860" y="3571876"/>
            <a:ext cx="3333773" cy="250033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285750"/>
            <a:ext cx="75009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9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. Назовите растение, которое получило своё название из-за ягод чёрного цвета.</a:t>
            </a:r>
            <a:endParaRPr lang="ru-RU" sz="32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7158" y="3143248"/>
            <a:ext cx="507209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Ягоды и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листья черники применяются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при заболевании глаз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,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болезнях желудочно-кишечного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тракта, сахарного диабета,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а также для лечении ожогов и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стоматитов. </a:t>
            </a:r>
          </a:p>
        </p:txBody>
      </p:sp>
      <p:sp>
        <p:nvSpPr>
          <p:cNvPr id="147460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CE6027-DA42-4F7B-8EAF-6C3789A171E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1785926"/>
            <a:ext cx="3143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черника</a:t>
            </a:r>
            <a:endParaRPr lang="ru-RU" dirty="0"/>
          </a:p>
        </p:txBody>
      </p:sp>
      <p:pic>
        <p:nvPicPr>
          <p:cNvPr id="1026" name="Picture 2" descr="C:\Documents and Settings\Admin\Рабочий стол\cherni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500306"/>
            <a:ext cx="2760105" cy="364333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285750"/>
            <a:ext cx="757242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10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. Из стеблей и цветов этого растения люди заваривают душистый чай.</a:t>
            </a:r>
            <a:endParaRPr lang="ru-RU" sz="32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5720" y="2714620"/>
            <a:ext cx="464347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Применяют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при ревматизме, болях в области кишечника, гипертонической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болезни, а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также как потогонное и мочегонное средство. </a:t>
            </a:r>
          </a:p>
        </p:txBody>
      </p:sp>
      <p:sp>
        <p:nvSpPr>
          <p:cNvPr id="148485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172850-99E1-45C2-B7AD-AE3C7EE773A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ru-RU" smtClean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1928802"/>
            <a:ext cx="31999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душица </a:t>
            </a:r>
            <a:endParaRPr lang="ru-RU" dirty="0"/>
          </a:p>
        </p:txBody>
      </p:sp>
      <p:pic>
        <p:nvPicPr>
          <p:cNvPr id="2050" name="Picture 2" descr="C:\Documents and Settings\Admin\Рабочий стол\dushiza_fot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96972" y="2714620"/>
            <a:ext cx="3483834" cy="292895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8572528" y="6286520"/>
            <a:ext cx="571472" cy="571480"/>
          </a:xfrm>
          <a:prstGeom prst="actionButtonHome">
            <a:avLst/>
          </a:prstGeom>
          <a:solidFill>
            <a:schemeClr val="bg1"/>
          </a:solidFill>
          <a:ln>
            <a:solidFill>
              <a:srgbClr val="33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chudo-derevo-foto_29338_s__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1142984"/>
            <a:ext cx="3881434" cy="4964895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4" name="Прямоугольник с одним вырезанным скругленным углом 3">
            <a:hlinkClick r:id="" action="ppaction://noaction"/>
          </p:cNvPr>
          <p:cNvSpPr/>
          <p:nvPr/>
        </p:nvSpPr>
        <p:spPr>
          <a:xfrm>
            <a:off x="428596" y="571480"/>
            <a:ext cx="6072230" cy="714380"/>
          </a:xfrm>
          <a:prstGeom prst="snipRoundRect">
            <a:avLst/>
          </a:prstGeom>
          <a:solidFill>
            <a:srgbClr val="FFC000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228600">
              <a:schemeClr val="accent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hlinkClick r:id="" action="ppaction://noaction"/>
              </a:rPr>
              <a:t>«Растения - рекордсмены»</a:t>
            </a:r>
            <a:endParaRPr lang="ru-RU" sz="3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500042"/>
            <a:ext cx="7715272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1. Самое быстрорастущее растение.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7158" y="3429000"/>
            <a:ext cx="392909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Произрастает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в Восточной и Южной Азии.  Ежесуточный прирост до 75 см в сутки.</a:t>
            </a:r>
          </a:p>
          <a:p>
            <a:pPr algn="just"/>
            <a:endParaRPr lang="ru-RU" sz="2800" b="1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149509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2C05E8-E229-41BF-8076-E8207E19F6E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 smtClean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91148" y="1500174"/>
            <a:ext cx="3552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бамбук </a:t>
            </a:r>
            <a:endParaRPr lang="ru-RU" dirty="0"/>
          </a:p>
        </p:txBody>
      </p:sp>
      <p:pic>
        <p:nvPicPr>
          <p:cNvPr id="4098" name="Picture 2" descr="C:\Documents and Settings\Admin\Рабочий стол\Bamboo-fores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9124" y="2214553"/>
            <a:ext cx="4357718" cy="3268289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285750"/>
            <a:ext cx="785814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2. Растение с самыми большими цветами.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7158" y="3714752"/>
            <a:ext cx="442915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Произрастает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на острове Суматра. Диаметр цветка 90 см, вес - 9 кг. </a:t>
            </a:r>
            <a:endParaRPr lang="ru-RU" sz="2800" b="1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150532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B7E4DF-7799-4107-BD9A-1C62E5908A8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1500174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раффлезия </a:t>
            </a:r>
            <a:endParaRPr lang="ru-RU" dirty="0"/>
          </a:p>
        </p:txBody>
      </p:sp>
      <p:pic>
        <p:nvPicPr>
          <p:cNvPr id="5122" name="Picture 2" descr="C:\Documents and Settings\Admin\Рабочий стол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214554"/>
            <a:ext cx="3657076" cy="314327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0166" y="285750"/>
            <a:ext cx="71438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3. Самое высокое травянистое растение.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7158" y="1928802"/>
            <a:ext cx="450059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Высота растений варьирует от 2 до 9 м. Но иногда встречаются и рекордсмены, которые достигают 15-метровой высоты. Такой рост даёт им право называться одними из самыми высоких (наряду с бамбуками) трав в мире.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151556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6EFEAE-1CFF-4237-99A1-8AC10CB38EB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1357298"/>
            <a:ext cx="32146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банан </a:t>
            </a:r>
            <a:endParaRPr lang="ru-RU" dirty="0"/>
          </a:p>
        </p:txBody>
      </p:sp>
      <p:pic>
        <p:nvPicPr>
          <p:cNvPr id="6146" name="Picture 2" descr="C:\Documents and Settings\Admin\Рабочий стол\bana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9256" y="2000240"/>
            <a:ext cx="2893239" cy="385765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285728"/>
            <a:ext cx="742952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1. Какую птицу называют символом </a:t>
            </a: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мира?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72066" y="1071546"/>
            <a:ext cx="378621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голубь</a:t>
            </a:r>
          </a:p>
        </p:txBody>
      </p:sp>
      <p:sp>
        <p:nvSpPr>
          <p:cNvPr id="56326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6D341C-56EB-412D-9D14-0E24B89A429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3074" name="Picture 2" descr="C:\Documents and Settings\Admin\Рабочий стол\a3f886ce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0760" y="1714488"/>
            <a:ext cx="2344672" cy="271464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C:\Documents and Settings\Admin\Рабочий стол\1301562439_2_porody-golubej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2214554"/>
            <a:ext cx="5143536" cy="280124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0" y="528638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В мире известно более 800 пород голубей!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04" y="214313"/>
            <a:ext cx="7572396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4. 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Назовите самое </a:t>
            </a: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высокое дерево.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10" y="4500570"/>
            <a:ext cx="42862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Высота может достигать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1</a:t>
            </a:r>
            <a:r>
              <a:rPr lang="en-US" sz="2800" dirty="0">
                <a:solidFill>
                  <a:srgbClr val="333300"/>
                </a:solidFill>
                <a:latin typeface="Comic Sans MS" pitchFamily="66" charset="0"/>
              </a:rPr>
              <a:t>2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0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метров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 </a:t>
            </a:r>
            <a:r>
              <a:rPr lang="en-US" sz="2800" dirty="0" smtClean="0">
                <a:solidFill>
                  <a:srgbClr val="333300"/>
                </a:solidFill>
                <a:latin typeface="Comic Sans MS" pitchFamily="66" charset="0"/>
              </a:rPr>
              <a:t>(c </a:t>
            </a:r>
            <a:r>
              <a:rPr lang="en-US" sz="2800" dirty="0">
                <a:solidFill>
                  <a:srgbClr val="333300"/>
                </a:solidFill>
                <a:latin typeface="Comic Sans MS" pitchFamily="66" charset="0"/>
              </a:rPr>
              <a:t>40-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этажный дом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).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152580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06D478-47B5-4822-BCB0-9416CBA7165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928670"/>
            <a:ext cx="3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секвойя </a:t>
            </a:r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pic>
        <p:nvPicPr>
          <p:cNvPr id="7171" name="Picture 3" descr="C:\Documents and Settings\Admin\Рабочий стол\269954658_c0f87f3a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571612"/>
            <a:ext cx="3000396" cy="4288405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285750"/>
            <a:ext cx="7929586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5. Самый большой в мире кактус.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4282" y="4286256"/>
            <a:ext cx="478631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Растет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в Мексике. Легко достигает высоты 15 метров, а весит от 6 до 10 тонн. </a:t>
            </a:r>
          </a:p>
        </p:txBody>
      </p:sp>
      <p:sp>
        <p:nvSpPr>
          <p:cNvPr id="153604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473656-9AEE-4775-9736-54FECAEE492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928670"/>
            <a:ext cx="3286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C3300"/>
                </a:solidFill>
                <a:latin typeface="Comic Sans MS" pitchFamily="66" charset="0"/>
              </a:rPr>
              <a:t>Ответ: </a:t>
            </a:r>
            <a:r>
              <a:rPr lang="ru-RU" sz="3200" dirty="0" err="1" smtClean="0">
                <a:solidFill>
                  <a:srgbClr val="CC3300"/>
                </a:solidFill>
                <a:latin typeface="Comic Sans MS" pitchFamily="66" charset="0"/>
              </a:rPr>
              <a:t>сагуаро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 </a:t>
            </a:r>
            <a:endParaRPr lang="ru-RU" dirty="0"/>
          </a:p>
        </p:txBody>
      </p:sp>
      <p:pic>
        <p:nvPicPr>
          <p:cNvPr id="8194" name="Picture 2" descr="C:\Documents and Settings\Admin\Рабочий стол\0_23b7a_b183dcb_orig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4942" y="1714488"/>
            <a:ext cx="3286128" cy="438150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285750"/>
            <a:ext cx="7358082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6. Дерево - долгожитель.</a:t>
            </a:r>
            <a:endParaRPr lang="ru-RU" sz="3200" dirty="0">
              <a:solidFill>
                <a:schemeClr val="tx1">
                  <a:lumMod val="90000"/>
                  <a:lumOff val="1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4282" y="4071942"/>
            <a:ext cx="385765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Произрастает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в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США. Её возраст достигает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4 900</a:t>
            </a:r>
            <a:r>
              <a:rPr lang="ru-RU" sz="2800" b="1" dirty="0">
                <a:solidFill>
                  <a:srgbClr val="333300"/>
                </a:solidFill>
                <a:latin typeface="Comic Sans MS" pitchFamily="66" charset="0"/>
              </a:rPr>
              <a:t>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лет. </a:t>
            </a:r>
          </a:p>
        </p:txBody>
      </p:sp>
      <p:sp>
        <p:nvSpPr>
          <p:cNvPr id="154628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1F3651-FE95-42AB-8061-15520B71DA9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1357298"/>
            <a:ext cx="49291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сосна остистая </a:t>
            </a:r>
            <a:endParaRPr lang="ru-RU" dirty="0"/>
          </a:p>
        </p:txBody>
      </p:sp>
      <p:pic>
        <p:nvPicPr>
          <p:cNvPr id="9219" name="Picture 3" descr="C:\Documents and Settings\Admin\Рабочий стол\Ostistaya-sos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071678"/>
            <a:ext cx="4238628" cy="334851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214313"/>
            <a:ext cx="7929586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7. Самое длинное растение.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4282" y="3714752"/>
            <a:ext cx="414337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Его 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длина более 8 км. Растёт на дне Средиземного моря. </a:t>
            </a:r>
          </a:p>
          <a:p>
            <a:pPr algn="just"/>
            <a:r>
              <a:rPr lang="ru-RU" sz="2800" b="1" dirty="0">
                <a:solidFill>
                  <a:srgbClr val="333300"/>
                </a:solidFill>
                <a:latin typeface="Comic Sans MS" pitchFamily="66" charset="0"/>
              </a:rPr>
              <a:t>     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155652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C8723D-0DFD-43A3-BD0B-E5477CC3576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8828" y="1214422"/>
            <a:ext cx="6715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</a:t>
            </a:r>
            <a:r>
              <a:rPr lang="ru-RU" sz="3200" dirty="0" err="1" smtClean="0">
                <a:solidFill>
                  <a:srgbClr val="CC3300"/>
                </a:solidFill>
                <a:latin typeface="Comic Sans MS" pitchFamily="66" charset="0"/>
              </a:rPr>
              <a:t>посидония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 океаническая </a:t>
            </a:r>
            <a:endParaRPr lang="ru-RU" dirty="0"/>
          </a:p>
        </p:txBody>
      </p:sp>
      <p:pic>
        <p:nvPicPr>
          <p:cNvPr id="10242" name="Picture 2" descr="C:\Documents and Settings\Admin\Рабочий стол\Posidonia_oceanica-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1928802"/>
            <a:ext cx="4024314" cy="301823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85750"/>
            <a:ext cx="9144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8. Самое толстое растение.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5720" y="3643314"/>
            <a:ext cx="407193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Произрастает в Африке. В обхвате может достигать 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30 </a:t>
            </a: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метров.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  <a:p>
            <a:pPr algn="just"/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  <a:p>
            <a:pPr algn="just"/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     </a:t>
            </a:r>
          </a:p>
        </p:txBody>
      </p:sp>
      <p:sp>
        <p:nvSpPr>
          <p:cNvPr id="156676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4AD31A-230B-49EF-B5E8-902FEEE033C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13371" y="1142984"/>
            <a:ext cx="38306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баобаб</a:t>
            </a:r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pic>
        <p:nvPicPr>
          <p:cNvPr id="11266" name="Picture 2" descr="C:\Documents and Settings\Admin\Рабочий стол\105081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928802"/>
            <a:ext cx="3809973" cy="285748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214313"/>
            <a:ext cx="7786710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9. Самое маленькое растение.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4282" y="3786190"/>
            <a:ext cx="335755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Встречается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в пресноводных водоемах. Её размер до 2 мм.</a:t>
            </a:r>
          </a:p>
        </p:txBody>
      </p:sp>
      <p:sp>
        <p:nvSpPr>
          <p:cNvPr id="157700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34E932-7BF0-4BA1-91DF-CD955A9B280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51089" y="1214422"/>
            <a:ext cx="63929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</a:t>
            </a:r>
            <a:r>
              <a:rPr lang="ru-RU" sz="3200" dirty="0" err="1" smtClean="0">
                <a:solidFill>
                  <a:srgbClr val="CC3300"/>
                </a:solidFill>
                <a:latin typeface="Comic Sans MS" pitchFamily="66" charset="0"/>
              </a:rPr>
              <a:t>вольфия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 </a:t>
            </a:r>
            <a:r>
              <a:rPr lang="ru-RU" sz="3200" dirty="0" err="1" smtClean="0">
                <a:solidFill>
                  <a:srgbClr val="CC3300"/>
                </a:solidFill>
                <a:latin typeface="Comic Sans MS" pitchFamily="66" charset="0"/>
              </a:rPr>
              <a:t>бескорневая</a:t>
            </a:r>
            <a:endParaRPr lang="ru-RU" dirty="0"/>
          </a:p>
        </p:txBody>
      </p:sp>
      <p:pic>
        <p:nvPicPr>
          <p:cNvPr id="12290" name="Picture 2" descr="C:\Documents and Settings\Admin\Рабочий стол\275px-WolffiaArrhiz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928802"/>
            <a:ext cx="4605871" cy="350046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0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214313"/>
            <a:ext cx="58579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10. Самое северное дерево.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5720" y="1785926"/>
            <a:ext cx="4572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Ветки </a:t>
            </a:r>
            <a:r>
              <a:rPr lang="ru-RU" sz="2800" dirty="0">
                <a:solidFill>
                  <a:srgbClr val="333300"/>
                </a:solidFill>
                <a:latin typeface="Comic Sans MS" pitchFamily="66" charset="0"/>
              </a:rPr>
              <a:t>могут достигать 5 метров в длину, но они никогда не поднимаются выше, чем на 10 см от земли. Таким образом ива защищается от ледяного ветра и растет под снежным покрывалом в течение всей зимы. </a:t>
            </a:r>
          </a:p>
        </p:txBody>
      </p:sp>
      <p:sp>
        <p:nvSpPr>
          <p:cNvPr id="158725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2A8596-7FF6-4EE7-8AC1-92B815E2825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ru-RU" smtClean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8572528" y="6286520"/>
            <a:ext cx="571472" cy="571480"/>
          </a:xfrm>
          <a:prstGeom prst="actionButtonHome">
            <a:avLst/>
          </a:prstGeom>
          <a:solidFill>
            <a:schemeClr val="bg1"/>
          </a:solidFill>
          <a:ln>
            <a:solidFill>
              <a:srgbClr val="33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86197" y="1142984"/>
            <a:ext cx="49578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Ответ: ива арктическая</a:t>
            </a:r>
            <a:endParaRPr lang="ru-RU" dirty="0"/>
          </a:p>
        </p:txBody>
      </p:sp>
      <p:pic>
        <p:nvPicPr>
          <p:cNvPr id="13314" name="Picture 2" descr="C:\Documents and Settings\Admin\Рабочий стол\275px-Ivaarctos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4230" y="1857364"/>
            <a:ext cx="3814650" cy="285752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3962-6E9A-4DB4-B0D7-68592753F56E}" type="slidenum">
              <a:rPr lang="ru-RU" smtClean="0"/>
              <a:pPr/>
              <a:t>47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2392" y="332656"/>
            <a:ext cx="8460432" cy="460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Литература: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Дьячкова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Г.Т. Окружающий мир. Олимпиадные задания. 2-4 класс. Издательство «Учитель».2006.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Пашнина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В.М. Клуб весёлых и любознательных. Ярославль «Академия развития».2007.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Пупышева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О.Н.Задания школьных олимпиад. М., 2010.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http://www.sci.aha.ru/ALL/e14.htm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Растения-рекордсмены.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3"/>
              </a:rPr>
              <a:t>http://www.genon.ru/GetAnswer.aspx?qid=337c857c-fa9d-4a7b-91f9-e5e987506571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такое викторина.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http://www.herbarius.info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Зелёная аптека.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http://www.entomologija.ru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Всё о насекомых.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3042" y="357188"/>
            <a:ext cx="750095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2. Какая </a:t>
            </a:r>
            <a:r>
              <a:rPr lang="ru-RU" sz="3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лесная птица быстрее </a:t>
            </a: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всех летает?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643570" y="1214422"/>
            <a:ext cx="292895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стриж</a:t>
            </a:r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57348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317F4A-7FDD-4D3F-8CC9-68753CB6DF0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714884"/>
            <a:ext cx="8643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Стриж может развивать скорость до 100 км/ч, а при пикировании до 300 км/ч. </a:t>
            </a:r>
            <a:endParaRPr lang="ru-RU" sz="2800" dirty="0">
              <a:solidFill>
                <a:srgbClr val="333300"/>
              </a:solidFill>
            </a:endParaRPr>
          </a:p>
        </p:txBody>
      </p:sp>
      <p:pic>
        <p:nvPicPr>
          <p:cNvPr id="4098" name="Picture 2" descr="C:\Documents and Settings\Admin\Рабочий стол\strizh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32" y="2000240"/>
            <a:ext cx="2857520" cy="2564045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04" y="428604"/>
            <a:ext cx="7786710" cy="1077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3. Птенцы, какой птицы не знают своей матери?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29058" y="1428736"/>
            <a:ext cx="5000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птенцы кукушки</a:t>
            </a:r>
          </a:p>
          <a:p>
            <a:pPr algn="just"/>
            <a:endParaRPr lang="ru-RU" sz="3200" b="1" dirty="0">
              <a:solidFill>
                <a:srgbClr val="CC3300"/>
              </a:solidFill>
              <a:latin typeface="Comic Sans MS" pitchFamily="66" charset="0"/>
            </a:endParaRPr>
          </a:p>
          <a:p>
            <a:pPr algn="just"/>
            <a:endParaRPr lang="ru-RU" sz="3200" b="1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58372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3905F0-8502-4C66-A683-F4F73F084EC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5122" name="Picture 2" descr="C:\Documents and Settings\Admin\Рабочий стол\cheats-cucko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0694" y="2214554"/>
            <a:ext cx="3143271" cy="2263155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4572008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Известно более 150 видов птиц, в гнезда которых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кукушки подкладывают свои яйца.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Самка обыкновенной кукушки подбрасывает в</a:t>
            </a:r>
          </a:p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гнездо только 1 яйцо.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4480" y="428604"/>
            <a:ext cx="7786710" cy="1077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4. Какие птицы выводят </a:t>
            </a:r>
            <a:r>
              <a:rPr lang="ru-RU" sz="3200" dirty="0" smtClean="0">
                <a:solidFill>
                  <a:srgbClr val="333300"/>
                </a:solidFill>
                <a:latin typeface="Comic Sans MS" pitchFamily="66" charset="0"/>
              </a:rPr>
              <a:t>своё потомство три </a:t>
            </a: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раза за лето?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71802" y="1500174"/>
            <a:ext cx="58578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 воробьи и овсянки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59397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8DD66F-CE7C-4BD7-89D6-67A87225469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214818"/>
            <a:ext cx="45720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В кладке 4—10 белых яиц с буроватыми крапинками и пятнами, высиживание которых занимает 11—13 дней.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4876" y="4286256"/>
            <a:ext cx="44291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В кладке 4 – 5 яиц голубоватого, светло-фиолетового оттенка. Высиживает одна самка в течение 12 – 14 дней.</a:t>
            </a:r>
            <a:endParaRPr lang="ru-RU" sz="2800" dirty="0">
              <a:solidFill>
                <a:srgbClr val="333300"/>
              </a:solidFill>
              <a:latin typeface="Comic Sans MS" pitchFamily="66" charset="0"/>
            </a:endParaRPr>
          </a:p>
        </p:txBody>
      </p:sp>
      <p:pic>
        <p:nvPicPr>
          <p:cNvPr id="6146" name="Picture 2" descr="C:\Documents and Settings\Admin\Рабочий стол\sparro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2071678"/>
            <a:ext cx="2714644" cy="2035983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 descr="C:\Documents and Settings\Admin\Рабочий стол\67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071678"/>
            <a:ext cx="2714644" cy="2085975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357188"/>
            <a:ext cx="771527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333300"/>
                </a:solidFill>
                <a:latin typeface="Comic Sans MS" pitchFamily="66" charset="0"/>
              </a:rPr>
              <a:t>5. У какой птицы самый длинный язык?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857752" y="1214422"/>
            <a:ext cx="58578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    Ответ: у дятла </a:t>
            </a: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  <a:p>
            <a:pPr algn="just"/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60422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1524BC-F34A-46F2-91ED-EAC8C7A1CFA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7170" name="Picture 2" descr="C:\Documents and Settings\Admin\Рабочий стол\33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54004" y="2000240"/>
            <a:ext cx="2530844" cy="335758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14282" y="2000240"/>
            <a:ext cx="52149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Comic Sans MS" pitchFamily="66" charset="0"/>
              </a:rPr>
              <a:t>Язык у  дятлов очень липкий и почти такой же длины, как и сама птица (около 15 см). Дятел запускает язык в закоулки древесных ходов и ищет свою добычу. И как ни прячется короед — все равно попадает прямо в клюв.</a:t>
            </a:r>
            <a:endParaRPr lang="ru-RU" sz="2800" dirty="0"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357188"/>
            <a:ext cx="771527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6. </a:t>
            </a:r>
            <a:r>
              <a:rPr lang="ru-RU" sz="3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omic Sans MS" pitchFamily="66" charset="0"/>
              </a:rPr>
              <a:t>Какая часть тела птицы может рассказать о её питании?</a:t>
            </a:r>
            <a:endParaRPr lang="ru-RU" sz="3200" dirty="0">
              <a:solidFill>
                <a:schemeClr val="tx1">
                  <a:lumMod val="90000"/>
                  <a:lumOff val="1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929322" y="1500174"/>
            <a:ext cx="27860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C3300"/>
                </a:solidFill>
                <a:latin typeface="Comic Sans MS" pitchFamily="66" charset="0"/>
              </a:rPr>
              <a:t>Ответ:</a:t>
            </a:r>
            <a:r>
              <a:rPr lang="ru-RU" sz="3200" b="1" dirty="0">
                <a:solidFill>
                  <a:srgbClr val="CC330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rgbClr val="CC3300"/>
                </a:solidFill>
                <a:latin typeface="Comic Sans MS" pitchFamily="66" charset="0"/>
              </a:rPr>
              <a:t>клюв</a:t>
            </a:r>
            <a:endParaRPr lang="ru-RU" sz="3200" dirty="0">
              <a:solidFill>
                <a:srgbClr val="CC3300"/>
              </a:solidFill>
              <a:latin typeface="Comic Sans MS" pitchFamily="66" charset="0"/>
            </a:endParaRPr>
          </a:p>
          <a:p>
            <a:pPr algn="just"/>
            <a:endParaRPr lang="ru-RU" sz="3200" b="1" dirty="0">
              <a:solidFill>
                <a:srgbClr val="CC3300"/>
              </a:solidFill>
              <a:latin typeface="Comic Sans MS" pitchFamily="66" charset="0"/>
            </a:endParaRPr>
          </a:p>
        </p:txBody>
      </p:sp>
      <p:pic>
        <p:nvPicPr>
          <p:cNvPr id="6147" name="Picture 3" descr="C:\Documents and Settings\Admin\Рабочий стол\природоведение\Untitled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3143248"/>
            <a:ext cx="2397125" cy="142875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8" name="Picture 4" descr="C:\Documents and Settings\Admin\Рабочий стол\природоведение\Untitled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86190"/>
            <a:ext cx="2006600" cy="135890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9" name="Picture 5" descr="C:\Documents and Settings\Admin\Рабочий стол\природоведение\Untitl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714488"/>
            <a:ext cx="1785937" cy="1406525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2470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565897-ACD8-4BDE-990A-CD3C39945A6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Пермский край, г.Оса, МБОУ "СОШ № 2", Шилова Е.Н.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0"/>
            <a:ext cx="889987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14976" y="4643446"/>
            <a:ext cx="34290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крючковатый - </a:t>
            </a:r>
          </a:p>
          <a:p>
            <a:pPr lvl="0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у птиц-хищников  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5214950"/>
            <a:ext cx="37147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тонкий, длинный – </a:t>
            </a:r>
          </a:p>
          <a:p>
            <a:pPr lvl="0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у насекомоядных</a:t>
            </a:r>
          </a:p>
          <a:p>
            <a:pPr lvl="0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 птиц </a:t>
            </a:r>
            <a:endParaRPr lang="ru-RU" sz="2800" dirty="0">
              <a:solidFill>
                <a:srgbClr val="3333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5984" y="3214686"/>
            <a:ext cx="41434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charset="0"/>
              <a:buChar char="•"/>
            </a:pPr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короткий, толстый - </a:t>
            </a:r>
          </a:p>
          <a:p>
            <a:pPr lvl="0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у птиц, питающихся</a:t>
            </a:r>
          </a:p>
          <a:p>
            <a:pPr lvl="0"/>
            <a:r>
              <a:rPr lang="ru-RU" sz="2800" dirty="0" smtClean="0">
                <a:solidFill>
                  <a:srgbClr val="333300"/>
                </a:solidFill>
                <a:latin typeface="Comic Sans MS" pitchFamily="66" charset="0"/>
              </a:rPr>
              <a:t>  зёрнами и семенами,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7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3300"/>
      </a:hlink>
      <a:folHlink>
        <a:srgbClr val="FFFF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2407</Words>
  <Application>Microsoft Office PowerPoint</Application>
  <PresentationFormat>Экран (4:3)</PresentationFormat>
  <Paragraphs>357</Paragraphs>
  <Slides>47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2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Степан Шилов</cp:lastModifiedBy>
  <cp:revision>84</cp:revision>
  <dcterms:created xsi:type="dcterms:W3CDTF">2011-10-25T02:29:37Z</dcterms:created>
  <dcterms:modified xsi:type="dcterms:W3CDTF">2013-04-02T14:31:13Z</dcterms:modified>
</cp:coreProperties>
</file>