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82" r:id="rId6"/>
    <p:sldId id="283" r:id="rId7"/>
    <p:sldId id="286" r:id="rId8"/>
    <p:sldId id="284" r:id="rId9"/>
    <p:sldId id="292" r:id="rId10"/>
    <p:sldId id="287" r:id="rId11"/>
    <p:sldId id="288" r:id="rId12"/>
    <p:sldId id="267" r:id="rId13"/>
    <p:sldId id="280" r:id="rId14"/>
    <p:sldId id="289" r:id="rId15"/>
    <p:sldId id="276" r:id="rId16"/>
    <p:sldId id="268" r:id="rId17"/>
    <p:sldId id="269" r:id="rId18"/>
    <p:sldId id="270" r:id="rId19"/>
    <p:sldId id="271" r:id="rId20"/>
    <p:sldId id="272" r:id="rId21"/>
    <p:sldId id="290" r:id="rId22"/>
    <p:sldId id="291" r:id="rId23"/>
    <p:sldId id="273" r:id="rId24"/>
    <p:sldId id="293" r:id="rId25"/>
    <p:sldId id="275"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15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8D1644E-5C67-4278-A92E-BE6CCBA2DE8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D1644E-5C67-4278-A92E-BE6CCBA2DE8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D1644E-5C67-4278-A92E-BE6CCBA2DE8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D1644E-5C67-4278-A92E-BE6CCBA2DE8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D1644E-5C67-4278-A92E-BE6CCBA2DE8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D1644E-5C67-4278-A92E-BE6CCBA2DE8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D1644E-5C67-4278-A92E-BE6CCBA2DE8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D1644E-5C67-4278-A92E-BE6CCBA2DE8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D1644E-5C67-4278-A92E-BE6CCBA2DE8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D1644E-5C67-4278-A92E-BE6CCBA2DE8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2F516C9-F8BE-40C1-B931-1913A1F5FBE7}" type="datetimeFigureOut">
              <a:rPr lang="ru-RU" smtClean="0"/>
              <a:pPr/>
              <a:t>03.04.2016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8D1644E-5C67-4278-A92E-BE6CCBA2DE8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2F516C9-F8BE-40C1-B931-1913A1F5FBE7}" type="datetimeFigureOut">
              <a:rPr lang="ru-RU" smtClean="0"/>
              <a:pPr/>
              <a:t>03.04.2016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D1644E-5C67-4278-A92E-BE6CCBA2DE8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628800"/>
            <a:ext cx="7851648" cy="3024336"/>
          </a:xfrm>
        </p:spPr>
        <p:txBody>
          <a:bodyPr>
            <a:noAutofit/>
          </a:bodyPr>
          <a:lstStyle/>
          <a:p>
            <a:pPr algn="ctr"/>
            <a:r>
              <a:rPr lang="ru-RU" sz="6600" i="1" dirty="0" smtClean="0">
                <a:ln w="12700">
                  <a:solidFill>
                    <a:srgbClr val="FF0000"/>
                  </a:solidFill>
                  <a:prstDash val="solid"/>
                </a:ln>
                <a:solidFill>
                  <a:srgbClr val="FF0000"/>
                </a:solidFill>
              </a:rPr>
              <a:t>Проект </a:t>
            </a:r>
            <a:br>
              <a:rPr lang="ru-RU" sz="6600" i="1" dirty="0" smtClean="0">
                <a:ln w="12700">
                  <a:solidFill>
                    <a:srgbClr val="FF0000"/>
                  </a:solidFill>
                  <a:prstDash val="solid"/>
                </a:ln>
                <a:solidFill>
                  <a:srgbClr val="FF0000"/>
                </a:solidFill>
              </a:rPr>
            </a:br>
            <a:r>
              <a:rPr lang="ru-RU" sz="6600" i="1" dirty="0" smtClean="0">
                <a:ln w="12700">
                  <a:solidFill>
                    <a:srgbClr val="FF0000"/>
                  </a:solidFill>
                  <a:prstDash val="solid"/>
                </a:ln>
                <a:solidFill>
                  <a:srgbClr val="FF0000"/>
                </a:solidFill>
              </a:rPr>
              <a:t>«Юные защитники природы»</a:t>
            </a:r>
            <a:endParaRPr lang="ru-RU" sz="6600" i="1" dirty="0">
              <a:ln w="12700">
                <a:solidFill>
                  <a:srgbClr val="FF0000"/>
                </a:solidFill>
                <a:prstDash val="solid"/>
              </a:ln>
              <a:solidFill>
                <a:srgbClr val="FF0000"/>
              </a:solidFill>
            </a:endParaRPr>
          </a:p>
        </p:txBody>
      </p:sp>
      <p:sp>
        <p:nvSpPr>
          <p:cNvPr id="3" name="Подзаголовок 2"/>
          <p:cNvSpPr>
            <a:spLocks noGrp="1"/>
          </p:cNvSpPr>
          <p:nvPr>
            <p:ph type="subTitle" idx="1"/>
          </p:nvPr>
        </p:nvSpPr>
        <p:spPr>
          <a:xfrm flipH="1" flipV="1">
            <a:off x="-2340768" y="5013176"/>
            <a:ext cx="1722040" cy="104048"/>
          </a:xfrm>
        </p:spPr>
        <p:txBody>
          <a:bodyPr>
            <a:normAutofit fontScale="25000" lnSpcReduction="20000"/>
          </a:bodyPr>
          <a:lstStyle/>
          <a:p>
            <a:endParaRPr lang="ru-RU" dirty="0"/>
          </a:p>
        </p:txBody>
      </p:sp>
      <p:sp>
        <p:nvSpPr>
          <p:cNvPr id="5" name="TextBox 4"/>
          <p:cNvSpPr txBox="1"/>
          <p:nvPr/>
        </p:nvSpPr>
        <p:spPr>
          <a:xfrm>
            <a:off x="467544" y="332656"/>
            <a:ext cx="8280920" cy="830997"/>
          </a:xfrm>
          <a:prstGeom prst="rect">
            <a:avLst/>
          </a:prstGeom>
          <a:noFill/>
        </p:spPr>
        <p:txBody>
          <a:bodyPr wrap="square" rtlCol="0">
            <a:spAutoFit/>
          </a:bodyPr>
          <a:lstStyle/>
          <a:p>
            <a:pPr algn="ctr"/>
            <a:r>
              <a:rPr lang="ru-RU" sz="2400" b="1" dirty="0" smtClean="0">
                <a:solidFill>
                  <a:schemeClr val="accent2">
                    <a:lumMod val="50000"/>
                  </a:schemeClr>
                </a:solidFill>
              </a:rPr>
              <a:t>ГБОУ  Школа №2065 СПДС №10</a:t>
            </a:r>
            <a:endParaRPr lang="en-US" sz="2400" b="1" dirty="0" smtClean="0">
              <a:solidFill>
                <a:schemeClr val="accent2">
                  <a:lumMod val="50000"/>
                </a:schemeClr>
              </a:solidFill>
            </a:endParaRPr>
          </a:p>
          <a:p>
            <a:pPr algn="ctr"/>
            <a:r>
              <a:rPr lang="ru-RU" sz="2400" b="1" dirty="0" smtClean="0">
                <a:solidFill>
                  <a:schemeClr val="accent2">
                    <a:lumMod val="50000"/>
                  </a:schemeClr>
                </a:solidFill>
              </a:rPr>
              <a:t>группа №10 «Светлячки»</a:t>
            </a:r>
            <a:endParaRPr lang="ru-RU" sz="2400" b="1" dirty="0">
              <a:solidFill>
                <a:schemeClr val="accent2">
                  <a:lumMod val="50000"/>
                </a:schemeClr>
              </a:solidFill>
            </a:endParaRPr>
          </a:p>
        </p:txBody>
      </p:sp>
      <p:sp>
        <p:nvSpPr>
          <p:cNvPr id="6" name="Прямоугольник 5"/>
          <p:cNvSpPr/>
          <p:nvPr/>
        </p:nvSpPr>
        <p:spPr>
          <a:xfrm>
            <a:off x="3635896" y="6237312"/>
            <a:ext cx="2439194"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1" dirty="0" smtClean="0">
                <a:ln w="50800"/>
                <a:solidFill>
                  <a:schemeClr val="bg1">
                    <a:shade val="50000"/>
                  </a:schemeClr>
                </a:solidFill>
              </a:rPr>
              <a:t>Москва 2015-2016г.</a:t>
            </a:r>
            <a:endParaRPr lang="ru-RU" sz="2000" b="1" cap="none" spc="0" dirty="0">
              <a:ln w="50800"/>
              <a:solidFill>
                <a:schemeClr val="bg1">
                  <a:shade val="50000"/>
                </a:schemeClr>
              </a:solidFill>
              <a:effectLst/>
            </a:endParaRPr>
          </a:p>
        </p:txBody>
      </p:sp>
      <p:sp>
        <p:nvSpPr>
          <p:cNvPr id="7" name="Прямоугольник 6"/>
          <p:cNvSpPr/>
          <p:nvPr/>
        </p:nvSpPr>
        <p:spPr>
          <a:xfrm>
            <a:off x="6015066" y="4797152"/>
            <a:ext cx="3128934" cy="1015663"/>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1" cap="none" spc="0" dirty="0" smtClean="0">
                <a:ln w="50800"/>
                <a:solidFill>
                  <a:schemeClr val="bg1">
                    <a:shade val="50000"/>
                  </a:schemeClr>
                </a:solidFill>
                <a:effectLst/>
              </a:rPr>
              <a:t>Руководители проекта:</a:t>
            </a:r>
          </a:p>
          <a:p>
            <a:pPr algn="ctr"/>
            <a:r>
              <a:rPr lang="ru-RU" sz="2000" b="1" dirty="0" smtClean="0">
                <a:ln w="50800"/>
                <a:solidFill>
                  <a:schemeClr val="bg1">
                    <a:shade val="50000"/>
                  </a:schemeClr>
                </a:solidFill>
              </a:rPr>
              <a:t>Лунева А.В.</a:t>
            </a:r>
          </a:p>
          <a:p>
            <a:pPr algn="ctr"/>
            <a:r>
              <a:rPr lang="ru-RU" sz="2000" b="1" dirty="0" smtClean="0">
                <a:ln w="50800"/>
                <a:solidFill>
                  <a:schemeClr val="bg1">
                    <a:shade val="50000"/>
                  </a:schemeClr>
                </a:solidFill>
              </a:rPr>
              <a:t>Комарова Г.Н.</a:t>
            </a:r>
            <a:endParaRPr lang="ru-RU" sz="2000" b="1" cap="none" spc="0" dirty="0">
              <a:ln w="50800"/>
              <a:solidFill>
                <a:schemeClr val="bg1">
                  <a:shade val="50000"/>
                </a:schemeClr>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56576" y="1412776"/>
            <a:ext cx="562400" cy="672104"/>
          </a:xfrm>
        </p:spPr>
        <p:txBody>
          <a:bodyPr/>
          <a:lstStyle/>
          <a:p>
            <a:endParaRPr lang="ru-RU" dirty="0"/>
          </a:p>
        </p:txBody>
      </p:sp>
      <p:sp>
        <p:nvSpPr>
          <p:cNvPr id="3" name="Текст 2"/>
          <p:cNvSpPr>
            <a:spLocks noGrp="1"/>
          </p:cNvSpPr>
          <p:nvPr>
            <p:ph type="body" idx="1"/>
          </p:nvPr>
        </p:nvSpPr>
        <p:spPr>
          <a:xfrm>
            <a:off x="10404648" y="2924944"/>
            <a:ext cx="490392" cy="796344"/>
          </a:xfrm>
        </p:spPr>
        <p:txBody>
          <a:bodyPr/>
          <a:lstStyle/>
          <a:p>
            <a:endParaRPr lang="ru-RU" dirty="0"/>
          </a:p>
        </p:txBody>
      </p:sp>
      <p:sp>
        <p:nvSpPr>
          <p:cNvPr id="4" name="Прямоугольник 3"/>
          <p:cNvSpPr/>
          <p:nvPr/>
        </p:nvSpPr>
        <p:spPr>
          <a:xfrm rot="20939035">
            <a:off x="425363" y="2289799"/>
            <a:ext cx="8612733" cy="1938992"/>
          </a:xfrm>
          <a:prstGeom prst="rect">
            <a:avLst/>
          </a:prstGeom>
        </p:spPr>
        <p:txBody>
          <a:bodyPr wrap="square">
            <a:spAutoFit/>
          </a:bodyPr>
          <a:lstStyle/>
          <a:p>
            <a:pPr algn="ctr"/>
            <a:r>
              <a:rPr lang="ru-RU" sz="60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Что нужно делать, чтобы </a:t>
            </a:r>
          </a:p>
          <a:p>
            <a:pPr algn="ctr"/>
            <a:r>
              <a:rPr lang="ru-RU" sz="60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мусора было меньше?</a:t>
            </a:r>
            <a:endParaRPr lang="ru-RU" sz="60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pic>
        <p:nvPicPr>
          <p:cNvPr id="5" name="Picture 3" descr="j0297565"/>
          <p:cNvPicPr>
            <a:picLocks noChangeAspect="1" noChangeArrowheads="1"/>
          </p:cNvPicPr>
          <p:nvPr/>
        </p:nvPicPr>
        <p:blipFill>
          <a:blip r:embed="rId2" cstate="screen"/>
          <a:srcRect/>
          <a:stretch>
            <a:fillRect/>
          </a:stretch>
        </p:blipFill>
        <p:spPr bwMode="auto">
          <a:xfrm>
            <a:off x="5796136" y="4581128"/>
            <a:ext cx="2424940" cy="1552699"/>
          </a:xfrm>
          <a:prstGeom prst="rect">
            <a:avLst/>
          </a:prstGeom>
          <a:noFill/>
          <a:ln w="9525">
            <a:noFill/>
            <a:miter lim="800000"/>
            <a:headEnd/>
            <a:tailEnd/>
          </a:ln>
        </p:spPr>
      </p:pic>
      <p:pic>
        <p:nvPicPr>
          <p:cNvPr id="6" name="Picture 3" descr="j0297565"/>
          <p:cNvPicPr>
            <a:picLocks noChangeAspect="1" noChangeArrowheads="1"/>
          </p:cNvPicPr>
          <p:nvPr/>
        </p:nvPicPr>
        <p:blipFill>
          <a:blip r:embed="rId2" cstate="screen"/>
          <a:srcRect/>
          <a:stretch>
            <a:fillRect/>
          </a:stretch>
        </p:blipFill>
        <p:spPr bwMode="auto">
          <a:xfrm>
            <a:off x="755650" y="549275"/>
            <a:ext cx="2473170" cy="158358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48664" y="1196752"/>
            <a:ext cx="418384" cy="1248168"/>
          </a:xfrm>
        </p:spPr>
        <p:txBody>
          <a:bodyPr/>
          <a:lstStyle/>
          <a:p>
            <a:endParaRPr lang="ru-RU" dirty="0"/>
          </a:p>
        </p:txBody>
      </p:sp>
      <p:sp>
        <p:nvSpPr>
          <p:cNvPr id="3" name="Текст 2"/>
          <p:cNvSpPr>
            <a:spLocks noGrp="1"/>
          </p:cNvSpPr>
          <p:nvPr>
            <p:ph type="body" idx="1"/>
          </p:nvPr>
        </p:nvSpPr>
        <p:spPr>
          <a:xfrm>
            <a:off x="9540552" y="3068960"/>
            <a:ext cx="1282480" cy="796344"/>
          </a:xfrm>
        </p:spPr>
        <p:txBody>
          <a:bodyPr/>
          <a:lstStyle/>
          <a:p>
            <a:endParaRPr lang="ru-RU" dirty="0"/>
          </a:p>
        </p:txBody>
      </p:sp>
      <p:pic>
        <p:nvPicPr>
          <p:cNvPr id="1026" name="Picture 2" descr="http://img2.gorod.lv/images/news_item/pic/122576/big/musor.jpg"/>
          <p:cNvPicPr>
            <a:picLocks noChangeAspect="1" noChangeArrowheads="1"/>
          </p:cNvPicPr>
          <p:nvPr/>
        </p:nvPicPr>
        <p:blipFill>
          <a:blip r:embed="rId2" cstate="screen"/>
          <a:srcRect/>
          <a:stretch>
            <a:fillRect/>
          </a:stretch>
        </p:blipFill>
        <p:spPr bwMode="auto">
          <a:xfrm>
            <a:off x="0" y="692696"/>
            <a:ext cx="4543603" cy="3024336"/>
          </a:xfrm>
          <a:prstGeom prst="rect">
            <a:avLst/>
          </a:prstGeom>
          <a:noFill/>
        </p:spPr>
      </p:pic>
      <p:pic>
        <p:nvPicPr>
          <p:cNvPr id="1028" name="Picture 4" descr="http://www.ljplus.ru/img2/z/a/zabyg18/musor10.jpg"/>
          <p:cNvPicPr>
            <a:picLocks noChangeAspect="1" noChangeArrowheads="1"/>
          </p:cNvPicPr>
          <p:nvPr/>
        </p:nvPicPr>
        <p:blipFill>
          <a:blip r:embed="rId3" cstate="screen"/>
          <a:srcRect/>
          <a:stretch>
            <a:fillRect/>
          </a:stretch>
        </p:blipFill>
        <p:spPr bwMode="auto">
          <a:xfrm>
            <a:off x="4931701" y="3698776"/>
            <a:ext cx="4212299" cy="3159224"/>
          </a:xfrm>
          <a:prstGeom prst="rect">
            <a:avLst/>
          </a:prstGeom>
          <a:noFill/>
        </p:spPr>
      </p:pic>
      <p:sp>
        <p:nvSpPr>
          <p:cNvPr id="8" name="Прямоугольник 7"/>
          <p:cNvSpPr/>
          <p:nvPr/>
        </p:nvSpPr>
        <p:spPr>
          <a:xfrm>
            <a:off x="4572000" y="332656"/>
            <a:ext cx="4572000" cy="3416320"/>
          </a:xfrm>
          <a:prstGeom prst="rect">
            <a:avLst/>
          </a:prstGeom>
        </p:spPr>
        <p:txBody>
          <a:bodyPr wrap="square">
            <a:spAutoFit/>
          </a:bodyPr>
          <a:lstStyle/>
          <a:p>
            <a:pPr algn="ctr"/>
            <a:r>
              <a:rPr lang="ru-RU" sz="3600" b="1" kern="10" dirty="0" smtClean="0">
                <a:ln w="9525">
                  <a:solidFill>
                    <a:srgbClr val="CC3300"/>
                  </a:solidFill>
                  <a:round/>
                  <a:headEnd/>
                  <a:tailEnd/>
                </a:ln>
                <a:solidFill>
                  <a:srgbClr val="CC3300"/>
                </a:solidFill>
                <a:latin typeface="Arial"/>
                <a:cs typeface="Arial"/>
              </a:rPr>
              <a:t>Самый хороший вариант - построить</a:t>
            </a:r>
          </a:p>
          <a:p>
            <a:pPr algn="ctr"/>
            <a:r>
              <a:rPr lang="ru-RU" sz="3600" b="1" kern="10" dirty="0" smtClean="0">
                <a:ln w="9525">
                  <a:solidFill>
                    <a:srgbClr val="CC3300"/>
                  </a:solidFill>
                  <a:round/>
                  <a:headEnd/>
                  <a:tailEnd/>
                </a:ln>
                <a:solidFill>
                  <a:srgbClr val="CC3300"/>
                </a:solidFill>
                <a:latin typeface="Arial"/>
                <a:cs typeface="Arial"/>
              </a:rPr>
              <a:t>завод по</a:t>
            </a:r>
          </a:p>
          <a:p>
            <a:pPr algn="ctr"/>
            <a:r>
              <a:rPr lang="ru-RU" sz="3600" b="1" kern="10" dirty="0" smtClean="0">
                <a:ln w="9525">
                  <a:solidFill>
                    <a:srgbClr val="CC3300"/>
                  </a:solidFill>
                  <a:round/>
                  <a:headEnd/>
                  <a:tailEnd/>
                </a:ln>
                <a:solidFill>
                  <a:srgbClr val="CC3300"/>
                </a:solidFill>
                <a:latin typeface="Arial"/>
                <a:cs typeface="Arial"/>
              </a:rPr>
              <a:t>переработке</a:t>
            </a:r>
          </a:p>
          <a:p>
            <a:pPr algn="ctr"/>
            <a:r>
              <a:rPr lang="ru-RU" sz="3600" b="1" kern="10" dirty="0" smtClean="0">
                <a:ln w="9525">
                  <a:solidFill>
                    <a:srgbClr val="CC3300"/>
                  </a:solidFill>
                  <a:round/>
                  <a:headEnd/>
                  <a:tailEnd/>
                </a:ln>
                <a:solidFill>
                  <a:srgbClr val="CC3300"/>
                </a:solidFill>
                <a:latin typeface="Arial"/>
                <a:cs typeface="Arial"/>
              </a:rPr>
              <a:t>мусора</a:t>
            </a:r>
            <a:endParaRPr lang="ru-RU" sz="3600" b="1" kern="10" dirty="0">
              <a:ln w="9525">
                <a:solidFill>
                  <a:srgbClr val="CC3300"/>
                </a:solidFill>
                <a:round/>
                <a:headEnd/>
                <a:tailEnd/>
              </a:ln>
              <a:solidFill>
                <a:srgbClr val="CC3300"/>
              </a:solidFill>
              <a:latin typeface="Arial"/>
              <a:cs typeface="Arial"/>
            </a:endParaRPr>
          </a:p>
        </p:txBody>
      </p:sp>
      <p:sp>
        <p:nvSpPr>
          <p:cNvPr id="9" name="AutoShape 7"/>
          <p:cNvSpPr>
            <a:spLocks noChangeArrowheads="1"/>
          </p:cNvSpPr>
          <p:nvPr/>
        </p:nvSpPr>
        <p:spPr bwMode="auto">
          <a:xfrm rot="5400000">
            <a:off x="1871663" y="3752850"/>
            <a:ext cx="1871662" cy="2376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CC3300"/>
          </a:solidFill>
          <a:ln w="9525">
            <a:solidFill>
              <a:srgbClr val="CC3300"/>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92680" y="1196752"/>
            <a:ext cx="716704" cy="401216"/>
          </a:xfrm>
        </p:spPr>
        <p:txBody>
          <a:bodyPr>
            <a:normAutofit fontScale="90000"/>
          </a:bodyPr>
          <a:lstStyle/>
          <a:p>
            <a:endParaRPr lang="ru-RU" dirty="0"/>
          </a:p>
        </p:txBody>
      </p:sp>
      <p:sp>
        <p:nvSpPr>
          <p:cNvPr id="3" name="Подзаголовок 2"/>
          <p:cNvSpPr>
            <a:spLocks noGrp="1"/>
          </p:cNvSpPr>
          <p:nvPr>
            <p:ph type="subTitle" idx="1"/>
          </p:nvPr>
        </p:nvSpPr>
        <p:spPr>
          <a:xfrm>
            <a:off x="10836696" y="2852936"/>
            <a:ext cx="431720" cy="488496"/>
          </a:xfrm>
        </p:spPr>
        <p:txBody>
          <a:bodyPr/>
          <a:lstStyle/>
          <a:p>
            <a:endParaRPr lang="ru-RU" dirty="0"/>
          </a:p>
        </p:txBody>
      </p:sp>
      <p:pic>
        <p:nvPicPr>
          <p:cNvPr id="5" name="Рисунок 4" descr="DSC_0463.JPG"/>
          <p:cNvPicPr>
            <a:picLocks noChangeAspect="1"/>
          </p:cNvPicPr>
          <p:nvPr/>
        </p:nvPicPr>
        <p:blipFill>
          <a:blip r:embed="rId2" cstate="screen"/>
          <a:stretch>
            <a:fillRect/>
          </a:stretch>
        </p:blipFill>
        <p:spPr>
          <a:xfrm>
            <a:off x="2771800" y="1124744"/>
            <a:ext cx="5292080" cy="2976795"/>
          </a:xfrm>
          <a:prstGeom prst="rect">
            <a:avLst/>
          </a:prstGeom>
        </p:spPr>
      </p:pic>
      <p:pic>
        <p:nvPicPr>
          <p:cNvPr id="6" name="Рисунок 5" descr="DSC_0469.JPG"/>
          <p:cNvPicPr>
            <a:picLocks noChangeAspect="1"/>
          </p:cNvPicPr>
          <p:nvPr/>
        </p:nvPicPr>
        <p:blipFill>
          <a:blip r:embed="rId3" cstate="screen"/>
          <a:stretch>
            <a:fillRect/>
          </a:stretch>
        </p:blipFill>
        <p:spPr>
          <a:xfrm>
            <a:off x="0" y="4077072"/>
            <a:ext cx="4644008" cy="2612255"/>
          </a:xfrm>
          <a:prstGeom prst="rect">
            <a:avLst/>
          </a:prstGeom>
        </p:spPr>
      </p:pic>
      <p:pic>
        <p:nvPicPr>
          <p:cNvPr id="7" name="Рисунок 6" descr="DSC_0473.JPG"/>
          <p:cNvPicPr>
            <a:picLocks noChangeAspect="1"/>
          </p:cNvPicPr>
          <p:nvPr/>
        </p:nvPicPr>
        <p:blipFill>
          <a:blip r:embed="rId4" cstate="screen"/>
          <a:stretch>
            <a:fillRect/>
          </a:stretch>
        </p:blipFill>
        <p:spPr>
          <a:xfrm>
            <a:off x="4572000" y="4149080"/>
            <a:ext cx="4572000" cy="2571750"/>
          </a:xfrm>
          <a:prstGeom prst="rect">
            <a:avLst/>
          </a:prstGeom>
        </p:spPr>
      </p:pic>
      <p:sp>
        <p:nvSpPr>
          <p:cNvPr id="8" name="Прямоугольник 7"/>
          <p:cNvSpPr/>
          <p:nvPr/>
        </p:nvSpPr>
        <p:spPr>
          <a:xfrm>
            <a:off x="1331640" y="188640"/>
            <a:ext cx="6458563"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Сортировка мусора.</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Прямоугольник 9"/>
          <p:cNvSpPr/>
          <p:nvPr/>
        </p:nvSpPr>
        <p:spPr>
          <a:xfrm>
            <a:off x="-180528" y="1628800"/>
            <a:ext cx="2880320" cy="1815882"/>
          </a:xfrm>
          <a:prstGeom prst="rect">
            <a:avLst/>
          </a:prstGeom>
        </p:spPr>
        <p:txBody>
          <a:bodyPr wrap="square">
            <a:spAutoFit/>
          </a:bodyPr>
          <a:lstStyle/>
          <a:p>
            <a:pPr algn="ctr"/>
            <a:r>
              <a:rPr lang="ru-RU" sz="2800" i="1" u="sng" dirty="0" smtClean="0">
                <a:solidFill>
                  <a:srgbClr val="FF0000"/>
                </a:solidFill>
                <a:latin typeface="Verdana" pitchFamily="34" charset="0"/>
              </a:rPr>
              <a:t>Давайте</a:t>
            </a:r>
          </a:p>
          <a:p>
            <a:pPr algn="ctr"/>
            <a:r>
              <a:rPr lang="ru-RU" sz="2800" i="1" u="sng" dirty="0" smtClean="0">
                <a:solidFill>
                  <a:srgbClr val="FF0000"/>
                </a:solidFill>
                <a:latin typeface="Verdana" pitchFamily="34" charset="0"/>
              </a:rPr>
              <a:t>  научимся </a:t>
            </a:r>
          </a:p>
          <a:p>
            <a:pPr algn="ctr"/>
            <a:r>
              <a:rPr lang="ru-RU" sz="2800" i="1" u="sng" dirty="0" smtClean="0">
                <a:solidFill>
                  <a:srgbClr val="FF0000"/>
                </a:solidFill>
                <a:latin typeface="Verdana" pitchFamily="34" charset="0"/>
              </a:rPr>
              <a:t>сортировать </a:t>
            </a:r>
          </a:p>
          <a:p>
            <a:pPr algn="ctr"/>
            <a:r>
              <a:rPr lang="ru-RU" sz="2800" i="1" u="sng" dirty="0" smtClean="0">
                <a:solidFill>
                  <a:srgbClr val="FF0000"/>
                </a:solidFill>
                <a:latin typeface="Verdana" pitchFamily="34" charset="0"/>
              </a:rPr>
              <a:t>мусор!</a:t>
            </a:r>
            <a:endParaRPr lang="ru-RU" sz="2800" i="1" u="sng" dirty="0">
              <a:solidFill>
                <a:srgbClr val="FF0000"/>
              </a:solidFill>
              <a:latin typeface="Verdan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548664" y="1628800"/>
            <a:ext cx="860720" cy="689248"/>
          </a:xfrm>
        </p:spPr>
        <p:txBody>
          <a:bodyPr>
            <a:normAutofit fontScale="90000"/>
          </a:bodyPr>
          <a:lstStyle/>
          <a:p>
            <a:endParaRPr lang="ru-RU" dirty="0"/>
          </a:p>
        </p:txBody>
      </p:sp>
      <p:sp>
        <p:nvSpPr>
          <p:cNvPr id="3" name="Подзаголовок 2"/>
          <p:cNvSpPr>
            <a:spLocks noGrp="1"/>
          </p:cNvSpPr>
          <p:nvPr>
            <p:ph type="subTitle" idx="1"/>
          </p:nvPr>
        </p:nvSpPr>
        <p:spPr>
          <a:xfrm>
            <a:off x="10188624" y="3789040"/>
            <a:ext cx="503728" cy="776528"/>
          </a:xfrm>
        </p:spPr>
        <p:txBody>
          <a:bodyPr/>
          <a:lstStyle/>
          <a:p>
            <a:endParaRPr lang="ru-RU" dirty="0"/>
          </a:p>
        </p:txBody>
      </p:sp>
      <p:pic>
        <p:nvPicPr>
          <p:cNvPr id="4" name="Рисунок 3" descr="DSC_0513.JPG"/>
          <p:cNvPicPr>
            <a:picLocks noChangeAspect="1"/>
          </p:cNvPicPr>
          <p:nvPr/>
        </p:nvPicPr>
        <p:blipFill>
          <a:blip r:embed="rId2" cstate="screen"/>
          <a:stretch>
            <a:fillRect/>
          </a:stretch>
        </p:blipFill>
        <p:spPr>
          <a:xfrm rot="5101577">
            <a:off x="-829363" y="2330637"/>
            <a:ext cx="4700014" cy="2643758"/>
          </a:xfrm>
          <a:prstGeom prst="rect">
            <a:avLst/>
          </a:prstGeom>
        </p:spPr>
      </p:pic>
      <p:pic>
        <p:nvPicPr>
          <p:cNvPr id="5" name="Рисунок 4" descr="DSC_0515.JPG"/>
          <p:cNvPicPr>
            <a:picLocks noChangeAspect="1"/>
          </p:cNvPicPr>
          <p:nvPr/>
        </p:nvPicPr>
        <p:blipFill>
          <a:blip r:embed="rId3" cstate="screen"/>
          <a:stretch>
            <a:fillRect/>
          </a:stretch>
        </p:blipFill>
        <p:spPr>
          <a:xfrm rot="5810525">
            <a:off x="5753692" y="2550188"/>
            <a:ext cx="4283968" cy="2409732"/>
          </a:xfrm>
          <a:prstGeom prst="rect">
            <a:avLst/>
          </a:prstGeom>
        </p:spPr>
      </p:pic>
      <p:pic>
        <p:nvPicPr>
          <p:cNvPr id="6" name="Рисунок 5" descr="DSC_0518.JPG"/>
          <p:cNvPicPr>
            <a:picLocks noChangeAspect="1"/>
          </p:cNvPicPr>
          <p:nvPr/>
        </p:nvPicPr>
        <p:blipFill>
          <a:blip r:embed="rId4" cstate="screen"/>
          <a:stretch>
            <a:fillRect/>
          </a:stretch>
        </p:blipFill>
        <p:spPr>
          <a:xfrm rot="5400000">
            <a:off x="2099725" y="2084851"/>
            <a:ext cx="5376598" cy="3024336"/>
          </a:xfrm>
          <a:prstGeom prst="rect">
            <a:avLst/>
          </a:prstGeom>
        </p:spPr>
      </p:pic>
      <p:sp>
        <p:nvSpPr>
          <p:cNvPr id="7" name="Прямоугольник 6"/>
          <p:cNvSpPr/>
          <p:nvPr/>
        </p:nvSpPr>
        <p:spPr>
          <a:xfrm>
            <a:off x="1187624" y="0"/>
            <a:ext cx="6644832" cy="92333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Мы против мусора!!!</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516216" y="2679192"/>
            <a:ext cx="1786536" cy="677800"/>
          </a:xfrm>
        </p:spPr>
        <p:txBody>
          <a:bodyPr/>
          <a:lstStyle/>
          <a:p>
            <a:endParaRPr lang="ru-RU" dirty="0"/>
          </a:p>
        </p:txBody>
      </p:sp>
      <p:sp>
        <p:nvSpPr>
          <p:cNvPr id="3" name="Текст 2"/>
          <p:cNvSpPr>
            <a:spLocks noGrp="1"/>
          </p:cNvSpPr>
          <p:nvPr>
            <p:ph type="body" idx="1"/>
          </p:nvPr>
        </p:nvSpPr>
        <p:spPr>
          <a:xfrm>
            <a:off x="6876256" y="2704664"/>
            <a:ext cx="1426496" cy="1660440"/>
          </a:xfrm>
        </p:spPr>
        <p:txBody>
          <a:bodyPr/>
          <a:lstStyle/>
          <a:p>
            <a:endParaRPr lang="ru-RU" dirty="0"/>
          </a:p>
        </p:txBody>
      </p:sp>
      <p:pic>
        <p:nvPicPr>
          <p:cNvPr id="4" name="Рисунок 3" descr="DSC_0520.JPG"/>
          <p:cNvPicPr>
            <a:picLocks noChangeAspect="1"/>
          </p:cNvPicPr>
          <p:nvPr/>
        </p:nvPicPr>
        <p:blipFill>
          <a:blip r:embed="rId2" cstate="screen"/>
          <a:stretch>
            <a:fillRect/>
          </a:stretch>
        </p:blipFill>
        <p:spPr>
          <a:xfrm rot="5400000">
            <a:off x="3631895" y="1776817"/>
            <a:ext cx="6272697" cy="3528392"/>
          </a:xfrm>
          <a:prstGeom prst="rect">
            <a:avLst/>
          </a:prstGeom>
        </p:spPr>
      </p:pic>
      <p:pic>
        <p:nvPicPr>
          <p:cNvPr id="5" name="Рисунок 4" descr="DSC_0521.JPG"/>
          <p:cNvPicPr>
            <a:picLocks noChangeAspect="1"/>
          </p:cNvPicPr>
          <p:nvPr/>
        </p:nvPicPr>
        <p:blipFill>
          <a:blip r:embed="rId3" cstate="screen"/>
          <a:stretch>
            <a:fillRect/>
          </a:stretch>
        </p:blipFill>
        <p:spPr>
          <a:xfrm rot="5400000">
            <a:off x="-687612" y="1775844"/>
            <a:ext cx="6268252" cy="35258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20688" y="1196752"/>
            <a:ext cx="798240" cy="617240"/>
          </a:xfrm>
        </p:spPr>
        <p:txBody>
          <a:bodyPr>
            <a:normAutofit fontScale="90000"/>
          </a:bodyPr>
          <a:lstStyle/>
          <a:p>
            <a:endParaRPr lang="ru-RU" dirty="0"/>
          </a:p>
        </p:txBody>
      </p:sp>
      <p:sp>
        <p:nvSpPr>
          <p:cNvPr id="3" name="Подзаголовок 2"/>
          <p:cNvSpPr>
            <a:spLocks noGrp="1"/>
          </p:cNvSpPr>
          <p:nvPr>
            <p:ph type="subTitle" idx="1"/>
          </p:nvPr>
        </p:nvSpPr>
        <p:spPr>
          <a:xfrm>
            <a:off x="-1764704" y="2852936"/>
            <a:ext cx="1014264" cy="632512"/>
          </a:xfrm>
        </p:spPr>
        <p:txBody>
          <a:bodyPr/>
          <a:lstStyle/>
          <a:p>
            <a:endParaRPr lang="ru-RU" dirty="0"/>
          </a:p>
        </p:txBody>
      </p:sp>
      <p:sp>
        <p:nvSpPr>
          <p:cNvPr id="4" name="Прямоугольник 3"/>
          <p:cNvSpPr/>
          <p:nvPr/>
        </p:nvSpPr>
        <p:spPr>
          <a:xfrm>
            <a:off x="188683" y="2492896"/>
            <a:ext cx="8659935" cy="1446550"/>
          </a:xfrm>
          <a:prstGeom prst="rect">
            <a:avLst/>
          </a:prstGeom>
          <a:noFill/>
        </p:spPr>
        <p:txBody>
          <a:bodyPr wrap="none" lIns="91440" tIns="45720" rIns="91440" bIns="45720">
            <a:spAutoFit/>
          </a:bodyPr>
          <a:lstStyle/>
          <a:p>
            <a:pPr algn="ctr"/>
            <a:r>
              <a:rPr lang="ru-RU" sz="8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«Вторую жизнь»</a:t>
            </a:r>
            <a:endParaRPr lang="ru-RU" sz="8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547272" y="1340768"/>
            <a:ext cx="7865423" cy="923330"/>
          </a:xfrm>
          <a:prstGeom prst="rect">
            <a:avLst/>
          </a:prstGeom>
          <a:noFill/>
        </p:spPr>
        <p:txBody>
          <a:bodyPr wrap="none" lIns="91440" tIns="45720" rIns="91440" bIns="45720">
            <a:spAutoFit/>
          </a:bodyPr>
          <a:lstStyle/>
          <a:p>
            <a:pPr algn="ctr"/>
            <a:r>
              <a:rPr lang="ru-RU" sz="5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Мусору можно подарить</a:t>
            </a:r>
            <a:endParaRPr lang="ru-RU" sz="54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DSC_0476.JPG"/>
          <p:cNvPicPr>
            <a:picLocks noChangeAspect="1"/>
          </p:cNvPicPr>
          <p:nvPr/>
        </p:nvPicPr>
        <p:blipFill>
          <a:blip r:embed="rId2" cstate="screen"/>
          <a:stretch>
            <a:fillRect/>
          </a:stretch>
        </p:blipFill>
        <p:spPr>
          <a:xfrm>
            <a:off x="5580112" y="4149080"/>
            <a:ext cx="3419872" cy="1923678"/>
          </a:xfrm>
          <a:prstGeom prst="rect">
            <a:avLst/>
          </a:prstGeom>
        </p:spPr>
      </p:pic>
      <p:pic>
        <p:nvPicPr>
          <p:cNvPr id="5" name="Рисунок 4" descr="DSC_0478.JPG"/>
          <p:cNvPicPr>
            <a:picLocks noChangeAspect="1"/>
          </p:cNvPicPr>
          <p:nvPr/>
        </p:nvPicPr>
        <p:blipFill>
          <a:blip r:embed="rId3" cstate="screen"/>
          <a:stretch>
            <a:fillRect/>
          </a:stretch>
        </p:blipFill>
        <p:spPr>
          <a:xfrm rot="5400000">
            <a:off x="2925807" y="3707041"/>
            <a:ext cx="3203540" cy="2071394"/>
          </a:xfrm>
          <a:prstGeom prst="rect">
            <a:avLst/>
          </a:prstGeom>
        </p:spPr>
      </p:pic>
      <p:pic>
        <p:nvPicPr>
          <p:cNvPr id="6" name="Рисунок 5" descr="DSC_0488.JPG"/>
          <p:cNvPicPr>
            <a:picLocks noChangeAspect="1"/>
          </p:cNvPicPr>
          <p:nvPr/>
        </p:nvPicPr>
        <p:blipFill>
          <a:blip r:embed="rId4" cstate="screen"/>
          <a:stretch>
            <a:fillRect/>
          </a:stretch>
        </p:blipFill>
        <p:spPr>
          <a:xfrm>
            <a:off x="3491880" y="836712"/>
            <a:ext cx="5504612" cy="3096344"/>
          </a:xfrm>
          <a:prstGeom prst="rect">
            <a:avLst/>
          </a:prstGeom>
        </p:spPr>
      </p:pic>
      <p:pic>
        <p:nvPicPr>
          <p:cNvPr id="8" name="Рисунок 7" descr="DSC_0490.JPG"/>
          <p:cNvPicPr>
            <a:picLocks noChangeAspect="1"/>
          </p:cNvPicPr>
          <p:nvPr/>
        </p:nvPicPr>
        <p:blipFill>
          <a:blip r:embed="rId5" cstate="screen"/>
          <a:stretch>
            <a:fillRect/>
          </a:stretch>
        </p:blipFill>
        <p:spPr>
          <a:xfrm rot="5400000">
            <a:off x="-944627" y="2032859"/>
            <a:ext cx="5468100" cy="3075806"/>
          </a:xfrm>
          <a:prstGeom prst="rect">
            <a:avLst/>
          </a:prstGeom>
        </p:spPr>
      </p:pic>
      <p:sp>
        <p:nvSpPr>
          <p:cNvPr id="9" name="Прямоугольник 8"/>
          <p:cNvSpPr/>
          <p:nvPr/>
        </p:nvSpPr>
        <p:spPr>
          <a:xfrm>
            <a:off x="971600" y="188640"/>
            <a:ext cx="7159973" cy="707886"/>
          </a:xfrm>
          <a:prstGeom prst="rect">
            <a:avLst/>
          </a:prstGeom>
          <a:noFill/>
        </p:spPr>
        <p:txBody>
          <a:bodyPr wrap="none" lIns="91440" tIns="45720" rIns="91440" bIns="45720">
            <a:spAutoFit/>
          </a:bodyPr>
          <a:lstStyle/>
          <a:p>
            <a:pPr algn="ctr"/>
            <a:r>
              <a:rPr lang="ru-RU"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Цветы из одноразовых ложек.</a:t>
            </a:r>
            <a:endParaRPr lang="ru-RU"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1920" y="1844824"/>
            <a:ext cx="3164976" cy="1265312"/>
          </a:xfrm>
        </p:spPr>
        <p:txBody>
          <a:bodyPr/>
          <a:lstStyle/>
          <a:p>
            <a:endParaRPr lang="ru-RU" dirty="0"/>
          </a:p>
        </p:txBody>
      </p:sp>
      <p:sp>
        <p:nvSpPr>
          <p:cNvPr id="3" name="Подзаголовок 2"/>
          <p:cNvSpPr>
            <a:spLocks noGrp="1"/>
          </p:cNvSpPr>
          <p:nvPr>
            <p:ph type="subTitle" idx="1"/>
          </p:nvPr>
        </p:nvSpPr>
        <p:spPr>
          <a:xfrm>
            <a:off x="899592" y="5373216"/>
            <a:ext cx="2022376" cy="560504"/>
          </a:xfrm>
        </p:spPr>
        <p:txBody>
          <a:bodyPr/>
          <a:lstStyle/>
          <a:p>
            <a:endParaRPr lang="ru-RU" dirty="0"/>
          </a:p>
        </p:txBody>
      </p:sp>
      <p:pic>
        <p:nvPicPr>
          <p:cNvPr id="4" name="Рисунок 3" descr="DSC_0492.JPG"/>
          <p:cNvPicPr>
            <a:picLocks noChangeAspect="1"/>
          </p:cNvPicPr>
          <p:nvPr/>
        </p:nvPicPr>
        <p:blipFill>
          <a:blip r:embed="rId2" cstate="screen"/>
          <a:stretch>
            <a:fillRect/>
          </a:stretch>
        </p:blipFill>
        <p:spPr>
          <a:xfrm>
            <a:off x="1907704" y="908720"/>
            <a:ext cx="5652120" cy="3179318"/>
          </a:xfrm>
          <a:prstGeom prst="rect">
            <a:avLst/>
          </a:prstGeom>
        </p:spPr>
      </p:pic>
      <p:pic>
        <p:nvPicPr>
          <p:cNvPr id="5" name="Рисунок 4" descr="DSC_0497.JPG"/>
          <p:cNvPicPr>
            <a:picLocks noChangeAspect="1"/>
          </p:cNvPicPr>
          <p:nvPr/>
        </p:nvPicPr>
        <p:blipFill>
          <a:blip r:embed="rId3" cstate="screen"/>
          <a:stretch>
            <a:fillRect/>
          </a:stretch>
        </p:blipFill>
        <p:spPr>
          <a:xfrm>
            <a:off x="467544" y="4149080"/>
            <a:ext cx="4443986" cy="2499742"/>
          </a:xfrm>
          <a:prstGeom prst="rect">
            <a:avLst/>
          </a:prstGeom>
        </p:spPr>
      </p:pic>
      <p:pic>
        <p:nvPicPr>
          <p:cNvPr id="6" name="Рисунок 5" descr="DSC_0512.JPG"/>
          <p:cNvPicPr>
            <a:picLocks noChangeAspect="1"/>
          </p:cNvPicPr>
          <p:nvPr/>
        </p:nvPicPr>
        <p:blipFill>
          <a:blip r:embed="rId4" cstate="screen"/>
          <a:stretch>
            <a:fillRect/>
          </a:stretch>
        </p:blipFill>
        <p:spPr>
          <a:xfrm>
            <a:off x="5111552" y="4149080"/>
            <a:ext cx="3919541" cy="2499742"/>
          </a:xfrm>
          <a:prstGeom prst="rect">
            <a:avLst/>
          </a:prstGeom>
        </p:spPr>
      </p:pic>
      <p:sp>
        <p:nvSpPr>
          <p:cNvPr id="7" name="Прямоугольник 6"/>
          <p:cNvSpPr/>
          <p:nvPr/>
        </p:nvSpPr>
        <p:spPr>
          <a:xfrm>
            <a:off x="1475656" y="188640"/>
            <a:ext cx="6119945" cy="523220"/>
          </a:xfrm>
          <a:prstGeom prst="rect">
            <a:avLst/>
          </a:prstGeom>
          <a:noFill/>
        </p:spPr>
        <p:txBody>
          <a:bodyPr wrap="none" lIns="91440" tIns="45720" rIns="91440" bIns="45720">
            <a:spAutoFit/>
          </a:bodyPr>
          <a:lstStyle/>
          <a:p>
            <a:pPr algn="ct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Бинокли из бутылочек от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имунеле</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60648"/>
            <a:ext cx="7851648" cy="1828800"/>
          </a:xfrm>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DSC_0255.JPG"/>
          <p:cNvPicPr>
            <a:picLocks noChangeAspect="1"/>
          </p:cNvPicPr>
          <p:nvPr/>
        </p:nvPicPr>
        <p:blipFill>
          <a:blip r:embed="rId2" cstate="screen"/>
          <a:stretch>
            <a:fillRect/>
          </a:stretch>
        </p:blipFill>
        <p:spPr>
          <a:xfrm rot="5400000">
            <a:off x="2401069" y="2359571"/>
            <a:ext cx="4657383" cy="2619778"/>
          </a:xfrm>
          <a:prstGeom prst="rect">
            <a:avLst/>
          </a:prstGeom>
        </p:spPr>
      </p:pic>
      <p:pic>
        <p:nvPicPr>
          <p:cNvPr id="5" name="Рисунок 4" descr="DSC_0313.JPG"/>
          <p:cNvPicPr>
            <a:picLocks noChangeAspect="1"/>
          </p:cNvPicPr>
          <p:nvPr/>
        </p:nvPicPr>
        <p:blipFill>
          <a:blip r:embed="rId3" cstate="screen"/>
          <a:stretch>
            <a:fillRect/>
          </a:stretch>
        </p:blipFill>
        <p:spPr>
          <a:xfrm rot="5400000">
            <a:off x="-396552" y="2420888"/>
            <a:ext cx="4608512" cy="2592288"/>
          </a:xfrm>
          <a:prstGeom prst="rect">
            <a:avLst/>
          </a:prstGeom>
        </p:spPr>
      </p:pic>
      <p:pic>
        <p:nvPicPr>
          <p:cNvPr id="6" name="Рисунок 5" descr="DSC_0319.JPG"/>
          <p:cNvPicPr>
            <a:picLocks noChangeAspect="1"/>
          </p:cNvPicPr>
          <p:nvPr/>
        </p:nvPicPr>
        <p:blipFill>
          <a:blip r:embed="rId4" cstate="screen"/>
          <a:stretch>
            <a:fillRect/>
          </a:stretch>
        </p:blipFill>
        <p:spPr>
          <a:xfrm rot="5400000">
            <a:off x="5288826" y="2352134"/>
            <a:ext cx="4623386" cy="2600654"/>
          </a:xfrm>
          <a:prstGeom prst="rect">
            <a:avLst/>
          </a:prstGeom>
        </p:spPr>
      </p:pic>
      <p:sp>
        <p:nvSpPr>
          <p:cNvPr id="7" name="Прямоугольник 6"/>
          <p:cNvSpPr/>
          <p:nvPr/>
        </p:nvSpPr>
        <p:spPr>
          <a:xfrm>
            <a:off x="899592" y="260648"/>
            <a:ext cx="7617855" cy="92333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Новогодние персонажи</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6632" y="1556792"/>
            <a:ext cx="222176" cy="257200"/>
          </a:xfrm>
        </p:spPr>
        <p:txBody>
          <a:bodyPr>
            <a:normAutofit fontScale="90000"/>
          </a:bodyPr>
          <a:lstStyle/>
          <a:p>
            <a:endParaRPr lang="ru-RU" dirty="0"/>
          </a:p>
        </p:txBody>
      </p:sp>
      <p:sp>
        <p:nvSpPr>
          <p:cNvPr id="3" name="Подзаголовок 2"/>
          <p:cNvSpPr>
            <a:spLocks noGrp="1"/>
          </p:cNvSpPr>
          <p:nvPr>
            <p:ph type="subTitle" idx="1"/>
          </p:nvPr>
        </p:nvSpPr>
        <p:spPr>
          <a:xfrm>
            <a:off x="-2196752" y="3284984"/>
            <a:ext cx="1734344" cy="272472"/>
          </a:xfrm>
        </p:spPr>
        <p:txBody>
          <a:bodyPr>
            <a:normAutofit fontScale="55000" lnSpcReduction="20000"/>
          </a:bodyPr>
          <a:lstStyle/>
          <a:p>
            <a:endParaRPr lang="ru-RU" dirty="0"/>
          </a:p>
        </p:txBody>
      </p:sp>
      <p:pic>
        <p:nvPicPr>
          <p:cNvPr id="4" name="Рисунок 3" descr="DSC_0317.JPG"/>
          <p:cNvPicPr>
            <a:picLocks noChangeAspect="1"/>
          </p:cNvPicPr>
          <p:nvPr/>
        </p:nvPicPr>
        <p:blipFill>
          <a:blip r:embed="rId2" cstate="screen"/>
          <a:stretch>
            <a:fillRect/>
          </a:stretch>
        </p:blipFill>
        <p:spPr>
          <a:xfrm rot="5400000">
            <a:off x="-656351" y="2977764"/>
            <a:ext cx="4443986" cy="2499742"/>
          </a:xfrm>
          <a:prstGeom prst="rect">
            <a:avLst/>
          </a:prstGeom>
        </p:spPr>
      </p:pic>
      <p:pic>
        <p:nvPicPr>
          <p:cNvPr id="5" name="Рисунок 4" descr="DSC_0315.JPG"/>
          <p:cNvPicPr>
            <a:picLocks noChangeAspect="1"/>
          </p:cNvPicPr>
          <p:nvPr/>
        </p:nvPicPr>
        <p:blipFill>
          <a:blip r:embed="rId3" cstate="screen"/>
          <a:stretch>
            <a:fillRect/>
          </a:stretch>
        </p:blipFill>
        <p:spPr>
          <a:xfrm rot="5400000">
            <a:off x="5492102" y="2920437"/>
            <a:ext cx="4352483" cy="2448272"/>
          </a:xfrm>
          <a:prstGeom prst="rect">
            <a:avLst/>
          </a:prstGeom>
        </p:spPr>
      </p:pic>
      <p:pic>
        <p:nvPicPr>
          <p:cNvPr id="6" name="Рисунок 5" descr="DSC_0325.JPG"/>
          <p:cNvPicPr>
            <a:picLocks noChangeAspect="1"/>
          </p:cNvPicPr>
          <p:nvPr/>
        </p:nvPicPr>
        <p:blipFill>
          <a:blip r:embed="rId4" cstate="screen"/>
          <a:stretch>
            <a:fillRect/>
          </a:stretch>
        </p:blipFill>
        <p:spPr>
          <a:xfrm rot="5400000">
            <a:off x="2547761" y="2932959"/>
            <a:ext cx="4315972" cy="2427734"/>
          </a:xfrm>
          <a:prstGeom prst="rect">
            <a:avLst/>
          </a:prstGeom>
        </p:spPr>
      </p:pic>
      <p:sp>
        <p:nvSpPr>
          <p:cNvPr id="7" name="Прямоугольник 6"/>
          <p:cNvSpPr/>
          <p:nvPr/>
        </p:nvSpPr>
        <p:spPr>
          <a:xfrm>
            <a:off x="1907704" y="620688"/>
            <a:ext cx="5882508"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Елочные игрушки</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51344"/>
            <a:ext cx="8208912" cy="4955203"/>
          </a:xfrm>
          <a:prstGeom prst="rect">
            <a:avLst/>
          </a:prstGeom>
        </p:spPr>
        <p:txBody>
          <a:bodyPr wrap="square">
            <a:spAutoFit/>
          </a:bodyPr>
          <a:lstStyle/>
          <a:p>
            <a:pPr algn="ctr"/>
            <a:r>
              <a:rPr lang="ru-RU" sz="2800" b="1" i="1" u="sng" dirty="0" smtClean="0">
                <a:solidFill>
                  <a:srgbClr val="FF0000"/>
                </a:solidFill>
              </a:rPr>
              <a:t>ПАСПОРТ ПРОЕКТА</a:t>
            </a:r>
          </a:p>
          <a:p>
            <a:pPr algn="just"/>
            <a:r>
              <a:rPr lang="ru-RU" sz="2400" b="1" dirty="0" smtClean="0"/>
              <a:t>Тип проекта:</a:t>
            </a:r>
            <a:r>
              <a:rPr lang="ru-RU" sz="2400" dirty="0" smtClean="0"/>
              <a:t> информационно – исследовательский</a:t>
            </a:r>
          </a:p>
          <a:p>
            <a:pPr algn="just"/>
            <a:r>
              <a:rPr lang="ru-RU" sz="2400" b="1" dirty="0" smtClean="0"/>
              <a:t>По содержанию:</a:t>
            </a:r>
            <a:r>
              <a:rPr lang="ru-RU" sz="2400" dirty="0" smtClean="0"/>
              <a:t> ребенок и охрана природы</a:t>
            </a:r>
          </a:p>
          <a:p>
            <a:pPr algn="just"/>
            <a:r>
              <a:rPr lang="ru-RU" sz="2400" b="1" dirty="0" smtClean="0"/>
              <a:t>Участники проекта:</a:t>
            </a:r>
            <a:r>
              <a:rPr lang="ru-RU" sz="2400" dirty="0" smtClean="0"/>
              <a:t> 10 детей , 2 педагога, 3 родителей.</a:t>
            </a:r>
          </a:p>
          <a:p>
            <a:pPr algn="just"/>
            <a:r>
              <a:rPr lang="ru-RU" sz="2400" b="1" dirty="0" smtClean="0"/>
              <a:t>По количеству участников:</a:t>
            </a:r>
            <a:r>
              <a:rPr lang="ru-RU" sz="2400" dirty="0" smtClean="0"/>
              <a:t> коллективный</a:t>
            </a:r>
          </a:p>
          <a:p>
            <a:pPr algn="just"/>
            <a:r>
              <a:rPr lang="ru-RU" sz="2400" b="1" dirty="0" smtClean="0"/>
              <a:t>По продолжительности реализации проекта:</a:t>
            </a:r>
            <a:r>
              <a:rPr lang="ru-RU" sz="2400" dirty="0" smtClean="0"/>
              <a:t> среднесрочный</a:t>
            </a:r>
          </a:p>
          <a:p>
            <a:pPr algn="just"/>
            <a:r>
              <a:rPr lang="ru-RU" sz="2400" b="1" dirty="0" smtClean="0"/>
              <a:t>Проблема:</a:t>
            </a:r>
            <a:r>
              <a:rPr lang="ru-RU" sz="2400" dirty="0" smtClean="0"/>
              <a:t> охрана природы, попытка решить «мусорную проблему».</a:t>
            </a:r>
          </a:p>
          <a:p>
            <a:pPr algn="just"/>
            <a:r>
              <a:rPr lang="ru-RU" sz="2400" b="1" dirty="0" smtClean="0"/>
              <a:t>Гипотеза: </a:t>
            </a:r>
            <a:r>
              <a:rPr lang="ru-RU" sz="2400" dirty="0" smtClean="0"/>
              <a:t>если бытовой мусор сортировать на группы, то каждую из них можно перерабатывать для повторного использования без вреда для окружающей среды. А может быть мусору можно дать «вторую жизнь»?</a:t>
            </a:r>
            <a:endParaRPr lang="ru-RU"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4624" y="1268760"/>
            <a:ext cx="582216" cy="545232"/>
          </a:xfrm>
        </p:spPr>
        <p:txBody>
          <a:bodyPr>
            <a:normAutofit fontScale="90000"/>
          </a:bodyPr>
          <a:lstStyle/>
          <a:p>
            <a:endParaRPr lang="ru-RU" dirty="0"/>
          </a:p>
        </p:txBody>
      </p:sp>
      <p:sp>
        <p:nvSpPr>
          <p:cNvPr id="3" name="Подзаголовок 2"/>
          <p:cNvSpPr>
            <a:spLocks noGrp="1"/>
          </p:cNvSpPr>
          <p:nvPr>
            <p:ph type="subTitle" idx="1"/>
          </p:nvPr>
        </p:nvSpPr>
        <p:spPr>
          <a:xfrm>
            <a:off x="-1548680" y="3356992"/>
            <a:ext cx="1230288" cy="416488"/>
          </a:xfrm>
        </p:spPr>
        <p:txBody>
          <a:bodyPr>
            <a:normAutofit fontScale="92500" lnSpcReduction="20000"/>
          </a:bodyPr>
          <a:lstStyle/>
          <a:p>
            <a:endParaRPr lang="ru-RU" dirty="0"/>
          </a:p>
        </p:txBody>
      </p:sp>
      <p:pic>
        <p:nvPicPr>
          <p:cNvPr id="4" name="Рисунок 3" descr="DSC_0330.JPG"/>
          <p:cNvPicPr>
            <a:picLocks noChangeAspect="1"/>
          </p:cNvPicPr>
          <p:nvPr/>
        </p:nvPicPr>
        <p:blipFill>
          <a:blip r:embed="rId2" cstate="screen"/>
          <a:stretch>
            <a:fillRect/>
          </a:stretch>
        </p:blipFill>
        <p:spPr>
          <a:xfrm>
            <a:off x="4211960" y="4149080"/>
            <a:ext cx="4443986" cy="2499742"/>
          </a:xfrm>
          <a:prstGeom prst="rect">
            <a:avLst/>
          </a:prstGeom>
        </p:spPr>
      </p:pic>
      <p:pic>
        <p:nvPicPr>
          <p:cNvPr id="5" name="Рисунок 4" descr="DSC_0369.JPG"/>
          <p:cNvPicPr>
            <a:picLocks noChangeAspect="1"/>
          </p:cNvPicPr>
          <p:nvPr/>
        </p:nvPicPr>
        <p:blipFill>
          <a:blip r:embed="rId3" cstate="screen"/>
          <a:stretch>
            <a:fillRect/>
          </a:stretch>
        </p:blipFill>
        <p:spPr>
          <a:xfrm>
            <a:off x="4139952" y="692696"/>
            <a:ext cx="4828028" cy="2715766"/>
          </a:xfrm>
          <a:prstGeom prst="rect">
            <a:avLst/>
          </a:prstGeom>
        </p:spPr>
      </p:pic>
      <p:pic>
        <p:nvPicPr>
          <p:cNvPr id="7" name="Рисунок 6" descr="DSC_0327.JPG"/>
          <p:cNvPicPr>
            <a:picLocks noChangeAspect="1"/>
          </p:cNvPicPr>
          <p:nvPr/>
        </p:nvPicPr>
        <p:blipFill>
          <a:blip r:embed="rId4" cstate="screen"/>
          <a:stretch>
            <a:fillRect/>
          </a:stretch>
        </p:blipFill>
        <p:spPr>
          <a:xfrm rot="5400000">
            <a:off x="-489826" y="1938098"/>
            <a:ext cx="5364088" cy="3017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2560" y="2492896"/>
            <a:ext cx="1858544" cy="1320176"/>
          </a:xfrm>
        </p:spPr>
        <p:txBody>
          <a:bodyPr/>
          <a:lstStyle/>
          <a:p>
            <a:endParaRPr lang="ru-RU" dirty="0"/>
          </a:p>
        </p:txBody>
      </p:sp>
      <p:sp>
        <p:nvSpPr>
          <p:cNvPr id="3" name="Текст 2"/>
          <p:cNvSpPr>
            <a:spLocks noGrp="1"/>
          </p:cNvSpPr>
          <p:nvPr>
            <p:ph type="body" idx="1"/>
          </p:nvPr>
        </p:nvSpPr>
        <p:spPr>
          <a:xfrm>
            <a:off x="6732240" y="2704664"/>
            <a:ext cx="1570512" cy="1012368"/>
          </a:xfrm>
        </p:spPr>
        <p:txBody>
          <a:bodyPr/>
          <a:lstStyle/>
          <a:p>
            <a:endParaRPr lang="ru-RU" dirty="0"/>
          </a:p>
        </p:txBody>
      </p:sp>
      <p:pic>
        <p:nvPicPr>
          <p:cNvPr id="4" name="Рисунок 3" descr="DSC_0507.JPG"/>
          <p:cNvPicPr>
            <a:picLocks noChangeAspect="1"/>
          </p:cNvPicPr>
          <p:nvPr/>
        </p:nvPicPr>
        <p:blipFill>
          <a:blip r:embed="rId2" cstate="screen"/>
          <a:stretch>
            <a:fillRect/>
          </a:stretch>
        </p:blipFill>
        <p:spPr>
          <a:xfrm>
            <a:off x="0" y="4077072"/>
            <a:ext cx="4943872" cy="2780928"/>
          </a:xfrm>
          <a:prstGeom prst="rect">
            <a:avLst/>
          </a:prstGeom>
        </p:spPr>
      </p:pic>
      <p:pic>
        <p:nvPicPr>
          <p:cNvPr id="5" name="Рисунок 4" descr="DSC_0508.JPG"/>
          <p:cNvPicPr>
            <a:picLocks noChangeAspect="1"/>
          </p:cNvPicPr>
          <p:nvPr/>
        </p:nvPicPr>
        <p:blipFill>
          <a:blip r:embed="rId3" cstate="screen"/>
          <a:stretch>
            <a:fillRect/>
          </a:stretch>
        </p:blipFill>
        <p:spPr>
          <a:xfrm>
            <a:off x="4151445" y="1340768"/>
            <a:ext cx="4992555" cy="2808312"/>
          </a:xfrm>
          <a:prstGeom prst="rect">
            <a:avLst/>
          </a:prstGeom>
        </p:spPr>
      </p:pic>
      <p:sp>
        <p:nvSpPr>
          <p:cNvPr id="6" name="Прямоугольник 5"/>
          <p:cNvSpPr/>
          <p:nvPr/>
        </p:nvSpPr>
        <p:spPr>
          <a:xfrm>
            <a:off x="693937" y="332656"/>
            <a:ext cx="7038915" cy="1077218"/>
          </a:xfrm>
          <a:prstGeom prst="rect">
            <a:avLst/>
          </a:prstGeom>
          <a:noFill/>
        </p:spPr>
        <p:txBody>
          <a:bodyPr wrap="none" lIns="91440" tIns="45720" rIns="91440" bIns="45720">
            <a:spAutoFit/>
          </a:bodyPr>
          <a:lstStyle/>
          <a:p>
            <a:pPr algn="ct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 что делать с большим количеством</a:t>
            </a:r>
          </a:p>
          <a:p>
            <a:pPr algn="ct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ненужной бумаги?</a:t>
            </a:r>
            <a:endParaRPr lang="ru-RU"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62" name="Picture 2" descr="http://kotlovkamedia.ru/upload/medialibrary/f58/f5874fc7704b93174b3e05a6a6ba451a.jpeg"/>
          <p:cNvPicPr>
            <a:picLocks noChangeAspect="1" noChangeArrowheads="1"/>
          </p:cNvPicPr>
          <p:nvPr/>
        </p:nvPicPr>
        <p:blipFill>
          <a:blip r:embed="rId4" cstate="screen"/>
          <a:srcRect/>
          <a:stretch>
            <a:fillRect/>
          </a:stretch>
        </p:blipFill>
        <p:spPr bwMode="auto">
          <a:xfrm>
            <a:off x="611560" y="1691540"/>
            <a:ext cx="2664296" cy="1881476"/>
          </a:xfrm>
          <a:prstGeom prst="rect">
            <a:avLst/>
          </a:prstGeom>
          <a:noFill/>
        </p:spPr>
      </p:pic>
      <p:pic>
        <p:nvPicPr>
          <p:cNvPr id="40964" name="Picture 4" descr="http://cdn-2.pianetagreen.it/o/orig/recupero-carta-come-funziona_353ae56a9d1340641f98029398eeeb84.jpg"/>
          <p:cNvPicPr>
            <a:picLocks noChangeAspect="1" noChangeArrowheads="1"/>
          </p:cNvPicPr>
          <p:nvPr/>
        </p:nvPicPr>
        <p:blipFill>
          <a:blip r:embed="rId5" cstate="screen"/>
          <a:srcRect/>
          <a:stretch>
            <a:fillRect/>
          </a:stretch>
        </p:blipFill>
        <p:spPr bwMode="auto">
          <a:xfrm>
            <a:off x="5796136" y="4509120"/>
            <a:ext cx="2473207" cy="18722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0" y="1628800"/>
            <a:ext cx="2002560" cy="960136"/>
          </a:xfrm>
        </p:spPr>
        <p:txBody>
          <a:bodyPr/>
          <a:lstStyle/>
          <a:p>
            <a:endParaRPr lang="ru-RU" dirty="0"/>
          </a:p>
        </p:txBody>
      </p:sp>
      <p:sp>
        <p:nvSpPr>
          <p:cNvPr id="3" name="Текст 2"/>
          <p:cNvSpPr>
            <a:spLocks noGrp="1"/>
          </p:cNvSpPr>
          <p:nvPr>
            <p:ph type="body" idx="1"/>
          </p:nvPr>
        </p:nvSpPr>
        <p:spPr>
          <a:xfrm>
            <a:off x="10116616" y="3212976"/>
            <a:ext cx="1138464" cy="1012368"/>
          </a:xfrm>
        </p:spPr>
        <p:txBody>
          <a:bodyPr/>
          <a:lstStyle/>
          <a:p>
            <a:endParaRPr lang="ru-RU" dirty="0"/>
          </a:p>
        </p:txBody>
      </p:sp>
      <p:sp>
        <p:nvSpPr>
          <p:cNvPr id="4" name="Прямоугольник 3"/>
          <p:cNvSpPr/>
          <p:nvPr/>
        </p:nvSpPr>
        <p:spPr>
          <a:xfrm>
            <a:off x="689542" y="404664"/>
            <a:ext cx="7165808" cy="1323439"/>
          </a:xfrm>
          <a:prstGeom prst="rect">
            <a:avLst/>
          </a:prstGeom>
          <a:noFill/>
        </p:spPr>
        <p:txBody>
          <a:bodyPr wrap="none" lIns="91440" tIns="45720" rIns="91440" bIns="45720">
            <a:spAutoFit/>
          </a:bodyPr>
          <a:lstStyle/>
          <a:p>
            <a:pPr algn="ctr"/>
            <a:r>
              <a:rPr lang="ru-RU" sz="2000" b="1" i="1" cap="none" spc="0" dirty="0" smtClean="0">
                <a:ln w="18415" cmpd="sng">
                  <a:solidFill>
                    <a:srgbClr val="FFFFFF"/>
                  </a:solidFill>
                  <a:prstDash val="solid"/>
                </a:ln>
                <a:solidFill>
                  <a:schemeClr val="tx1">
                    <a:lumMod val="95000"/>
                  </a:schemeClr>
                </a:solidFill>
                <a:effectLst>
                  <a:outerShdw blurRad="38100" dist="38100" dir="2700000" algn="tl">
                    <a:srgbClr val="000000">
                      <a:alpha val="43137"/>
                    </a:srgbClr>
                  </a:outerShdw>
                </a:effectLst>
              </a:rPr>
              <a:t>6 февраля в городской библиотеке №259 </a:t>
            </a:r>
            <a:r>
              <a:rPr lang="ru-RU" sz="2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совместно с </a:t>
            </a:r>
          </a:p>
          <a:p>
            <a:pPr algn="ctr"/>
            <a:r>
              <a:rPr lang="ru-RU" sz="2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экологическим движением «Раздельный Сбор»</a:t>
            </a:r>
            <a:r>
              <a:rPr lang="ru-RU" sz="2000" b="1" i="1" cap="none" spc="0" dirty="0" smtClean="0">
                <a:ln w="18415" cmpd="sng">
                  <a:solidFill>
                    <a:srgbClr val="FFFFFF"/>
                  </a:solidFill>
                  <a:prstDash val="solid"/>
                </a:ln>
                <a:solidFill>
                  <a:schemeClr val="tx1">
                    <a:lumMod val="95000"/>
                  </a:schemeClr>
                </a:solidFill>
                <a:effectLst>
                  <a:outerShdw blurRad="38100" dist="38100" dir="2700000" algn="tl">
                    <a:srgbClr val="000000">
                      <a:alpha val="43137"/>
                    </a:srgbClr>
                  </a:outerShdw>
                </a:effectLst>
              </a:rPr>
              <a:t> прошла</a:t>
            </a:r>
          </a:p>
          <a:p>
            <a:pPr algn="ctr"/>
            <a:r>
              <a:rPr lang="ru-RU" sz="2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экологическая акция по раздельному сбору мусора.</a:t>
            </a:r>
          </a:p>
          <a:p>
            <a:pPr algn="ctr"/>
            <a:r>
              <a:rPr lang="ru-RU" sz="2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 мы приняли </a:t>
            </a:r>
            <a:r>
              <a:rPr lang="ru-RU" sz="2000" b="1" i="1" dirty="0" smtClean="0">
                <a:ln w="18415" cmpd="sng">
                  <a:solidFill>
                    <a:srgbClr val="FFFFFF"/>
                  </a:solidFill>
                  <a:prstDash val="solid"/>
                </a:ln>
                <a:solidFill>
                  <a:schemeClr val="tx1">
                    <a:lumMod val="95000"/>
                  </a:schemeClr>
                </a:solidFill>
                <a:effectLst>
                  <a:outerShdw blurRad="38100" dist="38100" dir="2700000" algn="tl">
                    <a:srgbClr val="000000">
                      <a:alpha val="43137"/>
                    </a:srgbClr>
                  </a:outerShdw>
                </a:effectLst>
              </a:rPr>
              <a:t>в</a:t>
            </a:r>
            <a:r>
              <a:rPr lang="ru-RU" sz="2000" b="1" i="1" cap="none" spc="0" dirty="0" smtClean="0">
                <a:ln w="18415" cmpd="sng">
                  <a:solidFill>
                    <a:srgbClr val="FFFFFF"/>
                  </a:solidFill>
                  <a:prstDash val="solid"/>
                </a:ln>
                <a:solidFill>
                  <a:schemeClr val="tx1">
                    <a:lumMod val="95000"/>
                  </a:schemeClr>
                </a:solidFill>
                <a:effectLst>
                  <a:outerShdw blurRad="38100" dist="38100" dir="2700000" algn="tl">
                    <a:srgbClr val="000000">
                      <a:alpha val="43137"/>
                    </a:srgbClr>
                  </a:outerShdw>
                </a:effectLst>
              </a:rPr>
              <a:t> ней участие.</a:t>
            </a:r>
            <a:endParaRPr lang="ru-RU" sz="2000" b="1" i="1" cap="none" spc="0" dirty="0">
              <a:ln w="18415" cmpd="sng">
                <a:solidFill>
                  <a:srgbClr val="FFFFFF"/>
                </a:solidFill>
                <a:prstDash val="solid"/>
              </a:ln>
              <a:solidFill>
                <a:schemeClr val="tx1">
                  <a:lumMod val="95000"/>
                </a:schemeClr>
              </a:solidFill>
              <a:effectLst>
                <a:outerShdw blurRad="38100" dist="38100" dir="2700000" algn="tl">
                  <a:srgbClr val="000000">
                    <a:alpha val="43137"/>
                  </a:srgbClr>
                </a:outerShdw>
              </a:effectLst>
            </a:endParaRPr>
          </a:p>
        </p:txBody>
      </p:sp>
      <p:pic>
        <p:nvPicPr>
          <p:cNvPr id="43010" name="Picture 2" descr="http://k26km.narod.ru/new_news/2016/feb/k26km_img/ecoaction-1.JPG"/>
          <p:cNvPicPr>
            <a:picLocks noChangeAspect="1" noChangeArrowheads="1"/>
          </p:cNvPicPr>
          <p:nvPr/>
        </p:nvPicPr>
        <p:blipFill>
          <a:blip r:embed="rId2" cstate="screen"/>
          <a:srcRect/>
          <a:stretch>
            <a:fillRect/>
          </a:stretch>
        </p:blipFill>
        <p:spPr bwMode="auto">
          <a:xfrm>
            <a:off x="1187624" y="2060847"/>
            <a:ext cx="6840760" cy="456050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6712" y="1628800"/>
            <a:ext cx="798240" cy="545232"/>
          </a:xfrm>
        </p:spPr>
        <p:txBody>
          <a:bodyPr>
            <a:normAutofit fontScale="90000"/>
          </a:bodyPr>
          <a:lstStyle/>
          <a:p>
            <a:endParaRPr lang="ru-RU" dirty="0"/>
          </a:p>
        </p:txBody>
      </p:sp>
      <p:sp>
        <p:nvSpPr>
          <p:cNvPr id="3" name="Подзаголовок 2"/>
          <p:cNvSpPr>
            <a:spLocks noGrp="1"/>
          </p:cNvSpPr>
          <p:nvPr>
            <p:ph type="subTitle" idx="1"/>
          </p:nvPr>
        </p:nvSpPr>
        <p:spPr>
          <a:xfrm>
            <a:off x="-1908720" y="3429000"/>
            <a:ext cx="1302296" cy="992552"/>
          </a:xfrm>
        </p:spPr>
        <p:txBody>
          <a:bodyPr/>
          <a:lstStyle/>
          <a:p>
            <a:endParaRPr lang="ru-RU" dirty="0"/>
          </a:p>
        </p:txBody>
      </p:sp>
      <p:pic>
        <p:nvPicPr>
          <p:cNvPr id="4" name="Рисунок 3" descr="DSC_0504.JPG"/>
          <p:cNvPicPr>
            <a:picLocks noChangeAspect="1"/>
          </p:cNvPicPr>
          <p:nvPr/>
        </p:nvPicPr>
        <p:blipFill>
          <a:blip r:embed="rId2" cstate="screen"/>
          <a:stretch>
            <a:fillRect/>
          </a:stretch>
        </p:blipFill>
        <p:spPr>
          <a:xfrm>
            <a:off x="0" y="1124744"/>
            <a:ext cx="9144000" cy="5143500"/>
          </a:xfrm>
          <a:prstGeom prst="rect">
            <a:avLst/>
          </a:prstGeom>
        </p:spPr>
      </p:pic>
      <p:sp>
        <p:nvSpPr>
          <p:cNvPr id="5" name="Прямоугольник 4"/>
          <p:cNvSpPr/>
          <p:nvPr/>
        </p:nvSpPr>
        <p:spPr>
          <a:xfrm>
            <a:off x="179512" y="0"/>
            <a:ext cx="8767272" cy="830997"/>
          </a:xfrm>
          <a:prstGeom prst="rect">
            <a:avLst/>
          </a:prstGeom>
          <a:noFill/>
        </p:spPr>
        <p:txBody>
          <a:bodyPr wrap="none" lIns="91440" tIns="45720" rIns="91440" bIns="45720">
            <a:spAutoFit/>
          </a:bodyPr>
          <a:lstStyle/>
          <a:p>
            <a:pPr algn="ctr"/>
            <a:r>
              <a:rPr lang="ru-RU"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Мы за чистый город!!! А ВЫ???</a:t>
            </a:r>
            <a:endParaRPr lang="ru-RU"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692696"/>
            <a:ext cx="6333328" cy="635496"/>
          </a:xfrm>
        </p:spPr>
        <p:txBody>
          <a:bodyPr>
            <a:noAutofit/>
          </a:bodyPr>
          <a:lstStyle/>
          <a:p>
            <a:r>
              <a:rPr lang="ru-RU" sz="3600" dirty="0" smtClean="0">
                <a:solidFill>
                  <a:srgbClr val="FF0000"/>
                </a:solidFill>
              </a:rPr>
              <a:t>В работе принимали участие:</a:t>
            </a:r>
            <a:endParaRPr lang="ru-RU" sz="3600" dirty="0">
              <a:solidFill>
                <a:srgbClr val="FF0000"/>
              </a:solidFill>
            </a:endParaRPr>
          </a:p>
        </p:txBody>
      </p:sp>
      <p:sp>
        <p:nvSpPr>
          <p:cNvPr id="3" name="Подзаголовок 2"/>
          <p:cNvSpPr>
            <a:spLocks noGrp="1"/>
          </p:cNvSpPr>
          <p:nvPr>
            <p:ph type="subTitle" idx="1"/>
          </p:nvPr>
        </p:nvSpPr>
        <p:spPr>
          <a:xfrm>
            <a:off x="251520" y="1484784"/>
            <a:ext cx="8676456" cy="4824536"/>
          </a:xfrm>
        </p:spPr>
        <p:txBody>
          <a:bodyPr>
            <a:noAutofit/>
          </a:bodyPr>
          <a:lstStyle/>
          <a:p>
            <a:pPr algn="l"/>
            <a:r>
              <a:rPr lang="ru-RU" sz="3200" dirty="0" smtClean="0">
                <a:solidFill>
                  <a:srgbClr val="FF0000"/>
                </a:solidFill>
              </a:rPr>
              <a:t>Воспитатели:</a:t>
            </a:r>
            <a:r>
              <a:rPr lang="ru-RU" sz="3200" dirty="0" smtClean="0"/>
              <a:t> </a:t>
            </a:r>
            <a:r>
              <a:rPr lang="ru-RU" sz="3200" dirty="0" smtClean="0">
                <a:solidFill>
                  <a:schemeClr val="bg1"/>
                </a:solidFill>
              </a:rPr>
              <a:t>Лунева Анастасия Владимировна, Комарова Галина Николаевна.                              </a:t>
            </a:r>
            <a:r>
              <a:rPr lang="ru-RU" sz="3200" dirty="0" smtClean="0">
                <a:solidFill>
                  <a:srgbClr val="FF0000"/>
                </a:solidFill>
              </a:rPr>
              <a:t>Родители:</a:t>
            </a:r>
            <a:r>
              <a:rPr lang="ru-RU" sz="3200" dirty="0" smtClean="0"/>
              <a:t> </a:t>
            </a:r>
            <a:r>
              <a:rPr lang="ru-RU" sz="3200" dirty="0" smtClean="0">
                <a:solidFill>
                  <a:schemeClr val="bg1"/>
                </a:solidFill>
              </a:rPr>
              <a:t>Снегирева Мария,  Рыкова Светлана   и </a:t>
            </a:r>
            <a:r>
              <a:rPr lang="ru-RU" sz="3200" dirty="0" err="1" smtClean="0">
                <a:solidFill>
                  <a:schemeClr val="bg1"/>
                </a:solidFill>
              </a:rPr>
              <a:t>Кудайкулова</a:t>
            </a:r>
            <a:r>
              <a:rPr lang="ru-RU" sz="3200" dirty="0" smtClean="0">
                <a:solidFill>
                  <a:schemeClr val="bg1"/>
                </a:solidFill>
              </a:rPr>
              <a:t> </a:t>
            </a:r>
            <a:r>
              <a:rPr lang="ru-RU" sz="3200" dirty="0" err="1" smtClean="0">
                <a:solidFill>
                  <a:schemeClr val="bg1"/>
                </a:solidFill>
              </a:rPr>
              <a:t>Гульмира</a:t>
            </a:r>
            <a:r>
              <a:rPr lang="ru-RU" sz="3200" dirty="0" smtClean="0">
                <a:solidFill>
                  <a:schemeClr val="bg1"/>
                </a:solidFill>
              </a:rPr>
              <a:t>.</a:t>
            </a:r>
          </a:p>
          <a:p>
            <a:pPr algn="l"/>
            <a:r>
              <a:rPr lang="ru-RU" sz="3200" dirty="0" smtClean="0">
                <a:solidFill>
                  <a:srgbClr val="FF0000"/>
                </a:solidFill>
              </a:rPr>
              <a:t>Дети: </a:t>
            </a:r>
            <a:r>
              <a:rPr lang="ru-RU" sz="3200" dirty="0" err="1" smtClean="0">
                <a:solidFill>
                  <a:schemeClr val="bg1"/>
                </a:solidFill>
              </a:rPr>
              <a:t>Агаева</a:t>
            </a:r>
            <a:r>
              <a:rPr lang="ru-RU" sz="3200" dirty="0" smtClean="0">
                <a:solidFill>
                  <a:schemeClr val="bg1"/>
                </a:solidFill>
              </a:rPr>
              <a:t> Марта, </a:t>
            </a:r>
            <a:r>
              <a:rPr lang="ru-RU" sz="3200" dirty="0" err="1" smtClean="0">
                <a:solidFill>
                  <a:schemeClr val="bg1"/>
                </a:solidFill>
              </a:rPr>
              <a:t>Гасилов</a:t>
            </a:r>
            <a:r>
              <a:rPr lang="ru-RU" sz="3200" dirty="0" smtClean="0">
                <a:solidFill>
                  <a:schemeClr val="bg1"/>
                </a:solidFill>
              </a:rPr>
              <a:t> Егор, Барков Михаил, Пастухова Полина, </a:t>
            </a:r>
            <a:r>
              <a:rPr lang="ru-RU" sz="3200" dirty="0" err="1" smtClean="0">
                <a:solidFill>
                  <a:schemeClr val="bg1"/>
                </a:solidFill>
              </a:rPr>
              <a:t>Митяшова</a:t>
            </a:r>
            <a:r>
              <a:rPr lang="ru-RU" sz="3200" dirty="0" smtClean="0">
                <a:solidFill>
                  <a:schemeClr val="bg1"/>
                </a:solidFill>
              </a:rPr>
              <a:t> Вероника, </a:t>
            </a:r>
            <a:r>
              <a:rPr lang="ru-RU" sz="3200" dirty="0" err="1" smtClean="0">
                <a:solidFill>
                  <a:schemeClr val="bg1"/>
                </a:solidFill>
              </a:rPr>
              <a:t>Кудайкулова</a:t>
            </a:r>
            <a:r>
              <a:rPr lang="ru-RU" sz="3200" dirty="0" smtClean="0">
                <a:solidFill>
                  <a:schemeClr val="bg1"/>
                </a:solidFill>
              </a:rPr>
              <a:t>  </a:t>
            </a:r>
            <a:r>
              <a:rPr lang="ru-RU" sz="3200" dirty="0" err="1" smtClean="0">
                <a:solidFill>
                  <a:schemeClr val="bg1"/>
                </a:solidFill>
              </a:rPr>
              <a:t>Даана</a:t>
            </a:r>
            <a:r>
              <a:rPr lang="ru-RU" sz="3200" dirty="0" smtClean="0">
                <a:solidFill>
                  <a:schemeClr val="bg1"/>
                </a:solidFill>
              </a:rPr>
              <a:t>, Жукова </a:t>
            </a:r>
            <a:r>
              <a:rPr lang="ru-RU" sz="3200" dirty="0" err="1" smtClean="0">
                <a:solidFill>
                  <a:schemeClr val="bg1"/>
                </a:solidFill>
              </a:rPr>
              <a:t>Ульяна</a:t>
            </a:r>
            <a:r>
              <a:rPr lang="ru-RU" sz="3200" dirty="0" smtClean="0">
                <a:solidFill>
                  <a:schemeClr val="bg1"/>
                </a:solidFill>
              </a:rPr>
              <a:t>, Аносова Алиса, Снегирев Тимофей, </a:t>
            </a:r>
            <a:r>
              <a:rPr lang="ru-RU" sz="3200" dirty="0" err="1" smtClean="0">
                <a:solidFill>
                  <a:schemeClr val="bg1"/>
                </a:solidFill>
              </a:rPr>
              <a:t>Маркоч</a:t>
            </a:r>
            <a:r>
              <a:rPr lang="ru-RU" sz="3200" dirty="0" smtClean="0">
                <a:solidFill>
                  <a:schemeClr val="bg1"/>
                </a:solidFill>
              </a:rPr>
              <a:t> Степан.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873" y="2967335"/>
            <a:ext cx="8042265"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за внимание!!!</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712968" cy="6309420"/>
          </a:xfrm>
          <a:prstGeom prst="rect">
            <a:avLst/>
          </a:prstGeom>
        </p:spPr>
        <p:txBody>
          <a:bodyPr wrap="square">
            <a:spAutoFit/>
          </a:bodyPr>
          <a:lstStyle/>
          <a:p>
            <a:pPr algn="ctr"/>
            <a:r>
              <a:rPr lang="ru-RU" sz="2800" b="1" dirty="0" smtClean="0">
                <a:solidFill>
                  <a:srgbClr val="FF0000"/>
                </a:solidFill>
              </a:rPr>
              <a:t>Актуальность проблемы.</a:t>
            </a:r>
            <a:endParaRPr lang="ru-RU" sz="2800" dirty="0">
              <a:solidFill>
                <a:srgbClr val="FF0000"/>
              </a:solidFill>
            </a:endParaRPr>
          </a:p>
          <a:p>
            <a:pPr algn="just"/>
            <a:r>
              <a:rPr lang="ru-RU" sz="2000" dirty="0" smtClean="0"/>
              <a:t>     Дошкольный </a:t>
            </a:r>
            <a:r>
              <a:rPr lang="ru-RU" sz="2000" dirty="0"/>
              <a:t>возраст - самоценный этап в развитии экологической культуры личности. В этом возрасте ребёнок начинает выделять себя из окружающей среды, развивается эмоционально-ценностное отношение к окружающему, формируются основы нравственно-экологических позиций личности.</a:t>
            </a:r>
          </a:p>
          <a:p>
            <a:pPr algn="just"/>
            <a:r>
              <a:rPr lang="ru-RU" sz="2000" dirty="0" smtClean="0"/>
              <a:t>    Мусор - проблема</a:t>
            </a:r>
            <a:r>
              <a:rPr lang="ru-RU" sz="2000" dirty="0"/>
              <a:t>, с которой ежедневно сталкивается каждый из нас в городе, поселке, на улице, в общественном транспорте, лесу, на реке</a:t>
            </a:r>
            <a:r>
              <a:rPr lang="ru-RU" sz="2000" dirty="0" smtClean="0"/>
              <a:t>. Все </a:t>
            </a:r>
            <a:r>
              <a:rPr lang="ru-RU" sz="2000" dirty="0"/>
              <a:t>новые мусорные полигоны и стихийные свалки появляются с невероятной скоростью, несмотря на то, что многие виды отходов очень долго разлагаются или вообще не разлагаются</a:t>
            </a:r>
            <a:r>
              <a:rPr lang="ru-RU" sz="2000" dirty="0" smtClean="0"/>
              <a:t>. </a:t>
            </a:r>
            <a:r>
              <a:rPr lang="ru-RU" sz="2000" dirty="0"/>
              <a:t>«Почему у нас так много мусора? », «Откуда он берётся? », «Как он влияет на здоровье человека и всего живого? </a:t>
            </a:r>
            <a:r>
              <a:rPr lang="ru-RU" sz="2000" dirty="0" smtClean="0"/>
              <a:t>»,  «Куда отвозят мусор?»,  «Неужели </a:t>
            </a:r>
            <a:r>
              <a:rPr lang="ru-RU" sz="2000" dirty="0"/>
              <a:t>через несколько лет наша планета станет одной огромной свалкой</a:t>
            </a:r>
            <a:r>
              <a:rPr lang="ru-RU" sz="2000" dirty="0" smtClean="0"/>
              <a:t>?». Эти вопросы волнуют </a:t>
            </a:r>
            <a:r>
              <a:rPr lang="ru-RU" sz="2000" dirty="0"/>
              <a:t>всех, и воспитанники </a:t>
            </a:r>
            <a:r>
              <a:rPr lang="ru-RU" sz="2000" dirty="0" smtClean="0"/>
              <a:t>ГБОУ Школа №2065 СПДС №10  </a:t>
            </a:r>
            <a:r>
              <a:rPr lang="ru-RU" sz="2000" dirty="0"/>
              <a:t>не </a:t>
            </a:r>
            <a:r>
              <a:rPr lang="ru-RU" sz="2000" dirty="0" smtClean="0"/>
              <a:t>исключение</a:t>
            </a:r>
            <a:r>
              <a:rPr lang="ru-RU" sz="2000" dirty="0"/>
              <a:t>.</a:t>
            </a:r>
          </a:p>
          <a:p>
            <a:pPr algn="just"/>
            <a:r>
              <a:rPr lang="ru-RU" sz="2000" dirty="0" smtClean="0"/>
              <a:t>Чтобы </a:t>
            </a:r>
            <a:r>
              <a:rPr lang="ru-RU" sz="2000" dirty="0"/>
              <a:t>ответить на эти недетские вопросы и попытаться решить “мусорную проблему”, мы разработали проект </a:t>
            </a:r>
            <a:r>
              <a:rPr lang="ru-RU" sz="2000" dirty="0" smtClean="0"/>
              <a:t>«Юные защитники природы».</a:t>
            </a:r>
            <a:endParaRPr lang="ru-RU" sz="2000" dirty="0"/>
          </a:p>
          <a:p>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980728"/>
            <a:ext cx="7992888" cy="5201424"/>
          </a:xfrm>
          <a:prstGeom prst="rect">
            <a:avLst/>
          </a:prstGeom>
        </p:spPr>
        <p:txBody>
          <a:bodyPr wrap="square">
            <a:spAutoFit/>
          </a:bodyPr>
          <a:lstStyle/>
          <a:p>
            <a:pPr lvl="0"/>
            <a:r>
              <a:rPr lang="ru-RU" b="1" dirty="0" smtClean="0"/>
              <a:t> </a:t>
            </a:r>
            <a:r>
              <a:rPr lang="ru-RU" sz="2400" b="1" dirty="0">
                <a:solidFill>
                  <a:srgbClr val="FF0000"/>
                </a:solidFill>
              </a:rPr>
              <a:t>Цель </a:t>
            </a:r>
            <a:r>
              <a:rPr lang="ru-RU" sz="2400" b="1" dirty="0" smtClean="0">
                <a:solidFill>
                  <a:srgbClr val="FF0000"/>
                </a:solidFill>
              </a:rPr>
              <a:t>проекта: </a:t>
            </a:r>
            <a:r>
              <a:rPr lang="ru-RU" sz="2400" b="1" dirty="0" smtClean="0">
                <a:solidFill>
                  <a:schemeClr val="tx1">
                    <a:lumMod val="95000"/>
                    <a:lumOff val="5000"/>
                  </a:schemeClr>
                </a:solidFill>
              </a:rPr>
              <a:t>представить пути решения проблемы загрязнения города бытовыми отходами.</a:t>
            </a:r>
            <a:endParaRPr lang="ru-RU" sz="20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ndParaRPr>
          </a:p>
          <a:p>
            <a:pPr algn="just"/>
            <a:r>
              <a:rPr lang="ru-RU" sz="2400" b="1" dirty="0" smtClean="0">
                <a:solidFill>
                  <a:srgbClr val="FF0000"/>
                </a:solidFill>
              </a:rPr>
              <a:t> Задачи </a:t>
            </a:r>
            <a:r>
              <a:rPr lang="ru-RU" sz="2400" b="1" dirty="0">
                <a:solidFill>
                  <a:srgbClr val="FF0000"/>
                </a:solidFill>
              </a:rPr>
              <a:t>проекта</a:t>
            </a:r>
            <a:r>
              <a:rPr lang="ru-RU" sz="2400" b="1" dirty="0" smtClean="0">
                <a:solidFill>
                  <a:srgbClr val="FF0000"/>
                </a:solidFill>
              </a:rPr>
              <a:t>:</a:t>
            </a:r>
            <a:endParaRPr lang="ru-RU" sz="2400" dirty="0">
              <a:solidFill>
                <a:srgbClr val="FF0000"/>
              </a:solidFill>
            </a:endParaRPr>
          </a:p>
          <a:p>
            <a:pPr algn="just"/>
            <a:r>
              <a:rPr lang="ru-RU" sz="2400" dirty="0"/>
              <a:t>Дать детям представление о видах бытовых отходов и их свойствах.</a:t>
            </a:r>
          </a:p>
          <a:p>
            <a:pPr algn="just"/>
            <a:r>
              <a:rPr lang="ru-RU" sz="2400" dirty="0"/>
              <a:t>Дать детям представления об опасности бытовых отходов в жизни человека и живых организмов.</a:t>
            </a:r>
          </a:p>
          <a:p>
            <a:pPr algn="just"/>
            <a:r>
              <a:rPr lang="ru-RU" sz="2400" dirty="0"/>
              <a:t>Уточнить представления у детей об основных источниках загрязнения земли, воды, воздуха, его последствиях, мероприятиях по предотвращению загрязнения.</a:t>
            </a:r>
          </a:p>
          <a:p>
            <a:pPr algn="just"/>
            <a:r>
              <a:rPr lang="ru-RU" sz="2400" dirty="0"/>
              <a:t>Найти способы использования вторичных ресурсов бросового материала.</a:t>
            </a:r>
          </a:p>
          <a:p>
            <a:pPr algn="just"/>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446475"/>
            <a:ext cx="864096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Реализация проекта состояла из теоретической и практической частей.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Теоретическая часть включает в себя постановку целей и задач проекта, выбрана и изучена проблема «Что мы можем сделать, чтобы мусора стало меньше?». Изучая проблему в ходе ООД на тему «Виды мусора», «Про город и про мусор. », дети узнали, что мусор-это отходы человеческой деятельности, они бывают разных видов :бытовыми, строительными, промышленными. </a:t>
            </a:r>
          </a:p>
        </p:txBody>
      </p:sp>
      <p:pic>
        <p:nvPicPr>
          <p:cNvPr id="3" name="Рисунок 2" descr="DSC_0532.JPG"/>
          <p:cNvPicPr>
            <a:picLocks noChangeAspect="1"/>
          </p:cNvPicPr>
          <p:nvPr/>
        </p:nvPicPr>
        <p:blipFill>
          <a:blip r:embed="rId2" cstate="screen"/>
          <a:stretch>
            <a:fillRect/>
          </a:stretch>
        </p:blipFill>
        <p:spPr>
          <a:xfrm>
            <a:off x="1547664" y="2996952"/>
            <a:ext cx="6372200" cy="35843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5846"/>
            <a:ext cx="8712968" cy="1323439"/>
          </a:xfrm>
          <a:prstGeom prst="rect">
            <a:avLst/>
          </a:prstGeom>
        </p:spPr>
        <p:txBody>
          <a:bodyPr wrap="square">
            <a:spAutoFit/>
          </a:bodyPr>
          <a:lstStyle/>
          <a:p>
            <a:pPr lvl="0" algn="just" eaLnBrk="0" fontAlgn="base" hangingPunct="0">
              <a:spcBef>
                <a:spcPct val="0"/>
              </a:spcBef>
              <a:spcAft>
                <a:spcPct val="0"/>
              </a:spcAft>
            </a:pPr>
            <a:r>
              <a:rPr lang="ru-RU" sz="2000" dirty="0" smtClean="0">
                <a:latin typeface="Calibri" pitchFamily="34" charset="0"/>
                <a:ea typeface="Calibri" pitchFamily="34" charset="0"/>
                <a:cs typeface="Times New Roman" pitchFamily="18" charset="0"/>
              </a:rPr>
              <a:t>Чтение художественной литературы, дидактические игры, сюжетно-ролевые игры, театрализованные игры  помогли детям осознать серьёзность проблемы мусора и необходимость соблюдения культуры и правил поведения на природе. </a:t>
            </a:r>
          </a:p>
        </p:txBody>
      </p:sp>
      <p:pic>
        <p:nvPicPr>
          <p:cNvPr id="3" name="Рисунок 2" descr="DSC_0534.JPG"/>
          <p:cNvPicPr>
            <a:picLocks noChangeAspect="1"/>
          </p:cNvPicPr>
          <p:nvPr/>
        </p:nvPicPr>
        <p:blipFill>
          <a:blip r:embed="rId2" cstate="screen"/>
          <a:stretch>
            <a:fillRect/>
          </a:stretch>
        </p:blipFill>
        <p:spPr>
          <a:xfrm rot="6273425">
            <a:off x="5833482" y="3490969"/>
            <a:ext cx="3605209" cy="2027930"/>
          </a:xfrm>
          <a:prstGeom prst="rect">
            <a:avLst/>
          </a:prstGeom>
        </p:spPr>
      </p:pic>
      <p:pic>
        <p:nvPicPr>
          <p:cNvPr id="4" name="Рисунок 3" descr="DSC_0535.JPG"/>
          <p:cNvPicPr>
            <a:picLocks noChangeAspect="1"/>
          </p:cNvPicPr>
          <p:nvPr/>
        </p:nvPicPr>
        <p:blipFill>
          <a:blip r:embed="rId3" cstate="screen"/>
          <a:stretch>
            <a:fillRect/>
          </a:stretch>
        </p:blipFill>
        <p:spPr>
          <a:xfrm rot="4360908">
            <a:off x="193371" y="3088642"/>
            <a:ext cx="4187957" cy="2355726"/>
          </a:xfrm>
          <a:prstGeom prst="rect">
            <a:avLst/>
          </a:prstGeom>
        </p:spPr>
      </p:pic>
      <p:pic>
        <p:nvPicPr>
          <p:cNvPr id="5" name="Рисунок 4" descr="DSC_0536.JPG"/>
          <p:cNvPicPr>
            <a:picLocks noChangeAspect="1"/>
          </p:cNvPicPr>
          <p:nvPr/>
        </p:nvPicPr>
        <p:blipFill>
          <a:blip r:embed="rId4" cstate="screen"/>
          <a:stretch>
            <a:fillRect/>
          </a:stretch>
        </p:blipFill>
        <p:spPr>
          <a:xfrm rot="5562252">
            <a:off x="3252372" y="2365247"/>
            <a:ext cx="3803915" cy="21397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SC_0537.JPG"/>
          <p:cNvPicPr>
            <a:picLocks noChangeAspect="1"/>
          </p:cNvPicPr>
          <p:nvPr/>
        </p:nvPicPr>
        <p:blipFill>
          <a:blip r:embed="rId2" cstate="screen"/>
          <a:stretch>
            <a:fillRect/>
          </a:stretch>
        </p:blipFill>
        <p:spPr>
          <a:xfrm rot="5562820">
            <a:off x="5568338" y="3329454"/>
            <a:ext cx="4443986" cy="2499742"/>
          </a:xfrm>
          <a:prstGeom prst="rect">
            <a:avLst/>
          </a:prstGeom>
        </p:spPr>
      </p:pic>
      <p:pic>
        <p:nvPicPr>
          <p:cNvPr id="3" name="Рисунок 2" descr="DSC_0538.JPG"/>
          <p:cNvPicPr>
            <a:picLocks noChangeAspect="1"/>
          </p:cNvPicPr>
          <p:nvPr/>
        </p:nvPicPr>
        <p:blipFill>
          <a:blip r:embed="rId3" cstate="screen"/>
          <a:stretch>
            <a:fillRect/>
          </a:stretch>
        </p:blipFill>
        <p:spPr>
          <a:xfrm rot="4932866">
            <a:off x="-1007182" y="949554"/>
            <a:ext cx="4443986" cy="2499742"/>
          </a:xfrm>
          <a:prstGeom prst="rect">
            <a:avLst/>
          </a:prstGeom>
        </p:spPr>
      </p:pic>
      <p:pic>
        <p:nvPicPr>
          <p:cNvPr id="4" name="Рисунок 3" descr="DSC_0539.JPG"/>
          <p:cNvPicPr>
            <a:picLocks noChangeAspect="1"/>
          </p:cNvPicPr>
          <p:nvPr/>
        </p:nvPicPr>
        <p:blipFill>
          <a:blip r:embed="rId4" cstate="screen"/>
          <a:stretch>
            <a:fillRect/>
          </a:stretch>
        </p:blipFill>
        <p:spPr>
          <a:xfrm rot="5400000">
            <a:off x="3583876" y="916115"/>
            <a:ext cx="4187957" cy="2355726"/>
          </a:xfrm>
          <a:prstGeom prst="rect">
            <a:avLst/>
          </a:prstGeom>
        </p:spPr>
      </p:pic>
      <p:pic>
        <p:nvPicPr>
          <p:cNvPr id="5" name="Рисунок 4" descr="DSC_0540.JPG"/>
          <p:cNvPicPr>
            <a:picLocks noChangeAspect="1"/>
          </p:cNvPicPr>
          <p:nvPr/>
        </p:nvPicPr>
        <p:blipFill>
          <a:blip r:embed="rId5" cstate="screen"/>
          <a:stretch>
            <a:fillRect/>
          </a:stretch>
        </p:blipFill>
        <p:spPr>
          <a:xfrm rot="5208650">
            <a:off x="1296298" y="3374901"/>
            <a:ext cx="4700014" cy="26437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8280920" cy="2862322"/>
          </a:xfrm>
          <a:prstGeom prst="rect">
            <a:avLst/>
          </a:prstGeom>
        </p:spPr>
        <p:txBody>
          <a:bodyPr wrap="square">
            <a:spAutoFit/>
          </a:bodyPr>
          <a:lstStyle/>
          <a:p>
            <a:pPr lvl="0" algn="just" eaLnBrk="0" fontAlgn="base" hangingPunct="0">
              <a:spcBef>
                <a:spcPct val="0"/>
              </a:spcBef>
              <a:spcAft>
                <a:spcPct val="0"/>
              </a:spcAft>
            </a:pPr>
            <a:r>
              <a:rPr lang="ru-RU" sz="2000" dirty="0" smtClean="0">
                <a:latin typeface="Calibri" pitchFamily="34" charset="0"/>
                <a:ea typeface="Calibri" pitchFamily="34" charset="0"/>
                <a:cs typeface="Times New Roman" pitchFamily="18" charset="0"/>
              </a:rPr>
              <a:t>В рамках ООД дети выяснили, откуда берётся мусор и куда он девается. Так, было решено проследить путь его движения. Воспитанники вместе с воспитателями выбросили мусор в пакет. Затем отнесли его в контейнер на улице и увидели, что мусоровоз очищает контейнер и увозит мусор на специальную свалку (полигон). Дети узнали, что рядом со специальными свалками люди не живут, так как там много микробов, ядовитых газов, тяжелых металлов. Всё это пагубно влияет на здоровье человека и окружающую природу. Поэтому нельзя выкидывать мусор, где попало, делать самовольные свалки в лесах, на водоёмах и полях.</a:t>
            </a:r>
            <a:endParaRPr lang="ru-RU" sz="2000" dirty="0" smtClean="0">
              <a:latin typeface="Arial" pitchFamily="34" charset="0"/>
              <a:cs typeface="Arial" pitchFamily="34" charset="0"/>
            </a:endParaRPr>
          </a:p>
        </p:txBody>
      </p:sp>
      <p:pic>
        <p:nvPicPr>
          <p:cNvPr id="3" name="Рисунок 2"/>
          <p:cNvPicPr>
            <a:picLocks noChangeAspect="1"/>
          </p:cNvPicPr>
          <p:nvPr/>
        </p:nvPicPr>
        <p:blipFill>
          <a:blip r:embed="rId2" cstate="screen"/>
          <a:srcRect/>
          <a:stretch>
            <a:fillRect/>
          </a:stretch>
        </p:blipFill>
        <p:spPr bwMode="auto">
          <a:xfrm>
            <a:off x="0" y="4581128"/>
            <a:ext cx="2190750" cy="1971675"/>
          </a:xfrm>
          <a:prstGeom prst="rect">
            <a:avLst/>
          </a:prstGeom>
          <a:noFill/>
          <a:ln w="9525">
            <a:noFill/>
            <a:miter lim="800000"/>
            <a:headEnd/>
            <a:tailEnd/>
          </a:ln>
        </p:spPr>
      </p:pic>
      <p:pic>
        <p:nvPicPr>
          <p:cNvPr id="4" name="Рисунок 3"/>
          <p:cNvPicPr>
            <a:picLocks noChangeAspect="1"/>
          </p:cNvPicPr>
          <p:nvPr/>
        </p:nvPicPr>
        <p:blipFill>
          <a:blip r:embed="rId3" cstate="screen"/>
          <a:srcRect/>
          <a:stretch>
            <a:fillRect/>
          </a:stretch>
        </p:blipFill>
        <p:spPr bwMode="auto">
          <a:xfrm>
            <a:off x="3419872" y="3356992"/>
            <a:ext cx="2303462" cy="2127250"/>
          </a:xfrm>
          <a:prstGeom prst="rect">
            <a:avLst/>
          </a:prstGeom>
          <a:noFill/>
          <a:ln w="9525">
            <a:noFill/>
            <a:miter lim="800000"/>
            <a:headEnd/>
            <a:tailEnd/>
          </a:ln>
        </p:spPr>
      </p:pic>
      <p:pic>
        <p:nvPicPr>
          <p:cNvPr id="5" name="Рисунок 4"/>
          <p:cNvPicPr>
            <a:picLocks noChangeAspect="1"/>
          </p:cNvPicPr>
          <p:nvPr/>
        </p:nvPicPr>
        <p:blipFill>
          <a:blip r:embed="rId4" cstate="screen"/>
          <a:srcRect/>
          <a:stretch>
            <a:fillRect/>
          </a:stretch>
        </p:blipFill>
        <p:spPr bwMode="auto">
          <a:xfrm>
            <a:off x="6176963" y="4725144"/>
            <a:ext cx="2967037" cy="1960562"/>
          </a:xfrm>
          <a:prstGeom prst="rect">
            <a:avLst/>
          </a:prstGeom>
          <a:noFill/>
          <a:ln w="9525">
            <a:noFill/>
            <a:miter lim="800000"/>
            <a:headEnd/>
            <a:tailEnd/>
          </a:ln>
        </p:spPr>
      </p:pic>
      <p:sp>
        <p:nvSpPr>
          <p:cNvPr id="6" name="Стрелка вправо 5"/>
          <p:cNvSpPr/>
          <p:nvPr/>
        </p:nvSpPr>
        <p:spPr>
          <a:xfrm rot="19688754">
            <a:off x="1925299" y="4371575"/>
            <a:ext cx="1150938" cy="122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a:p>
        </p:txBody>
      </p:sp>
      <p:sp>
        <p:nvSpPr>
          <p:cNvPr id="7" name="Стрелка вправо 6"/>
          <p:cNvSpPr/>
          <p:nvPr/>
        </p:nvSpPr>
        <p:spPr>
          <a:xfrm rot="1458479">
            <a:off x="5906472" y="4189267"/>
            <a:ext cx="1268413" cy="1095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48680"/>
            <a:ext cx="8208912" cy="2031325"/>
          </a:xfrm>
          <a:prstGeom prst="rect">
            <a:avLst/>
          </a:prstGeom>
        </p:spPr>
        <p:txBody>
          <a:bodyPr wrap="square">
            <a:spAutoFit/>
          </a:bodyPr>
          <a:lstStyle/>
          <a:p>
            <a:r>
              <a:rPr lang="ru-RU" dirty="0" smtClean="0"/>
              <a:t> «Если никто не будет сорить- это очень хорошо, но мусор всё равно надо куда-то девать?». Поиск собственных вариантов решения проблемы стал основой практической части проекта. Перед детьми был поставлен вопрос «Что нужно сделать, чтобы уменьшить количество мусора?». В ходе бесед на тему «Мусор надо разделять» дети узнали, что некоторые отходы могут быть переработаны, для этого достаточно лишь рассортировать мусор дома и отвезти его в специальные пункты.</a:t>
            </a:r>
            <a:endParaRPr lang="ru-RU" dirty="0"/>
          </a:p>
        </p:txBody>
      </p:sp>
      <p:pic>
        <p:nvPicPr>
          <p:cNvPr id="44034" name="Picture 2" descr="http://k26km.narod.ru/new_news/2016/feb/k26km_img/ecoaction-2.JPG"/>
          <p:cNvPicPr>
            <a:picLocks noChangeAspect="1" noChangeArrowheads="1"/>
          </p:cNvPicPr>
          <p:nvPr/>
        </p:nvPicPr>
        <p:blipFill>
          <a:blip r:embed="rId2" cstate="screen"/>
          <a:srcRect/>
          <a:stretch>
            <a:fillRect/>
          </a:stretch>
        </p:blipFill>
        <p:spPr bwMode="auto">
          <a:xfrm>
            <a:off x="1619672" y="2636911"/>
            <a:ext cx="6192688" cy="412845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ysClr val="windowText" lastClr="000000"/>
      </a:dk1>
      <a:lt1>
        <a:sysClr val="window" lastClr="FFFFFF"/>
      </a:lt1>
      <a:dk2>
        <a:srgbClr val="8FD179"/>
      </a:dk2>
      <a:lt2>
        <a:srgbClr val="DBF5F9"/>
      </a:lt2>
      <a:accent1>
        <a:srgbClr val="CAE9C0"/>
      </a:accent1>
      <a:accent2>
        <a:srgbClr val="387025"/>
      </a:accent2>
      <a:accent3>
        <a:srgbClr val="B0DFA0"/>
      </a:accent3>
      <a:accent4>
        <a:srgbClr val="54A838"/>
      </a:accent4>
      <a:accent5>
        <a:srgbClr val="7CCA62"/>
      </a:accent5>
      <a:accent6>
        <a:srgbClr val="A5C249"/>
      </a:accent6>
      <a:hlink>
        <a:srgbClr val="E2D700"/>
      </a:hlink>
      <a:folHlink>
        <a:srgbClr val="C9DA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TotalTime>
  <Words>728</Words>
  <Application>Microsoft Office PowerPoint</Application>
  <PresentationFormat>Экран (4:3)</PresentationFormat>
  <Paragraphs>60</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Поток</vt:lpstr>
      <vt:lpstr>Проект  «Юные защитники природы»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В работе принимали участие:</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«Юные защитники природы»</dc:title>
  <dc:creator>1</dc:creator>
  <cp:lastModifiedBy>1</cp:lastModifiedBy>
  <cp:revision>92</cp:revision>
  <dcterms:created xsi:type="dcterms:W3CDTF">2016-01-24T08:31:24Z</dcterms:created>
  <dcterms:modified xsi:type="dcterms:W3CDTF">2016-04-03T11:22:59Z</dcterms:modified>
</cp:coreProperties>
</file>