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2" r:id="rId3"/>
    <p:sldId id="264" r:id="rId4"/>
    <p:sldId id="265" r:id="rId5"/>
    <p:sldId id="266" r:id="rId6"/>
    <p:sldId id="267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24" autoAdjust="0"/>
  </p:normalViewPr>
  <p:slideViewPr>
    <p:cSldViewPr>
      <p:cViewPr varScale="1">
        <p:scale>
          <a:sx n="70" d="100"/>
          <a:sy n="70" d="100"/>
        </p:scale>
        <p:origin x="-1386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70;&#1088;&#1080;&#1081;\Desktop\&#1088;&#1077;&#1084;&#1080;&#1082;&#1089;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916831"/>
          </a:xfrm>
        </p:spPr>
        <p:txBody>
          <a:bodyPr>
            <a:normAutofit/>
          </a:bodyPr>
          <a:lstStyle/>
          <a:p>
            <a: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ГОСУДАРСТВЕННОЕ БЮДЖЕТНОЕ ОБЩЕОБРАЗОВАТЕЛЬНОЕ УЧРЕЖДЕНИЕ ГОРОДА МОСКВЫ  </a:t>
            </a:r>
            <a:b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«ШКОЛА № 2026»</a:t>
            </a:r>
            <a:b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структурное подразделение №3</a:t>
            </a:r>
            <a:endParaRPr lang="ru-RU" sz="2000" b="1" dirty="0"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844824"/>
            <a:ext cx="9144000" cy="5013176"/>
          </a:xfrm>
        </p:spPr>
        <p:txBody>
          <a:bodyPr>
            <a:normAutofit fontScale="62500" lnSpcReduction="20000"/>
          </a:bodyPr>
          <a:lstStyle/>
          <a:p>
            <a:endParaRPr lang="ru-RU" sz="4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6500" b="1" i="1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  <a:ea typeface="Batang" pitchFamily="18" charset="-127"/>
                <a:cs typeface="Times New Roman" pitchFamily="18" charset="0"/>
              </a:rPr>
              <a:t>РУЧКИ, НОЖКИ, ОГУРЕЧИК – </a:t>
            </a:r>
          </a:p>
          <a:p>
            <a:r>
              <a:rPr lang="ru-RU" sz="6500" b="1" i="1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  <a:ea typeface="Batang" pitchFamily="18" charset="-127"/>
                <a:cs typeface="Times New Roman" pitchFamily="18" charset="0"/>
              </a:rPr>
              <a:t>ПОЛУЧИЛСЯ ЧЕЛОВЕЧЕК </a:t>
            </a:r>
          </a:p>
          <a:p>
            <a:endParaRPr lang="ru-RU" sz="4000" b="1" i="1" dirty="0" smtClean="0">
              <a:solidFill>
                <a:schemeClr val="tx1"/>
              </a:solidFill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  <a:p>
            <a:endParaRPr lang="ru-RU" sz="4000" b="1" i="1" dirty="0" smtClean="0">
              <a:solidFill>
                <a:schemeClr val="tx1"/>
              </a:solidFill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  <a:p>
            <a:endParaRPr lang="ru-RU" sz="2900" b="1" i="1" dirty="0" smtClean="0">
              <a:solidFill>
                <a:schemeClr val="tx1"/>
              </a:solidFill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  <a:p>
            <a:r>
              <a:rPr lang="ru-RU" sz="2900" b="1" i="1" dirty="0" smtClean="0">
                <a:solidFill>
                  <a:schemeClr val="tx1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                                                                                        Подготовила и провела: </a:t>
            </a:r>
          </a:p>
          <a:p>
            <a:pPr algn="r"/>
            <a:r>
              <a:rPr lang="ru-RU" sz="2900" b="1" i="1" dirty="0" smtClean="0">
                <a:solidFill>
                  <a:schemeClr val="tx1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воспитатель Харитонова А.А.</a:t>
            </a:r>
          </a:p>
          <a:p>
            <a:endParaRPr lang="ru-RU" sz="29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9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29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Январь - Апрель 2015 года</a:t>
            </a:r>
            <a:endParaRPr lang="ru-RU" sz="2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Москва  </a:t>
            </a:r>
            <a:endParaRPr lang="ru-RU" sz="2900" b="1" i="1" dirty="0" smtClean="0">
              <a:solidFill>
                <a:schemeClr val="tx1"/>
              </a:solidFill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емикс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ДЕТИ 2014-2015\06 ФЕВРАЛЬ\2015-02-05\DSC09016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3816424" cy="5301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AutoShape 2"/>
          <p:cNvSpPr>
            <a:spLocks noChangeArrowheads="1"/>
          </p:cNvSpPr>
          <p:nvPr/>
        </p:nvSpPr>
        <p:spPr bwMode="auto">
          <a:xfrm>
            <a:off x="4572000" y="1052736"/>
            <a:ext cx="3312368" cy="2736304"/>
          </a:xfrm>
          <a:prstGeom prst="cloudCallout">
            <a:avLst>
              <a:gd name="adj1" fmla="val -78169"/>
              <a:gd name="adj2" fmla="val 69744"/>
            </a:avLst>
          </a:prstGeom>
          <a:solidFill>
            <a:srgbClr val="FFFFFF"/>
          </a:solidFill>
          <a:ln w="63500">
            <a:solidFill>
              <a:srgbClr val="F79646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cs typeface="Arial" pitchFamily="34" charset="0"/>
              </a:rPr>
              <a:t>Я буду медсестрой.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76" y="5877272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Майя уже определилась, кем будет работать, когда вырастет.</a:t>
            </a:r>
            <a:endParaRPr lang="ru-RU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ДЕТИ 2014-2015\06 ФЕВРАЛЬ\2015-02-05\DSC09017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960" y="404664"/>
            <a:ext cx="4355976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AutoShape 2"/>
          <p:cNvSpPr>
            <a:spLocks noChangeArrowheads="1"/>
          </p:cNvSpPr>
          <p:nvPr/>
        </p:nvSpPr>
        <p:spPr bwMode="auto">
          <a:xfrm>
            <a:off x="467544" y="836712"/>
            <a:ext cx="3528392" cy="2304256"/>
          </a:xfrm>
          <a:prstGeom prst="wedgeEllipseCallout">
            <a:avLst>
              <a:gd name="adj1" fmla="val 88353"/>
              <a:gd name="adj2" fmla="val 103110"/>
            </a:avLst>
          </a:prstGeom>
          <a:solidFill>
            <a:srgbClr val="FFFFFF"/>
          </a:solidFill>
          <a:ln w="63500" cmpd="thickThin">
            <a:solidFill>
              <a:srgbClr val="8064A2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cs typeface="Arial" pitchFamily="34" charset="0"/>
              </a:rPr>
              <a:t>У нас в голове есть мозг.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3568" y="5661248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Арсений уже знает, что в голове не только опилки,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но и мозг. </a:t>
            </a:r>
            <a:endParaRPr lang="ru-RU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ДЕТИ 2014-2015\06 ФЕВРАЛЬ\2015-02-18\DSC09048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-684585" y="1196753"/>
            <a:ext cx="5760642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AutoShape 2"/>
          <p:cNvSpPr>
            <a:spLocks noChangeArrowheads="1"/>
          </p:cNvSpPr>
          <p:nvPr/>
        </p:nvSpPr>
        <p:spPr bwMode="auto">
          <a:xfrm>
            <a:off x="5148064" y="908720"/>
            <a:ext cx="3456384" cy="2304256"/>
          </a:xfrm>
          <a:prstGeom prst="wedgeRoundRectCallout">
            <a:avLst>
              <a:gd name="adj1" fmla="val -98266"/>
              <a:gd name="adj2" fmla="val 132168"/>
              <a:gd name="adj3" fmla="val 16667"/>
            </a:avLst>
          </a:prstGeom>
          <a:solidFill>
            <a:srgbClr val="FFFFFF"/>
          </a:solidFill>
          <a:ln w="31750">
            <a:solidFill>
              <a:srgbClr val="8064A2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briola" pitchFamily="82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cs typeface="Arial" pitchFamily="34" charset="0"/>
              </a:rPr>
              <a:t>Я стою на диете.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5949280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 smtClean="0"/>
          </a:p>
          <a:p>
            <a:pPr algn="ctr"/>
            <a:r>
              <a:rPr lang="ru-RU" b="1" dirty="0" err="1" smtClean="0">
                <a:solidFill>
                  <a:srgbClr val="002060"/>
                </a:solidFill>
                <a:latin typeface="Arial Black" pitchFamily="34" charset="0"/>
              </a:rPr>
              <a:t>Тася</a:t>
            </a:r>
            <a:r>
              <a:rPr lang="ru-RU" b="1" dirty="0" smtClean="0">
                <a:solidFill>
                  <a:srgbClr val="002060"/>
                </a:solidFill>
                <a:latin typeface="Arial Black" pitchFamily="34" charset="0"/>
              </a:rPr>
              <a:t> уже знает, что такое диета, и что с ней  делать.</a:t>
            </a:r>
            <a:endParaRPr lang="ru-RU" b="1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ДЕТИ 2014-2015\06 ФЕВРАЛЬ\2015-03-04\DSC09100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2" y="332656"/>
            <a:ext cx="3541537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AutoShape 2"/>
          <p:cNvSpPr>
            <a:spLocks noChangeArrowheads="1"/>
          </p:cNvSpPr>
          <p:nvPr/>
        </p:nvSpPr>
        <p:spPr bwMode="auto">
          <a:xfrm>
            <a:off x="1259632" y="1124744"/>
            <a:ext cx="3600400" cy="2952328"/>
          </a:xfrm>
          <a:prstGeom prst="cloudCallout">
            <a:avLst>
              <a:gd name="adj1" fmla="val 84459"/>
              <a:gd name="adj2" fmla="val 43118"/>
            </a:avLst>
          </a:prstGeom>
          <a:gradFill rotWithShape="0">
            <a:gsLst>
              <a:gs pos="0">
                <a:srgbClr val="FFFFFF"/>
              </a:gs>
              <a:gs pos="100000">
                <a:srgbClr val="FBD4B4"/>
              </a:gs>
            </a:gsLst>
            <a:lin ang="5400000" scaled="1"/>
          </a:gradFill>
          <a:ln w="12700">
            <a:solidFill>
              <a:srgbClr val="FABF8F"/>
            </a:solidFill>
            <a:round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cs typeface="Arial" pitchFamily="34" charset="0"/>
              </a:rPr>
              <a:t>У нас не руки и ноги,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cs typeface="Arial" pitchFamily="34" charset="0"/>
              </a:rPr>
              <a:t>а конечности.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5805264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 Black" pitchFamily="34" charset="0"/>
              </a:rPr>
              <a:t>Майя все хорошо усвоила из наших бесед.</a:t>
            </a:r>
            <a:endParaRPr lang="ru-RU" b="1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jbukartckf.jpg"/>
          <p:cNvPicPr>
            <a:picLocks noChangeAspect="1"/>
          </p:cNvPicPr>
          <p:nvPr/>
        </p:nvPicPr>
        <p:blipFill>
          <a:blip r:embed="rId3" cstate="print">
            <a:lum bright="29000"/>
          </a:blip>
          <a:stretch>
            <a:fillRect/>
          </a:stretch>
        </p:blipFill>
        <p:spPr>
          <a:xfrm>
            <a:off x="489857" y="476672"/>
            <a:ext cx="8164286" cy="5976664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584" y="1988840"/>
            <a:ext cx="7560840" cy="3456384"/>
          </a:xfrm>
        </p:spPr>
        <p:txBody>
          <a:bodyPr>
            <a:normAutofit fontScale="90000"/>
          </a:bodyPr>
          <a:lstStyle/>
          <a:p>
            <a:pPr lvl="0" eaLnBrk="0" fontAlgn="base" hangingPunct="0">
              <a:spcAft>
                <a:spcPct val="0"/>
              </a:spcAft>
            </a:pPr>
            <a:r>
              <a:rPr lang="ru-RU" cap="none" dirty="0" smtClean="0">
                <a:latin typeface="Gabriola" pitchFamily="82" charset="0"/>
                <a:ea typeface="Calibri" pitchFamily="34" charset="0"/>
                <a:cs typeface="Times New Roman" pitchFamily="18" charset="0"/>
              </a:rPr>
              <a:t>Планируемый результат был достигнут. Мы плодотворно поработали и повеселились. Эта тема мне самой понравилась. Думаю поднять эту тему в следующем учебном году, жаль только что с другими детьми. </a:t>
            </a:r>
            <a:r>
              <a:rPr lang="ru-RU" sz="1800" b="0" cap="none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800" b="0" cap="none" dirty="0" smtClean="0">
                <a:latin typeface="Arial" pitchFamily="34" charset="0"/>
                <a:cs typeface="Arial" pitchFamily="34" charset="0"/>
              </a:rPr>
            </a:br>
            <a:r>
              <a:rPr lang="ru-RU" sz="4800" b="0" cap="none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4800" b="0" cap="none" dirty="0" smtClean="0"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755576" y="404665"/>
            <a:ext cx="7772400" cy="1440160"/>
          </a:xfrm>
        </p:spPr>
        <p:txBody>
          <a:bodyPr/>
          <a:lstStyle/>
          <a:p>
            <a:pPr lvl="0" algn="just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	                      </a:t>
            </a:r>
            <a:r>
              <a:rPr lang="ru-RU" sz="4000" b="1" dirty="0" smtClean="0">
                <a:solidFill>
                  <a:schemeClr val="tx1"/>
                </a:solidFill>
                <a:latin typeface="Arial Black" pitchFamily="34" charset="0"/>
                <a:ea typeface="Batang" pitchFamily="18" charset="-127"/>
                <a:cs typeface="Times New Roman" pitchFamily="18" charset="0"/>
              </a:rPr>
              <a:t>ВЫВОД.</a:t>
            </a:r>
            <a:endParaRPr lang="ru-RU" sz="4000" dirty="0" smtClean="0">
              <a:solidFill>
                <a:schemeClr val="tx1"/>
              </a:solidFill>
              <a:latin typeface="Arial Black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 advTm="4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9f6ea49687d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88" y="0"/>
            <a:ext cx="9103824" cy="6858000"/>
          </a:xfrm>
          <a:prstGeom prst="rect">
            <a:avLst/>
          </a:prstGeom>
        </p:spPr>
      </p:pic>
    </p:spTree>
  </p:cSld>
  <p:clrMapOvr>
    <a:masterClrMapping/>
  </p:clrMapOvr>
  <p:transition advTm="4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0"/>
            <a:ext cx="7200800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ПЛАН</a:t>
            </a:r>
            <a:endParaRPr lang="ru-RU" sz="3600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sz="2400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 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 Введение.</a:t>
            </a:r>
            <a:endParaRPr lang="ru-RU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1.</a:t>
            </a:r>
            <a:r>
              <a:rPr lang="ru-RU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Актуальность выбранной темы.</a:t>
            </a:r>
            <a:endParaRPr lang="ru-RU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2.</a:t>
            </a:r>
            <a:r>
              <a:rPr lang="ru-RU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Цель проекта.</a:t>
            </a:r>
            <a:endParaRPr lang="ru-RU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3.</a:t>
            </a:r>
            <a:r>
              <a:rPr lang="ru-RU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Задачи: образовательные, развивающие, воспитательные.</a:t>
            </a:r>
            <a:endParaRPr lang="ru-RU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4.</a:t>
            </a:r>
            <a:r>
              <a:rPr lang="ru-RU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Планируемые результаты.</a:t>
            </a:r>
            <a:endParaRPr lang="ru-RU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5.</a:t>
            </a:r>
            <a:r>
              <a:rPr lang="ru-RU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Продукт проектной деятельности.</a:t>
            </a:r>
            <a:endParaRPr lang="ru-RU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Этапы работы над проектом. </a:t>
            </a:r>
            <a:endParaRPr lang="ru-RU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1 этап:</a:t>
            </a:r>
            <a:r>
              <a:rPr lang="ru-RU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рождение проблемы.</a:t>
            </a:r>
            <a:endParaRPr lang="ru-RU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2 этап:</a:t>
            </a:r>
            <a:r>
              <a:rPr lang="ru-RU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планирование.</a:t>
            </a:r>
          </a:p>
          <a:p>
            <a:r>
              <a:rPr lang="ru-RU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 этап: </a:t>
            </a:r>
            <a:r>
              <a:rPr lang="ru-RU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поиск информации.</a:t>
            </a:r>
            <a:endParaRPr lang="ru-RU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4 этап:</a:t>
            </a:r>
            <a:r>
              <a:rPr lang="ru-RU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реализация проекта.</a:t>
            </a:r>
          </a:p>
          <a:p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5 этап: </a:t>
            </a:r>
            <a:r>
              <a:rPr lang="ru-RU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презентация.</a:t>
            </a:r>
          </a:p>
          <a:p>
            <a:endParaRPr lang="ru-RU" i="1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Вывод.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47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Gabriola" pitchFamily="82" charset="0"/>
              </a:rPr>
              <a:t>Рассматривая эту проблему, мы должны иметь в виду, что при оценке здоровья человека нельзя ограничиваться только его физиологическим здоровьем. Это понятие включает в себя также нравственное (духовное), психическое здоровье, с которым дело также обстоит неблагополучно, в том числе и в России. Вот почему здоровье человека продолжает оставаться одной из приоритетных глобальных проблем.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79512" y="256819"/>
            <a:ext cx="8568952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Январь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2800" b="1" dirty="0" smtClean="0">
              <a:latin typeface="Gabriola" pitchFamily="82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    Выбор темы. Рождение проблемы.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    Постановка целей и задач по выбранной теме.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    Подборка материала по теме.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    Беседа на тему:  «Ручки, ножки,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effectLst/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огуречик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 – получился человечек».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    Чтение стихотворения М. Ефремов «Тело человека».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    Детская энциклопедия  «Человек».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    Физкультминутка «У меня есть голова».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effectLst/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Самомассаж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 «Головушка – соловушка».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Gabriola" pitchFamily="82" charset="0"/>
                <a:ea typeface="Calibri" pitchFamily="34" charset="0"/>
                <a:cs typeface="Times New Roman" pitchFamily="18" charset="0"/>
              </a:rPr>
              <a:t>    Говорящий плакат «Тело человека».</a:t>
            </a:r>
            <a:endParaRPr kumimoji="0" lang="ru-RU" sz="2800" b="1" i="0" u="none" strike="noStrike" cap="none" normalizeH="0" baseline="0" dirty="0" smtClean="0">
              <a:ln>
                <a:noFill/>
              </a:ln>
              <a:effectLst/>
              <a:latin typeface="Gabriola" pitchFamily="82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    Музыкальная игра  «Угадай, что звучит».</a:t>
            </a:r>
            <a:endParaRPr kumimoji="0" lang="ru-RU" sz="2800" b="1" i="0" u="none" strike="noStrike" cap="none" normalizeH="0" baseline="0" dirty="0" smtClean="0">
              <a:ln>
                <a:noFill/>
              </a:ln>
              <a:effectLst/>
              <a:latin typeface="Gabriola" pitchFamily="82" charset="0"/>
              <a:cs typeface="Arial" pitchFamily="34" charset="0"/>
            </a:endParaRPr>
          </a:p>
        </p:txBody>
      </p:sp>
      <p:pic>
        <p:nvPicPr>
          <p:cNvPr id="4" name="Рисунок 3" descr="C:\Users\Юрий\Desktop\ПРОЕКТ\DSC09143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16016" cy="472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Юрий\Desktop\ПРОЕКТ\DSC09144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996952"/>
            <a:ext cx="6372200" cy="3861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Юрий\Desktop\ПРОЕКТ\DSC09олл145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0"/>
            <a:ext cx="482453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Юрий\Desktop\ПРОЕКТ\2015-03-16\DSCаа09148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1880" y="0"/>
            <a:ext cx="565212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1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79512" y="687707"/>
            <a:ext cx="8568952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Февраль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2800" b="1" dirty="0" smtClean="0">
              <a:latin typeface="Gabriola" pitchFamily="82" charset="0"/>
              <a:ea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ru-RU" sz="2800" b="1" dirty="0" smtClean="0">
                <a:latin typeface="Gabriola" pitchFamily="82" charset="0"/>
              </a:rPr>
              <a:t>     Чтение сказки «</a:t>
            </a:r>
            <a:r>
              <a:rPr lang="ru-RU" sz="2800" b="1" dirty="0" err="1" smtClean="0">
                <a:latin typeface="Gabriola" pitchFamily="82" charset="0"/>
              </a:rPr>
              <a:t>Мойдодыр</a:t>
            </a:r>
            <a:r>
              <a:rPr lang="ru-RU" sz="2800" b="1" dirty="0" smtClean="0">
                <a:latin typeface="Gabriola" pitchFamily="82" charset="0"/>
              </a:rPr>
              <a:t>» К.И.Чуковского.</a:t>
            </a:r>
          </a:p>
          <a:p>
            <a:pPr lvl="0">
              <a:buFont typeface="Wingdings" pitchFamily="2" charset="2"/>
              <a:buChar char="ü"/>
            </a:pPr>
            <a:r>
              <a:rPr lang="ru-RU" sz="2800" b="1" dirty="0" smtClean="0">
                <a:latin typeface="Gabriola" pitchFamily="82" charset="0"/>
              </a:rPr>
              <a:t>     Дидактическая игра «Найди одежду для мальчиков и девочек».</a:t>
            </a:r>
          </a:p>
          <a:p>
            <a:pPr lvl="0">
              <a:buFont typeface="Wingdings" pitchFamily="2" charset="2"/>
              <a:buChar char="ü"/>
            </a:pPr>
            <a:r>
              <a:rPr lang="ru-RU" sz="2800" b="1" dirty="0" smtClean="0">
                <a:latin typeface="Gabriola" pitchFamily="82" charset="0"/>
              </a:rPr>
              <a:t>     Беседа на тему:  «Вот я какой!»</a:t>
            </a:r>
          </a:p>
          <a:p>
            <a:pPr lvl="0">
              <a:buFont typeface="Wingdings" pitchFamily="2" charset="2"/>
              <a:buChar char="ü"/>
            </a:pPr>
            <a:r>
              <a:rPr lang="ru-RU" sz="2800" b="1" dirty="0" smtClean="0">
                <a:latin typeface="Gabriola" pitchFamily="82" charset="0"/>
              </a:rPr>
              <a:t>     Прослушивание аудиозаписи:   прослушивание песенки «Из чего же,</a:t>
            </a:r>
          </a:p>
          <a:p>
            <a:pPr lvl="0"/>
            <a:r>
              <a:rPr lang="ru-RU" sz="2800" b="1" dirty="0" smtClean="0">
                <a:latin typeface="Gabriola" pitchFamily="82" charset="0"/>
              </a:rPr>
              <a:t>          из    чего же… » муз. Ю. </a:t>
            </a:r>
            <a:r>
              <a:rPr lang="ru-RU" sz="2800" b="1" dirty="0" err="1" smtClean="0">
                <a:latin typeface="Gabriola" pitchFamily="82" charset="0"/>
              </a:rPr>
              <a:t>Чичкова</a:t>
            </a:r>
            <a:r>
              <a:rPr lang="ru-RU" sz="2800" b="1" dirty="0" smtClean="0">
                <a:latin typeface="Gabriola" pitchFamily="82" charset="0"/>
              </a:rPr>
              <a:t>, сл. Я. </a:t>
            </a:r>
            <a:r>
              <a:rPr lang="ru-RU" sz="2800" b="1" dirty="0" err="1" smtClean="0">
                <a:latin typeface="Gabriola" pitchFamily="82" charset="0"/>
              </a:rPr>
              <a:t>Халецкого</a:t>
            </a:r>
            <a:r>
              <a:rPr lang="ru-RU" sz="2800" b="1" dirty="0" smtClean="0">
                <a:latin typeface="Gabriola" pitchFamily="82" charset="0"/>
              </a:rPr>
              <a:t>. </a:t>
            </a:r>
          </a:p>
          <a:p>
            <a:pPr lvl="0">
              <a:buFont typeface="Wingdings" pitchFamily="2" charset="2"/>
              <a:buChar char="ü"/>
            </a:pPr>
            <a:r>
              <a:rPr lang="ru-RU" sz="2800" b="1" dirty="0" smtClean="0">
                <a:latin typeface="Gabriola" pitchFamily="82" charset="0"/>
              </a:rPr>
              <a:t>     Подвижная игра: «Передай мяч другу».</a:t>
            </a:r>
          </a:p>
          <a:p>
            <a:pPr lvl="0">
              <a:buFont typeface="Wingdings" pitchFamily="2" charset="2"/>
              <a:buChar char="ü"/>
            </a:pPr>
            <a:r>
              <a:rPr lang="ru-RU" sz="2800" b="1" dirty="0" smtClean="0">
                <a:latin typeface="Gabriola" pitchFamily="82" charset="0"/>
              </a:rPr>
              <a:t>     Пальчиковая гимнастика «Десять пальчиков».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effectLst/>
              <a:latin typeface="Gabriola" pitchFamily="82" charset="0"/>
              <a:cs typeface="Arial" pitchFamily="34" charset="0"/>
            </a:endParaRPr>
          </a:p>
        </p:txBody>
      </p:sp>
      <p:pic>
        <p:nvPicPr>
          <p:cNvPr id="7" name="Рисунок 6" descr="D:\ДЕТИ 2014-2015\06 ФЕВРАЛЬ\2015-02-26\DSC09092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12968" cy="6480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79512" y="903153"/>
            <a:ext cx="8568952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ru-RU" sz="2800" b="1" dirty="0" smtClean="0">
                <a:latin typeface="Gabriola" pitchFamily="82" charset="0"/>
              </a:rPr>
              <a:t>Март</a:t>
            </a:r>
          </a:p>
          <a:p>
            <a:pPr lvl="0"/>
            <a:r>
              <a:rPr lang="ru-RU" sz="2800" b="1" dirty="0" smtClean="0">
                <a:latin typeface="Gabriola" pitchFamily="82" charset="0"/>
              </a:rPr>
              <a:t> </a:t>
            </a:r>
          </a:p>
          <a:p>
            <a:pPr lvl="0">
              <a:buFont typeface="Wingdings" pitchFamily="2" charset="2"/>
              <a:buChar char="ü"/>
            </a:pPr>
            <a:r>
              <a:rPr lang="ru-RU" sz="2800" b="1" dirty="0" smtClean="0">
                <a:latin typeface="Gabriola" pitchFamily="82" charset="0"/>
              </a:rPr>
              <a:t>     Прослушивание аудиозаписи: сказка  К.И.Чуковского «</a:t>
            </a:r>
            <a:r>
              <a:rPr lang="ru-RU" sz="2800" b="1" dirty="0" err="1" smtClean="0">
                <a:latin typeface="Gabriola" pitchFamily="82" charset="0"/>
              </a:rPr>
              <a:t>Мойдодыр</a:t>
            </a:r>
            <a:r>
              <a:rPr lang="ru-RU" sz="2800" b="1" dirty="0" smtClean="0">
                <a:latin typeface="Gabriola" pitchFamily="82" charset="0"/>
              </a:rPr>
              <a:t>». </a:t>
            </a:r>
          </a:p>
          <a:p>
            <a:pPr lvl="0">
              <a:buFont typeface="Wingdings" pitchFamily="2" charset="2"/>
              <a:buChar char="ü"/>
            </a:pPr>
            <a:r>
              <a:rPr lang="ru-RU" sz="2800" b="1" dirty="0" smtClean="0">
                <a:latin typeface="Gabriola" pitchFamily="82" charset="0"/>
              </a:rPr>
              <a:t>     Дидактическая игра: «Сложи человечка».</a:t>
            </a:r>
          </a:p>
          <a:p>
            <a:pPr lvl="0">
              <a:buFont typeface="Wingdings" pitchFamily="2" charset="2"/>
              <a:buChar char="ü"/>
            </a:pPr>
            <a:r>
              <a:rPr lang="ru-RU" sz="2800" b="1" dirty="0" smtClean="0">
                <a:latin typeface="Gabriola" pitchFamily="82" charset="0"/>
              </a:rPr>
              <a:t>     Беседа на тему:  «Мои заботливые помощники».</a:t>
            </a:r>
          </a:p>
          <a:p>
            <a:pPr lvl="0">
              <a:buFont typeface="Wingdings" pitchFamily="2" charset="2"/>
              <a:buChar char="ü"/>
            </a:pPr>
            <a:r>
              <a:rPr lang="ru-RU" sz="2800" b="1" dirty="0" smtClean="0">
                <a:latin typeface="Gabriola" pitchFamily="82" charset="0"/>
              </a:rPr>
              <a:t>     Музыкальная игра   «Где наши детки?».</a:t>
            </a:r>
          </a:p>
          <a:p>
            <a:pPr lvl="0">
              <a:buFont typeface="Wingdings" pitchFamily="2" charset="2"/>
              <a:buChar char="ü"/>
            </a:pPr>
            <a:r>
              <a:rPr lang="ru-RU" sz="2800" b="1" dirty="0" smtClean="0">
                <a:latin typeface="Gabriola" pitchFamily="82" charset="0"/>
              </a:rPr>
              <a:t>     Дыхательная гимнастика  «С улыбкой день встречаем».</a:t>
            </a:r>
          </a:p>
          <a:p>
            <a:pPr lvl="0">
              <a:buFont typeface="Wingdings" pitchFamily="2" charset="2"/>
              <a:buChar char="ü"/>
            </a:pPr>
            <a:r>
              <a:rPr lang="ru-RU" sz="2800" b="1" dirty="0" smtClean="0">
                <a:latin typeface="Gabriola" pitchFamily="82" charset="0"/>
              </a:rPr>
              <a:t>     Просмотр  мультфильма «</a:t>
            </a:r>
            <a:r>
              <a:rPr lang="ru-RU" sz="2800" b="1" dirty="0" err="1" smtClean="0">
                <a:latin typeface="Gabriola" pitchFamily="82" charset="0"/>
              </a:rPr>
              <a:t>Мойдодыр</a:t>
            </a:r>
            <a:r>
              <a:rPr lang="ru-RU" sz="2800" b="1" dirty="0" smtClean="0">
                <a:latin typeface="Gabriola" pitchFamily="82" charset="0"/>
              </a:rPr>
              <a:t>» К.И.Чуковского.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effectLst/>
              <a:latin typeface="Gabriola" pitchFamily="82" charset="0"/>
              <a:cs typeface="Arial" pitchFamily="34" charset="0"/>
            </a:endParaRPr>
          </a:p>
        </p:txBody>
      </p:sp>
      <p:pic>
        <p:nvPicPr>
          <p:cNvPr id="19458" name="Picture 2" descr="C:\Users\Юрий\Desktop\ПРОЕКТ\2015-03-13\DSC09130 - копия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38101" y="0"/>
            <a:ext cx="7105899" cy="5328592"/>
          </a:xfrm>
          <a:prstGeom prst="rect">
            <a:avLst/>
          </a:prstGeom>
          <a:noFill/>
        </p:spPr>
      </p:pic>
      <p:pic>
        <p:nvPicPr>
          <p:cNvPr id="3" name="Рисунок 2" descr="C:\Users\Юрий\Desktop\ПРОЕКТ\2015-03-13\DSC09132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7452320" cy="551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Юрий\Desktop\ПРОЕКТ\2015-03-13\DSC09135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000"/>
                            </p:stCondLst>
                            <p:childTnLst>
                              <p:par>
                                <p:cTn id="10" presetID="2" presetClass="entr" presetSubtype="9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000"/>
                            </p:stCondLst>
                            <p:childTnLst>
                              <p:par>
                                <p:cTn id="15" presetID="2" presetClass="entr" presetSubtype="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79512" y="1334040"/>
            <a:ext cx="8568952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ru-RU" sz="2800" b="1" dirty="0" smtClean="0">
                <a:latin typeface="Gabriola" pitchFamily="82" charset="0"/>
              </a:rPr>
              <a:t>Апрель</a:t>
            </a:r>
          </a:p>
          <a:p>
            <a:pPr lvl="0"/>
            <a:endParaRPr lang="ru-RU" sz="2800" b="1" dirty="0" smtClean="0">
              <a:latin typeface="Gabriola" pitchFamily="82" charset="0"/>
            </a:endParaRPr>
          </a:p>
          <a:p>
            <a:pPr marL="514350" lvl="0" indent="-514350">
              <a:buFont typeface="Wingdings" pitchFamily="2" charset="2"/>
              <a:buChar char="ü"/>
            </a:pPr>
            <a:r>
              <a:rPr lang="ru-RU" sz="2800" b="1" dirty="0" smtClean="0">
                <a:latin typeface="Gabriola" pitchFamily="82" charset="0"/>
              </a:rPr>
              <a:t> Разгадывание загадок о докторе Айболите.</a:t>
            </a:r>
          </a:p>
          <a:p>
            <a:pPr marL="514350" lvl="0" indent="-514350">
              <a:buFont typeface="Wingdings" pitchFamily="2" charset="2"/>
              <a:buChar char="ü"/>
            </a:pPr>
            <a:r>
              <a:rPr lang="ru-RU" sz="2800" b="1" dirty="0" smtClean="0">
                <a:latin typeface="Gabriola" pitchFamily="82" charset="0"/>
              </a:rPr>
              <a:t> Просмотр  мультфильма «</a:t>
            </a:r>
            <a:r>
              <a:rPr lang="ru-RU" sz="2800" b="1" dirty="0" err="1" smtClean="0">
                <a:latin typeface="Gabriola" pitchFamily="82" charset="0"/>
              </a:rPr>
              <a:t>Бармалей</a:t>
            </a:r>
            <a:r>
              <a:rPr lang="ru-RU" sz="2800" b="1" dirty="0" smtClean="0">
                <a:latin typeface="Gabriola" pitchFamily="82" charset="0"/>
              </a:rPr>
              <a:t>» К.И.Чуковского.</a:t>
            </a:r>
          </a:p>
          <a:p>
            <a:pPr marL="514350" lvl="0" indent="-514350">
              <a:buFont typeface="Wingdings" pitchFamily="2" charset="2"/>
              <a:buChar char="ü"/>
            </a:pPr>
            <a:r>
              <a:rPr lang="ru-RU" sz="2800" b="1" dirty="0" smtClean="0">
                <a:latin typeface="Gabriola" pitchFamily="82" charset="0"/>
              </a:rPr>
              <a:t> Дидактическая игра «Умею, не умею».</a:t>
            </a:r>
          </a:p>
          <a:p>
            <a:pPr marL="514350" lvl="0" indent="-514350">
              <a:buFont typeface="Wingdings" pitchFamily="2" charset="2"/>
              <a:buChar char="ü"/>
            </a:pPr>
            <a:r>
              <a:rPr lang="ru-RU" sz="2800" b="1" dirty="0" smtClean="0">
                <a:latin typeface="Gabriola" pitchFamily="82" charset="0"/>
              </a:rPr>
              <a:t> Досуг «Научный спор докторов».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effectLst/>
              <a:latin typeface="Gabriola" pitchFamily="82" charset="0"/>
              <a:cs typeface="Arial" pitchFamily="34" charset="0"/>
            </a:endParaRPr>
          </a:p>
        </p:txBody>
      </p:sp>
      <p:pic>
        <p:nvPicPr>
          <p:cNvPr id="20482" name="Picture 2" descr="D:\ДЕТИ 2014-2015\09 МАЙ\ДОСУГ - СПОР ДОКТОРОВ\CIMG491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44203" cy="5283152"/>
          </a:xfrm>
          <a:prstGeom prst="rect">
            <a:avLst/>
          </a:prstGeom>
          <a:noFill/>
        </p:spPr>
      </p:pic>
      <p:pic>
        <p:nvPicPr>
          <p:cNvPr id="4" name="Рисунок 3" descr="CIMG4920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1680" y="1268760"/>
            <a:ext cx="7452320" cy="5589240"/>
          </a:xfrm>
          <a:prstGeom prst="rect">
            <a:avLst/>
          </a:prstGeom>
        </p:spPr>
      </p:pic>
      <p:pic>
        <p:nvPicPr>
          <p:cNvPr id="6" name="Рисунок 5" descr="CIMG4923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 descr="CIMG4929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advTm="1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Рисунок 5" descr="DSC09186"/>
          <p:cNvPicPr>
            <a:picLocks noChangeAspect="1" noChangeArrowheads="1"/>
          </p:cNvPicPr>
          <p:nvPr/>
        </p:nvPicPr>
        <p:blipFill>
          <a:blip r:embed="rId3" cstate="email">
            <a:lum brigh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5343525" cy="6858000"/>
          </a:xfrm>
          <a:prstGeom prst="rect">
            <a:avLst/>
          </a:prstGeom>
          <a:noFill/>
        </p:spPr>
      </p:pic>
      <p:sp>
        <p:nvSpPr>
          <p:cNvPr id="21506" name="AutoShape 2"/>
          <p:cNvSpPr>
            <a:spLocks noChangeArrowheads="1"/>
          </p:cNvSpPr>
          <p:nvPr/>
        </p:nvSpPr>
        <p:spPr bwMode="auto">
          <a:xfrm>
            <a:off x="4355976" y="1988840"/>
            <a:ext cx="3816424" cy="1686297"/>
          </a:xfrm>
          <a:prstGeom prst="wedgeRoundRectCallout">
            <a:avLst>
              <a:gd name="adj1" fmla="val -63181"/>
              <a:gd name="adj2" fmla="val 91833"/>
              <a:gd name="adj3" fmla="val 16667"/>
            </a:avLst>
          </a:prstGeom>
          <a:solidFill>
            <a:srgbClr val="FFFFFF"/>
          </a:solidFill>
          <a:ln w="63500" cmpd="thickThin">
            <a:solidFill>
              <a:srgbClr val="9BBB5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3200" b="1" dirty="0" smtClean="0">
                <a:latin typeface="Gabriola" pitchFamily="82" charset="0"/>
              </a:rPr>
              <a:t>Мамы рождают девочек, </a:t>
            </a:r>
          </a:p>
          <a:p>
            <a:r>
              <a:rPr lang="ru-RU" sz="3200" b="1" dirty="0" smtClean="0">
                <a:latin typeface="Gabriola" pitchFamily="82" charset="0"/>
              </a:rPr>
              <a:t>а папы мальчиков.</a:t>
            </a:r>
            <a:endParaRPr lang="ru-RU" sz="3200" b="1" dirty="0">
              <a:latin typeface="Gabriola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733256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Arial Black" pitchFamily="34" charset="0"/>
              </a:rPr>
              <a:t>На занятии </a:t>
            </a:r>
            <a:r>
              <a:rPr lang="ru-RU" b="1" dirty="0" err="1" smtClean="0">
                <a:solidFill>
                  <a:srgbClr val="0070C0"/>
                </a:solidFill>
                <a:latin typeface="Arial Black" pitchFamily="34" charset="0"/>
              </a:rPr>
              <a:t>Тася</a:t>
            </a:r>
            <a:r>
              <a:rPr lang="ru-RU" b="1" dirty="0" smtClean="0">
                <a:solidFill>
                  <a:srgbClr val="0070C0"/>
                </a:solidFill>
                <a:latin typeface="Arial Black" pitchFamily="34" charset="0"/>
              </a:rPr>
              <a:t> всем рассказала свою гипотезу.</a:t>
            </a:r>
          </a:p>
          <a:p>
            <a:endParaRPr lang="ru-RU" dirty="0"/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ДЕТИ 2014-2015\07 МАРТ\2015-03-13\1\DSC09136.JPG"/>
          <p:cNvPicPr/>
          <p:nvPr/>
        </p:nvPicPr>
        <p:blipFill>
          <a:blip r:embed="rId3" cstate="email">
            <a:lum bright="2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29037" y="1"/>
            <a:ext cx="54149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AutoShape 2"/>
          <p:cNvSpPr>
            <a:spLocks noChangeArrowheads="1"/>
          </p:cNvSpPr>
          <p:nvPr/>
        </p:nvSpPr>
        <p:spPr bwMode="auto">
          <a:xfrm>
            <a:off x="683568" y="980728"/>
            <a:ext cx="3024336" cy="2376264"/>
          </a:xfrm>
          <a:prstGeom prst="wedgeRoundRectCallout">
            <a:avLst>
              <a:gd name="adj1" fmla="val 76864"/>
              <a:gd name="adj2" fmla="val 82867"/>
              <a:gd name="adj3" fmla="val 16667"/>
            </a:avLst>
          </a:prstGeom>
          <a:solidFill>
            <a:srgbClr val="FFFFFF"/>
          </a:solidFill>
          <a:ln w="31750">
            <a:solidFill>
              <a:srgbClr val="C0504D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cs typeface="Arial" pitchFamily="34" charset="0"/>
              </a:rPr>
              <a:t>Малая берцовая кость находится здесь.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5661248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Arial Black" pitchFamily="34" charset="0"/>
              </a:rPr>
              <a:t>Маша придя домой очень удивила родителей своими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Arial Black" pitchFamily="34" charset="0"/>
              </a:rPr>
              <a:t>познаниями в анатомии.</a:t>
            </a:r>
          </a:p>
          <a:p>
            <a:endParaRPr lang="ru-RU" b="1" dirty="0">
              <a:latin typeface="Arial Black" pitchFamily="34" charset="0"/>
            </a:endParaRPr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</TotalTime>
  <Words>479</Words>
  <Application>Microsoft Office PowerPoint</Application>
  <PresentationFormat>Экран (4:3)</PresentationFormat>
  <Paragraphs>95</Paragraphs>
  <Slides>15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ГОСУДАРСТВЕННОЕ БЮДЖЕТНОЕ ОБЩЕОБРАЗОВАТЕЛЬНОЕ УЧРЕЖДЕНИЕ ГОРОДА МОСКВЫ   «ШКОЛА № 2026» структурное подразделение №3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Планируемый результат был достигнут. Мы плодотворно поработали и повеселились. Эта тема мне самой понравилась. Думаю поднять эту тему в следующем учебном году, жаль только что с другими детьми.  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БЮДЖЕТНОЕ ОБЩЕОБРАЗОВАТЕЛЬНОЕ УЧРЕЖДЕНИЕ ГОРОДА МОСКВЫ   «ШКОЛА № 2026» структурное подразделение №3</dc:title>
  <dc:creator>Юрий</dc:creator>
  <cp:lastModifiedBy>RePack by Diakov</cp:lastModifiedBy>
  <cp:revision>22</cp:revision>
  <dcterms:created xsi:type="dcterms:W3CDTF">2015-08-13T05:15:26Z</dcterms:created>
  <dcterms:modified xsi:type="dcterms:W3CDTF">2016-04-04T06:24:54Z</dcterms:modified>
</cp:coreProperties>
</file>