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317" r:id="rId3"/>
    <p:sldId id="316" r:id="rId4"/>
    <p:sldId id="294" r:id="rId5"/>
    <p:sldId id="295" r:id="rId6"/>
    <p:sldId id="318" r:id="rId7"/>
    <p:sldId id="298" r:id="rId8"/>
    <p:sldId id="310" r:id="rId9"/>
    <p:sldId id="297" r:id="rId10"/>
    <p:sldId id="315" r:id="rId11"/>
    <p:sldId id="309" r:id="rId12"/>
    <p:sldId id="296" r:id="rId13"/>
    <p:sldId id="319" r:id="rId14"/>
    <p:sldId id="299" r:id="rId15"/>
    <p:sldId id="306" r:id="rId16"/>
    <p:sldId id="300" r:id="rId17"/>
    <p:sldId id="314" r:id="rId18"/>
    <p:sldId id="301" r:id="rId19"/>
    <p:sldId id="320" r:id="rId20"/>
    <p:sldId id="312" r:id="rId21"/>
    <p:sldId id="302" r:id="rId22"/>
    <p:sldId id="305" r:id="rId23"/>
    <p:sldId id="311" r:id="rId24"/>
    <p:sldId id="307" r:id="rId25"/>
    <p:sldId id="30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99"/>
    <a:srgbClr val="CC0099"/>
    <a:srgbClr val="FBDEB7"/>
    <a:srgbClr val="F7EDA7"/>
    <a:srgbClr val="663300"/>
    <a:srgbClr val="120802"/>
    <a:srgbClr val="3D1C05"/>
    <a:srgbClr val="3108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4727" autoAdjust="0"/>
  </p:normalViewPr>
  <p:slideViewPr>
    <p:cSldViewPr snapToGrid="0">
      <p:cViewPr>
        <p:scale>
          <a:sx n="62" d="100"/>
          <a:sy n="62" d="100"/>
        </p:scale>
        <p:origin x="-774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82951-D16B-4AC5-ADE6-5B49B8245BA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0476B-7EEB-47A7-BB4E-9160AF1DD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93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476B-7EEB-47A7-BB4E-9160AF1DD09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476B-7EEB-47A7-BB4E-9160AF1DD09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211-652F-42EE-A887-D29EAB15533F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A63C-CFD7-448C-B12A-A751E292D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211-652F-42EE-A887-D29EAB15533F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A63C-CFD7-448C-B12A-A751E292D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211-652F-42EE-A887-D29EAB15533F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A63C-CFD7-448C-B12A-A751E292D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211-652F-42EE-A887-D29EAB15533F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A63C-CFD7-448C-B12A-A751E292D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211-652F-42EE-A887-D29EAB15533F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A63C-CFD7-448C-B12A-A751E292D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211-652F-42EE-A887-D29EAB15533F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A63C-CFD7-448C-B12A-A751E292D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211-652F-42EE-A887-D29EAB15533F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A63C-CFD7-448C-B12A-A751E292D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211-652F-42EE-A887-D29EAB15533F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A63C-CFD7-448C-B12A-A751E292D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211-652F-42EE-A887-D29EAB15533F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A63C-CFD7-448C-B12A-A751E292D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211-652F-42EE-A887-D29EAB15533F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A63C-CFD7-448C-B12A-A751E292D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211-652F-42EE-A887-D29EAB15533F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A63C-CFD7-448C-B12A-A751E292D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F1211-652F-42EE-A887-D29EAB15533F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CA63C-CFD7-448C-B12A-A751E292D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35052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lum brigh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8643" y="707777"/>
              <a:ext cx="3681904" cy="5499553"/>
            </a:xfrm>
            <a:prstGeom prst="rect">
              <a:avLst/>
            </a:prstGeom>
          </p:spPr>
        </p:pic>
      </p:grpSp>
      <p:pic>
        <p:nvPicPr>
          <p:cNvPr id="10" name="Рисунок 9" descr="C:\Users\Алевтина\Desktop\распечатать\SAM_7226.JPG"/>
          <p:cNvPicPr/>
          <p:nvPr/>
        </p:nvPicPr>
        <p:blipFill>
          <a:blip r:embed="rId5" cstate="email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736600"/>
            <a:ext cx="55499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874151" y="926592"/>
            <a:ext cx="61044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Ознакомление с искусством</a:t>
            </a:r>
          </a:p>
          <a:p>
            <a:pPr algn="ctr"/>
            <a:r>
              <a:rPr lang="ru-RU" sz="4800" b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детей</a:t>
            </a:r>
            <a:r>
              <a:rPr lang="en-US" sz="4800" b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младшего дошкольного возраста</a:t>
            </a:r>
          </a:p>
          <a:p>
            <a:pPr algn="ctr"/>
            <a:r>
              <a:rPr lang="ru-RU" sz="4800" b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посредством </a:t>
            </a:r>
          </a:p>
          <a:p>
            <a:pPr algn="ctr"/>
            <a:r>
              <a:rPr lang="ru-RU" sz="4800" b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мини-музея «Горница»</a:t>
            </a:r>
            <a:endParaRPr lang="ru-RU" sz="4800" b="1" dirty="0">
              <a:ln w="12700">
                <a:solidFill>
                  <a:srgbClr val="12080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2883" y="3872567"/>
            <a:ext cx="50509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0960" y="5273040"/>
            <a:ext cx="3977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0099"/>
                </a:solidFill>
              </a:rPr>
              <a:t>Представляет:</a:t>
            </a: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</a:rPr>
              <a:t>                     воспитатель</a:t>
            </a: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</a:rPr>
              <a:t>                        </a:t>
            </a:r>
            <a:r>
              <a:rPr lang="en-US" sz="2400" b="1" i="1" dirty="0" smtClean="0">
                <a:solidFill>
                  <a:srgbClr val="000099"/>
                </a:solidFill>
              </a:rPr>
              <a:t>I</a:t>
            </a:r>
            <a:r>
              <a:rPr lang="ru-RU" sz="2400" b="1" i="1" dirty="0" smtClean="0">
                <a:solidFill>
                  <a:srgbClr val="000099"/>
                </a:solidFill>
              </a:rPr>
              <a:t> кв. категории   </a:t>
            </a:r>
          </a:p>
          <a:p>
            <a:pPr algn="r"/>
            <a:r>
              <a:rPr lang="ru-RU" sz="2400" b="1" i="1" dirty="0" smtClean="0">
                <a:solidFill>
                  <a:srgbClr val="000099"/>
                </a:solidFill>
              </a:rPr>
              <a:t>С.Ю</a:t>
            </a:r>
            <a:r>
              <a:rPr lang="ru-RU" sz="2400" dirty="0" smtClean="0"/>
              <a:t>. </a:t>
            </a:r>
            <a:r>
              <a:rPr lang="ru-RU" sz="2400" b="1" i="1" dirty="0" smtClean="0">
                <a:solidFill>
                  <a:srgbClr val="000099"/>
                </a:solidFill>
              </a:rPr>
              <a:t>Радионова</a:t>
            </a:r>
            <a:endParaRPr lang="ru-RU" sz="2400" b="1" i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000099"/>
                </a:solidFill>
                <a:ea typeface="Times New Roman"/>
              </a:rPr>
              <a:t>Муниципальное бюджетное  дошкольное образовательное </a:t>
            </a:r>
            <a:r>
              <a:rPr lang="ru-RU" sz="2000" b="1" i="1" dirty="0" smtClean="0">
                <a:solidFill>
                  <a:srgbClr val="000099"/>
                </a:solidFill>
                <a:ea typeface="Times New Roman"/>
              </a:rPr>
              <a:t>учреждение</a:t>
            </a:r>
            <a:r>
              <a:rPr lang="ru-RU" sz="2000" dirty="0" smtClean="0">
                <a:solidFill>
                  <a:srgbClr val="000099"/>
                </a:solidFill>
                <a:ea typeface="Times New Roman"/>
              </a:rPr>
              <a:t> «</a:t>
            </a:r>
            <a:r>
              <a:rPr lang="ru-RU" sz="2000" b="1" i="1" dirty="0" smtClean="0">
                <a:solidFill>
                  <a:srgbClr val="000099"/>
                </a:solidFill>
                <a:ea typeface="Times New Roman"/>
              </a:rPr>
              <a:t>Детский </a:t>
            </a:r>
            <a:r>
              <a:rPr lang="ru-RU" sz="2000" b="1" i="1" dirty="0">
                <a:solidFill>
                  <a:srgbClr val="000099"/>
                </a:solidFill>
                <a:ea typeface="Times New Roman"/>
              </a:rPr>
              <a:t>сад №12 «Сибирячок» </a:t>
            </a:r>
            <a:endParaRPr lang="ru-RU" sz="2000" b="1" i="1" dirty="0" smtClean="0">
              <a:solidFill>
                <a:srgbClr val="000099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000099"/>
                </a:solidFill>
                <a:ea typeface="Times New Roman"/>
              </a:rPr>
              <a:t>г. Назарово Красноярского края»</a:t>
            </a:r>
            <a:endParaRPr lang="ru-RU" sz="2000" dirty="0">
              <a:solidFill>
                <a:srgbClr val="000099"/>
              </a:solidFill>
              <a:effectLst/>
              <a:ea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0943760"/>
      </p:ext>
    </p:extLst>
  </p:cSld>
  <p:clrMapOvr>
    <a:masterClrMapping/>
  </p:clrMapOvr>
  <p:transition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475488" y="158497"/>
            <a:ext cx="1121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Тряпичная кукла: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Рисунок 6" descr="C:\Users\Home\Desktop\Новая папка\SAM_7170.JPG"/>
          <p:cNvPicPr/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6598919" y="1158240"/>
            <a:ext cx="4236721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65618" y="4495800"/>
            <a:ext cx="4844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&lt;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8440" y="524256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Обыгрывание колыбельной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«Баю - </a:t>
            </a:r>
            <a:r>
              <a:rPr lang="ru-RU" sz="2400" b="1" dirty="0" err="1" smtClean="0">
                <a:solidFill>
                  <a:srgbClr val="000099"/>
                </a:solidFill>
              </a:rPr>
              <a:t>баюшки</a:t>
            </a:r>
            <a:r>
              <a:rPr lang="ru-RU" sz="2400" b="1" dirty="0" smtClean="0">
                <a:solidFill>
                  <a:srgbClr val="000099"/>
                </a:solidFill>
              </a:rPr>
              <a:t> баю»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11" name="Рисунок 10" descr="C:\Users\Home\Desktop\Новая папка\SAM_717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39240" y="952500"/>
            <a:ext cx="3566160" cy="421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397001" y="5422900"/>
            <a:ext cx="3733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Сюжетно ролевая игра «Уложим куклу спать»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475488" y="158497"/>
            <a:ext cx="1121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Тряпичная кукла: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28" name="Picture 4" descr="C:\Documents and Settings\Root\Рабочий стол\2 фото малинка\P17-03-16_15.42[0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83026" y="1489122"/>
            <a:ext cx="4687717" cy="411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515100" y="5575300"/>
            <a:ext cx="4279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Сюжетно ролевая игра «Дочки – матери»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992" y="4319172"/>
            <a:ext cx="5664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Беседа – игра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«Самостоятельная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игровая деятельность»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12" name="Picture 3" descr="C:\Documents and Settings\Root\Рабочий стол\2 фото малинка\P17-03-16_15.4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37118" y="914921"/>
            <a:ext cx="4844582" cy="3783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685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37488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24256" y="241300"/>
            <a:ext cx="112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«Матрёшка».  Задачи 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36320" y="977900"/>
            <a:ext cx="10082784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/>
              <a:t>познакомить с символом России - русской матрёшкой (</a:t>
            </a:r>
            <a:r>
              <a:rPr lang="ru-RU" sz="2800" b="1" i="1" dirty="0" smtClean="0"/>
              <a:t>через</a:t>
            </a:r>
            <a:r>
              <a:rPr lang="ru-RU" sz="2800" b="1" dirty="0" smtClean="0"/>
              <a:t> </a:t>
            </a:r>
            <a:r>
              <a:rPr lang="ru-RU" sz="2800" b="1" i="1" dirty="0" smtClean="0"/>
              <a:t>экскурсию в мини – музей «Горница», рассматривание иллюстраций, экспонатов выставки);</a:t>
            </a:r>
            <a:endParaRPr lang="ru-RU" sz="2800" b="1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/>
              <a:t>развивать умение сравнивать матрёшку с другими куклами, рассматривать узор росписи, узнавать из какого материала она сделана </a:t>
            </a:r>
            <a:r>
              <a:rPr lang="ru-RU" sz="2800" b="1" i="1" dirty="0" smtClean="0"/>
              <a:t>(через </a:t>
            </a:r>
            <a:r>
              <a:rPr lang="ru-RU" sz="28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НОД по декоративному рисованию, лепке, аппликации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воспитывать </a:t>
            </a:r>
            <a:r>
              <a:rPr lang="ru-RU" sz="2800" b="1" dirty="0" smtClean="0"/>
              <a:t>уважительное отношение к труду народных мастеров, закреплять интерес к русской народной игрушке (</a:t>
            </a:r>
            <a:r>
              <a:rPr lang="ru-RU" sz="2800" b="1" i="1" dirty="0" smtClean="0"/>
              <a:t>через заучивание стихов о матрёшке, разучивание песни и танца «Мы весёлые матрёшки», музыкальные досуги и развлечения, сюжетно ролевые игры, свободную игровую деятельность</a:t>
            </a:r>
            <a:r>
              <a:rPr lang="ru-RU" sz="2800" b="1" dirty="0" smtClean="0"/>
              <a:t>). </a:t>
            </a: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37488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24256" y="487680"/>
            <a:ext cx="112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«Матрёшка». Ожидаемый результат: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36320" y="977900"/>
            <a:ext cx="100827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/>
              <a:t>дети называют символ России – «Русская матрёшка»;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/>
              <a:t>дети отличают матрёшку от других  кукол по её наряду, форме;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/>
              <a:t>дети называют материал, из которого она сделана;</a:t>
            </a: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дети рассказывают стихи о матрёшке, поют песню, танцуют танец «Матрёшки»;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дети свободно и аккуратно играют с матрёшками;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1"/>
            <a:ext cx="12192000" cy="6858000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24256" y="158497"/>
            <a:ext cx="112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Матрёшка: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36320" y="731520"/>
            <a:ext cx="10082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Алевтина\Desktop\2мл фото праздник, проект ЗОЖ\DSC00648.JPG"/>
          <p:cNvPicPr/>
          <p:nvPr/>
        </p:nvPicPr>
        <p:blipFill>
          <a:blip r:embed="rId4" cstate="email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543" y="2253238"/>
            <a:ext cx="4793702" cy="3676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H:\сайт исаева\SAM_7788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6375400" y="922020"/>
            <a:ext cx="4589509" cy="3881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785811" y="4812632"/>
            <a:ext cx="368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Выставка в мини - музее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700" y="804829"/>
            <a:ext cx="4913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Экскурсия в мини – музей «Горница» «Знакомство с русской Матрёшкой»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8288" y="-1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24256" y="158497"/>
            <a:ext cx="112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Матрёшка: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36320" y="731520"/>
            <a:ext cx="10082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Алевтина\Desktop\2мл фото праздник, проект ЗОЖ\DSC00663.JPG"/>
          <p:cNvPicPr/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9584" y="3506314"/>
            <a:ext cx="4450080" cy="3273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Алевтина\Desktop\2мл фото праздник, проект ЗОЖ\DSC00661.JPG"/>
          <p:cNvPicPr/>
          <p:nvPr/>
        </p:nvPicPr>
        <p:blipFill rotWithShape="1">
          <a:blip r:embed="rId5" cstate="email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/>
          <a:stretch/>
        </p:blipFill>
        <p:spPr bwMode="auto">
          <a:xfrm>
            <a:off x="351081" y="715264"/>
            <a:ext cx="3887671" cy="3011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C:\Users\Алевтина\Desktop\2мл фото праздник, проект ЗОЖ\DSC00671.JPG"/>
          <p:cNvPicPr/>
          <p:nvPr/>
        </p:nvPicPr>
        <p:blipFill rotWithShape="1">
          <a:blip r:embed="rId6" cstate="email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18038" y="2916722"/>
            <a:ext cx="4149891" cy="2650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4700" y="1231901"/>
            <a:ext cx="664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НОД по декоративной аппликации и рисованию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«Украсим Матрёшке сарафан и платочек»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30905" y="-1"/>
            <a:ext cx="12192000" cy="6858001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lum bright="45000"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lum bright="45000"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24256" y="158497"/>
            <a:ext cx="112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Матрёшка: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36320" y="731520"/>
            <a:ext cx="10082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:\сайт исаева\SAM_76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44160" y="776641"/>
            <a:ext cx="4405804" cy="3304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H:\сайт исаева\SAM_7751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3587149" y="3396444"/>
            <a:ext cx="3354324" cy="3258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:\сайт исаева\SAM_7745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>
            <a:off x="524256" y="709276"/>
            <a:ext cx="3541947" cy="3393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36320" y="4292600"/>
            <a:ext cx="2057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Свободная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игровая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деятельность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3911601"/>
            <a:ext cx="411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Сюжетно ролевая игра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«В гостях у Матрёшки»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lum bright="45000"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lum bright="45000"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24256" y="158497"/>
            <a:ext cx="112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Матрёшка</a:t>
            </a:r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36320" y="731520"/>
            <a:ext cx="10082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:\сайт исаева\SAM_7677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6498389" y="2944983"/>
            <a:ext cx="4646113" cy="3453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3987" y="904830"/>
            <a:ext cx="4885624" cy="3664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7267073" y="1905000"/>
            <a:ext cx="3128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Дидактическая игра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«Собери Матрёшку»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4600" y="4709649"/>
            <a:ext cx="398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Танец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«Мы весёлые Матрёшки»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0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24256" y="158497"/>
            <a:ext cx="112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«Дымковские игрушки». Задачи: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66800" y="853440"/>
            <a:ext cx="1008888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/>
              <a:t>познакомить детей с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дымковской игрушкой «Лошадка», «Водоноска» </a:t>
            </a:r>
            <a:r>
              <a:rPr lang="ru-RU" sz="2400" b="1" i="1" dirty="0" smtClean="0"/>
              <a:t>(через экскурсию в мини – музей «Горница», рассматривание иллюстраций, экспонатов выставки, демонстрационного материала);</a:t>
            </a:r>
            <a:endParaRPr lang="ru-RU" sz="2400" b="1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/>
              <a:t>учить рассматривать дымковские игрушки, узнавать материал, из которого они сделаны, выделять яркость, красочность (</a:t>
            </a:r>
            <a:r>
              <a:rPr lang="ru-RU" sz="2400" b="1" i="1" dirty="0" smtClean="0"/>
              <a:t>через</a:t>
            </a:r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НОД по декоративному рисованию, лепке, аппликации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/>
              <a:t>учить детей рассматривать узор на дымковских игрушках, называть простейшие элементы узора: колечки, круги, точки, линии </a:t>
            </a:r>
            <a:r>
              <a:rPr lang="ru-RU" sz="2400" b="1" i="1" dirty="0" smtClean="0"/>
              <a:t>(через </a:t>
            </a:r>
            <a:r>
              <a:rPr lang="ru-RU" sz="24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НОД по декоративному рисованию, лепке, аппликации, </a:t>
            </a:r>
            <a:r>
              <a:rPr lang="ru-RU" sz="2400" b="1" i="1" dirty="0" smtClean="0"/>
              <a:t>рассматривание костюма барышни «Водоноски»);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/>
              <a:t>развивать творческую активность, самостоятельность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(</a:t>
            </a:r>
            <a:r>
              <a:rPr lang="ru-RU" sz="24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через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роспись шаблонов игрушек, самостоятельную творческую деятельность по аппликации, рисованию, лепке);</a:t>
            </a:r>
            <a:endParaRPr lang="ru-RU" sz="24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воспитывать </a:t>
            </a:r>
            <a:r>
              <a:rPr lang="ru-RU" sz="2400" b="1" dirty="0" smtClean="0"/>
              <a:t>уважительное отношение к труду народных мастеров, закреплять интерес к дымковской игрушке (</a:t>
            </a:r>
            <a:r>
              <a:rPr lang="ru-RU" sz="2400" b="1" i="1" dirty="0" smtClean="0"/>
              <a:t>через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развлечение «Весёлая ярмарка», свободную игровую деятельность</a:t>
            </a:r>
            <a:r>
              <a:rPr lang="ru-RU" sz="2400" b="1" dirty="0" smtClean="0"/>
              <a:t>). </a:t>
            </a:r>
            <a:endParaRPr lang="ru-RU" sz="24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24256" y="198120"/>
            <a:ext cx="112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«Дымковские игрушки». Ожидаемый результат: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66800" y="914400"/>
            <a:ext cx="1008888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/>
              <a:t>дети называют  дымковские игрушки: «Лошадка», «Водоноска»;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/>
              <a:t>дети называют материал, из которого они сделаны;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/>
              <a:t>дети отличают игрушку по яркости, красочности от других игрушек;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/>
              <a:t>дети называют простейшие элементы узора: колечки, круги, точки, линии;</a:t>
            </a:r>
            <a:endParaRPr lang="ru-RU" sz="2800" b="1" i="1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/>
              <a:t>дети самостоятельно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рисуют, лепят элементы узора на шаблонах игрушки «Лошадка», «Водоноска»;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/>
              <a:t>дети бережно относятся к дымковским игрушкам в мини-музее;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дети совместно с воспитателем рассказывают об игрушке «Лошадка», «Водоноска».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8643" y="707777"/>
              <a:ext cx="3681904" cy="549955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942883" y="3872567"/>
            <a:ext cx="50509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6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решаемые в рамках деятельности мини - музея: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2440" y="1097280"/>
            <a:ext cx="1146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n w="12700">
                  <a:solidFill>
                    <a:srgbClr val="120802"/>
                  </a:solidFill>
                  <a:prstDash val="solid"/>
                </a:ln>
                <a:latin typeface="Calibri" pitchFamily="34" charset="0"/>
                <a:cs typeface="Times New Roman" pitchFamily="18" charset="0"/>
              </a:rPr>
              <a:t>Расширять представления  детей о жизни,  быте, традициях и обрядах русского народа.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n w="12700">
                  <a:solidFill>
                    <a:srgbClr val="120802"/>
                  </a:solidFill>
                  <a:prstDash val="solid"/>
                </a:ln>
                <a:latin typeface="Calibri" pitchFamily="34" charset="0"/>
                <a:cs typeface="Times New Roman" pitchFamily="18" charset="0"/>
              </a:rPr>
              <a:t>Развивать у детей познавательный интерес к истории своего народа, желание узнавать новое о его прошлом.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n w="12700">
                  <a:solidFill>
                    <a:srgbClr val="120802"/>
                  </a:solidFill>
                  <a:prstDash val="solid"/>
                </a:ln>
                <a:latin typeface="Calibri" pitchFamily="34" charset="0"/>
                <a:cs typeface="Times New Roman" pitchFamily="18" charset="0"/>
              </a:rPr>
              <a:t>Привлечь внимание детей к русской народной культуре.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n w="12700">
                  <a:solidFill>
                    <a:srgbClr val="120802"/>
                  </a:solidFill>
                  <a:prstDash val="solid"/>
                </a:ln>
                <a:latin typeface="Calibri" pitchFamily="34" charset="0"/>
                <a:cs typeface="Times New Roman" pitchFamily="18" charset="0"/>
              </a:rPr>
              <a:t>Приобщать детей к миру искусства через ознакомление с разными видами декоративно-прикладного искусства.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n w="12700">
                  <a:solidFill>
                    <a:srgbClr val="120802"/>
                  </a:solidFill>
                  <a:prstDash val="solid"/>
                </a:ln>
                <a:latin typeface="Calibri" pitchFamily="34" charset="0"/>
                <a:cs typeface="Times New Roman" pitchFamily="18" charset="0"/>
              </a:rPr>
              <a:t>Знакомить воспитанников с устным народным творчеством.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n w="12700">
                  <a:solidFill>
                    <a:srgbClr val="120802"/>
                  </a:solidFill>
                  <a:prstDash val="solid"/>
                </a:ln>
                <a:latin typeface="Calibri" pitchFamily="34" charset="0"/>
                <a:cs typeface="Times New Roman" pitchFamily="18" charset="0"/>
              </a:rPr>
              <a:t>Воспитывать чувство гордости и уважения к своему народу,    своей Родине (своим предкам и современникам), развивать патриотические чувства.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0943760"/>
      </p:ext>
    </p:extLst>
  </p:cSld>
  <p:clrMapOvr>
    <a:masterClrMapping/>
  </p:clrMapOvr>
  <p:transition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24256" y="158497"/>
            <a:ext cx="112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Дымковские игрушки: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36320" y="731520"/>
            <a:ext cx="104241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F:\DCIM\100PHOTO\SAM_7764.JPG"/>
          <p:cNvPicPr>
            <a:picLocks noChangeAspect="1" noChangeArrowheads="1"/>
          </p:cNvPicPr>
          <p:nvPr/>
        </p:nvPicPr>
        <p:blipFill rotWithShape="1">
          <a:blip r:embed="rId4" cstate="email">
            <a:lum bright="-1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3700" y="870064"/>
            <a:ext cx="4494180" cy="3117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177800" y="42037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Выставка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в мини – музее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«Горница»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5126" name="Picture 6" descr="H:\сайт исаева\SAM_7795.JPG"/>
          <p:cNvPicPr>
            <a:picLocks noChangeAspect="1" noChangeArrowheads="1"/>
          </p:cNvPicPr>
          <p:nvPr/>
        </p:nvPicPr>
        <p:blipFill>
          <a:blip r:embed="rId6" cstate="email">
            <a:lum bright="-10000"/>
          </a:blip>
          <a:srcRect/>
          <a:stretch>
            <a:fillRect/>
          </a:stretch>
        </p:blipFill>
        <p:spPr bwMode="auto">
          <a:xfrm>
            <a:off x="7255738" y="712724"/>
            <a:ext cx="4722368" cy="3541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9" descr="H:\сайт исаева\SAM_7780.JPG"/>
          <p:cNvPicPr>
            <a:picLocks noChangeAspect="1" noChangeArrowheads="1"/>
          </p:cNvPicPr>
          <p:nvPr/>
        </p:nvPicPr>
        <p:blipFill>
          <a:blip r:embed="rId7" cstate="email">
            <a:lum bright="-20000"/>
          </a:blip>
          <a:srcRect/>
          <a:stretch>
            <a:fillRect/>
          </a:stretch>
        </p:blipFill>
        <p:spPr bwMode="auto">
          <a:xfrm>
            <a:off x="2675233" y="3548028"/>
            <a:ext cx="4368787" cy="3309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302500" y="44323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Экскурсия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«Знакомство с барышней «Водоноска»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24256" y="158497"/>
            <a:ext cx="112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Дымковские игрушки: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36320" y="731520"/>
            <a:ext cx="104241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DCIM\100PHOTO\SAM_77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6680" y="1051560"/>
            <a:ext cx="4247390" cy="387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 descr="H:\сайт исаева\SAM_7838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 flipH="1">
            <a:off x="300217" y="1124868"/>
            <a:ext cx="4012702" cy="3919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H:\сайт исаева\SAM_7829.JPG"/>
          <p:cNvPicPr>
            <a:picLocks noChangeAspect="1" noChangeArrowheads="1"/>
          </p:cNvPicPr>
          <p:nvPr/>
        </p:nvPicPr>
        <p:blipFill>
          <a:blip r:embed="rId6" cstate="email">
            <a:lum bright="-10000" contrast="20000"/>
          </a:blip>
          <a:srcRect/>
          <a:stretch>
            <a:fillRect/>
          </a:stretch>
        </p:blipFill>
        <p:spPr bwMode="auto">
          <a:xfrm rot="16200000">
            <a:off x="4092463" y="3555245"/>
            <a:ext cx="3862809" cy="2742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297680" y="901700"/>
            <a:ext cx="3413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НОД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по декоративной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аппликации и лепке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«Украсим дымковскую игрушку»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24256" y="158497"/>
            <a:ext cx="1126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Дымковские игрушки: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36320" y="731520"/>
            <a:ext cx="104241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:\сайт исаева\SAM_7798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 t="-542"/>
          <a:stretch>
            <a:fillRect/>
          </a:stretch>
        </p:blipFill>
        <p:spPr bwMode="auto">
          <a:xfrm>
            <a:off x="347388" y="830112"/>
            <a:ext cx="4220736" cy="3526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H:\сайт исаева\SAM_7846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7482839" y="647700"/>
            <a:ext cx="4302521" cy="3519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 descr="H:\сайт исаева\SAM_7843.JPG"/>
          <p:cNvPicPr>
            <a:picLocks noChangeAspect="1" noChangeArrowheads="1"/>
          </p:cNvPicPr>
          <p:nvPr/>
        </p:nvPicPr>
        <p:blipFill>
          <a:blip r:embed="rId6" cstate="email">
            <a:lum bright="-20000"/>
          </a:blip>
          <a:srcRect/>
          <a:stretch>
            <a:fillRect/>
          </a:stretch>
        </p:blipFill>
        <p:spPr bwMode="auto">
          <a:xfrm>
            <a:off x="4735764" y="3707728"/>
            <a:ext cx="4423476" cy="3150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55600" y="4711700"/>
            <a:ext cx="404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Подвижная игра «Нянька»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31300" y="5613400"/>
            <a:ext cx="288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Дидактическая игра - лото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«Дымковское лото»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1016000"/>
            <a:ext cx="287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Настольная игра разрезные картинки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«Собери Дымку»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09016" y="204217"/>
            <a:ext cx="1126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Дымковские игрушки</a:t>
            </a:r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:</a:t>
            </a:r>
          </a:p>
          <a:p>
            <a:pPr algn="ctr"/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36320" y="731520"/>
            <a:ext cx="104241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 descr="H:\сайт исаева\SAM_7805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056120" y="899160"/>
            <a:ext cx="4697984" cy="3643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H:\сайт исаева\SAM_7813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 flipH="1">
            <a:off x="442008" y="937389"/>
            <a:ext cx="4527148" cy="363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F:\DCIM\100PHOTO\SAM_78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349750"/>
            <a:ext cx="3581400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4978400" y="1828800"/>
            <a:ext cx="201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Развлечение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«Весёлая ярмарка»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7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8643" y="707777"/>
              <a:ext cx="3681904" cy="5499553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1365504" y="329184"/>
            <a:ext cx="90342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000099"/>
                </a:solidFill>
              </a:rPr>
              <a:t>«</a:t>
            </a:r>
            <a:r>
              <a:rPr lang="ru-RU" sz="5400" b="1" i="1" dirty="0" smtClean="0">
                <a:solidFill>
                  <a:srgbClr val="000099"/>
                </a:solidFill>
                <a:latin typeface="Monotype Corsiva" pitchFamily="66" charset="0"/>
              </a:rPr>
              <a:t>Уважение к искусству своего народа надо воспитывать терпеливо и тактично, не забывая о личности ребенка, его взглядах, интересах, желаниях»</a:t>
            </a:r>
            <a:endParaRPr lang="ru-RU" sz="3600" b="1" i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3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8643" y="707777"/>
              <a:ext cx="3681904" cy="5499553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2901696" y="1594027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5873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8643" y="707777"/>
              <a:ext cx="3681904" cy="549955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942883" y="3872567"/>
            <a:ext cx="50509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2681" y="259080"/>
            <a:ext cx="1003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Приобщение дошкольников к миру искусства через среду мини - музея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2453640"/>
            <a:ext cx="990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ea typeface="Times New Roman"/>
              </a:rPr>
              <a:t>ознакомление с народной тряпичной куклой;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ea typeface="Times New Roman"/>
              </a:rPr>
              <a:t>ознакомление с деревянной русской народной куклой - матрёшка;  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ea typeface="Times New Roman"/>
              </a:rPr>
              <a:t>ознакомление с дымковской игрушкой.</a:t>
            </a:r>
            <a:endParaRPr lang="en-US" sz="3600" b="1" dirty="0" smtClean="0">
              <a:ea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0943760"/>
      </p:ext>
    </p:extLst>
  </p:cSld>
  <p:clrMapOvr>
    <a:masterClrMapping/>
  </p:clrMapOvr>
  <p:transition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675851" y="158497"/>
            <a:ext cx="808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Основные формы работы с детьми: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28700" y="698500"/>
            <a:ext cx="1044702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Беседы по ознакомлению с искусством;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Рассматривание игрушек, альбомов;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Э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кскурсии;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НОД по декоративному рисованию, лепке, аппликации;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Чтение художественной литературы (потешки, колыбельные, стихи и т.д.);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Дидактические игры;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Подвижные игры;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Организация выставок;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Досуговая деятельность.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Основные формы работы с родителями: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Консультации;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Беседы на родительских собраниях;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Мастер – классы;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Экскурсии;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Пополнение мини – музея экспонатами;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Совместное проведение досугов.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475488" y="243840"/>
            <a:ext cx="1121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«Тряпичная кукла». Задачи: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66800" y="960120"/>
            <a:ext cx="99669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800" b="1" dirty="0" smtClean="0"/>
              <a:t>познакомить детей с историей народной игрушки – тряпичная кукла (</a:t>
            </a:r>
            <a:r>
              <a:rPr lang="ru-RU" sz="2800" b="1" i="1" dirty="0" smtClean="0"/>
              <a:t>через</a:t>
            </a:r>
            <a:r>
              <a:rPr lang="ru-RU" sz="2800" b="1" dirty="0" smtClean="0"/>
              <a:t> </a:t>
            </a:r>
            <a:r>
              <a:rPr lang="ru-RU" sz="2800" b="1" i="1" dirty="0" smtClean="0"/>
              <a:t>экскурсию в мини – музей «Горница», рассматривание иллюстраций и экспонатов выставки</a:t>
            </a:r>
            <a:r>
              <a:rPr lang="ru-RU" sz="2800" b="1" dirty="0" smtClean="0"/>
              <a:t>);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b="1" dirty="0" smtClean="0"/>
              <a:t>закрепить в сознании детей связь между игрушкой, жизнью и бытом своего народа </a:t>
            </a:r>
            <a:r>
              <a:rPr lang="ru-RU" sz="2800" b="1" i="1" dirty="0" smtClean="0"/>
              <a:t>(через обыгрывание потешек, колыбельных</a:t>
            </a:r>
            <a:r>
              <a:rPr lang="ru-RU" sz="2800" b="1" dirty="0" smtClean="0"/>
              <a:t>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b="1" dirty="0" smtClean="0"/>
              <a:t>выработать правильную методику общения ребенка с куклой </a:t>
            </a:r>
            <a:r>
              <a:rPr lang="ru-RU" sz="2800" b="1" i="1" dirty="0" smtClean="0"/>
              <a:t>(через сюжетно ролевые игры, самостоятельную игровую деятельность</a:t>
            </a:r>
            <a:r>
              <a:rPr lang="ru-RU" sz="2800" b="1" dirty="0" smtClean="0"/>
              <a:t>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b="1" dirty="0" smtClean="0"/>
              <a:t>поддерживать  таланты  родителей в изготовление  кукол  своими  руками (</a:t>
            </a:r>
            <a:r>
              <a:rPr lang="ru-RU" sz="2800" b="1" i="1" dirty="0" smtClean="0"/>
              <a:t>через</a:t>
            </a:r>
            <a:r>
              <a:rPr lang="ru-RU" sz="2800" b="1" dirty="0" smtClean="0"/>
              <a:t> </a:t>
            </a:r>
            <a:r>
              <a:rPr lang="ru-RU" sz="2800" b="1" i="1" dirty="0" smtClean="0"/>
              <a:t>мастер – класс по изготовлению тряпичных кукол, пополнение мини – музея самостоятельно изготовленными куклами).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475488" y="213360"/>
            <a:ext cx="1121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«Тряпичная кукла». Ожидаемый результат: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66800" y="1310640"/>
            <a:ext cx="99669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800" b="1" dirty="0" smtClean="0"/>
              <a:t>дети отличают тряпичную куклу от других игрушек;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b="1" dirty="0" smtClean="0"/>
              <a:t>дети называют её народной куклой наших прабабушек;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b="1" dirty="0" smtClean="0"/>
              <a:t>дети укачивают куклу в колыбели, поют колыбельные песни для неё, играют с ней в «Дочки – матери»;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b="1" dirty="0" smtClean="0"/>
              <a:t>дети знают кукол, изготовленных их мамами;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b="1" dirty="0" smtClean="0"/>
              <a:t>родители  изготавливают  кукол  своими  руками для мини-музея.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2192" y="-162395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475488" y="1"/>
            <a:ext cx="1121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Тряпичная кукла: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50" name="Picture 2" descr="H:\сайт исаева\SAM_7658.JPG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1075667" y="990600"/>
            <a:ext cx="4973854" cy="389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Алевтина\Desktop\Новая папка (2)\PIC_113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35700" y="1030714"/>
            <a:ext cx="4864100" cy="3882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 rot="10800000" flipV="1">
            <a:off x="1257292" y="5154009"/>
            <a:ext cx="3632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Мастер – класс для родителей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«Кукла – оберег»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5156200"/>
            <a:ext cx="306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Мастер – класс для родителей «Тряпичная кукла»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92256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475488" y="158497"/>
            <a:ext cx="1121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Тряпичная кукла: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52" name="Picture 4" descr="H:\сайт исаева\SAM_7682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6075365" y="3111501"/>
            <a:ext cx="5041921" cy="374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H:\сайт исаева\SAM_7681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>
            <a:off x="1034792" y="1049240"/>
            <a:ext cx="4967946" cy="372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1104900"/>
            <a:ext cx="340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Акция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«Куклы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своими руками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для мини - музея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238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2192000" cy="7190387"/>
            <a:chOff x="309283" y="2931459"/>
            <a:chExt cx="12192000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283" y="2931459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lum brigh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3153" y="4257801"/>
              <a:ext cx="3681904" cy="4803138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475488" y="158497"/>
            <a:ext cx="1121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rgbClr val="12080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Тряпичная кукла:</a:t>
            </a:r>
            <a:endParaRPr lang="ru-RU" sz="3600" b="1" i="1" dirty="0">
              <a:ln w="12700">
                <a:solidFill>
                  <a:srgbClr val="120802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18" y="4495800"/>
            <a:ext cx="4844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3808" y="5613400"/>
            <a:ext cx="5282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«Мамины куклы»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7001" y="4749800"/>
            <a:ext cx="412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Выставка в мини - музее «Тряпичные куклы»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16" name="Picture 2" descr="H:\сайт исаева\SAM_7763.JPG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163844" y="990390"/>
            <a:ext cx="4855956" cy="3562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3" descr="C:\Users\Алевтина\Desktop\Новая папка (2)\PIC_11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431310"/>
            <a:ext cx="4635500" cy="3963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4|2.7|2.3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1.7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8|1.6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6|3|1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2005</TotalTime>
  <Words>1013</Words>
  <Application>Microsoft Office PowerPoint</Application>
  <PresentationFormat>Произвольный</PresentationFormat>
  <Paragraphs>142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Admin</cp:lastModifiedBy>
  <cp:revision>218</cp:revision>
  <dcterms:created xsi:type="dcterms:W3CDTF">2015-03-28T11:02:02Z</dcterms:created>
  <dcterms:modified xsi:type="dcterms:W3CDTF">2016-04-03T17:22:28Z</dcterms:modified>
</cp:coreProperties>
</file>