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липарты\школа\6746844630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500063"/>
            <a:ext cx="842962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клипарты\школа\01f31e9621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4643438"/>
            <a:ext cx="167798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0D7DF-0BD5-4407-BE9B-B2F0E861EE4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6C16-562A-4B17-A42C-BD68D3C7E0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0D7DF-0BD5-4407-BE9B-B2F0E861EE4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6C16-562A-4B17-A42C-BD68D3C7E0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0D7DF-0BD5-4407-BE9B-B2F0E861EE4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6C16-562A-4B17-A42C-BD68D3C7E0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0D7DF-0BD5-4407-BE9B-B2F0E861EE4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6C16-562A-4B17-A42C-BD68D3C7E0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фоны и шаблоны\691208225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7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0D7DF-0BD5-4407-BE9B-B2F0E861EE4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6C16-562A-4B17-A42C-BD68D3C7E0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0D7DF-0BD5-4407-BE9B-B2F0E861EE4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6C16-562A-4B17-A42C-BD68D3C7E0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0D7DF-0BD5-4407-BE9B-B2F0E861EE4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6C16-562A-4B17-A42C-BD68D3C7E0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0D7DF-0BD5-4407-BE9B-B2F0E861EE4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6C16-562A-4B17-A42C-BD68D3C7E0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0D7DF-0BD5-4407-BE9B-B2F0E861EE4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6C16-562A-4B17-A42C-BD68D3C7E0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0D7DF-0BD5-4407-BE9B-B2F0E861EE4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6C16-562A-4B17-A42C-BD68D3C7E0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0D7DF-0BD5-4407-BE9B-B2F0E861EE4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6C16-562A-4B17-A42C-BD68D3C7E0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0D7DF-0BD5-4407-BE9B-B2F0E861EE4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6C16-562A-4B17-A42C-BD68D3C7E0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0D7DF-0BD5-4407-BE9B-B2F0E861EE4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6C16-562A-4B17-A42C-BD68D3C7E0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E10D7DF-0BD5-4407-BE9B-B2F0E861EE43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146C16-562A-4B17-A42C-BD68D3C7E0AD}" type="slidenum">
              <a:rPr lang="ru-RU" smtClean="0"/>
              <a:t>‹#›</a:t>
            </a:fld>
            <a:endParaRPr lang="ru-RU"/>
          </a:p>
        </p:txBody>
      </p:sp>
      <p:pic>
        <p:nvPicPr>
          <p:cNvPr id="1031" name="Picture 3" descr="D:\клипарты\школа\01f31e9621df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15188" y="4786313"/>
            <a:ext cx="167798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ransition spd="med" advClick="0" advTm="20000"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267744" y="2348880"/>
            <a:ext cx="4680520" cy="2520280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Arial Black" pitchFamily="34" charset="0"/>
              </a:rPr>
              <a:t>12 советов</a:t>
            </a:r>
          </a:p>
          <a:p>
            <a:r>
              <a:rPr lang="ru-RU" b="1" dirty="0" smtClean="0">
                <a:solidFill>
                  <a:srgbClr val="FFC000"/>
                </a:solidFill>
                <a:latin typeface="Arial Black" pitchFamily="34" charset="0"/>
              </a:rPr>
              <a:t>р</a:t>
            </a:r>
            <a:r>
              <a:rPr lang="ru-RU" b="1" dirty="0" smtClean="0">
                <a:solidFill>
                  <a:srgbClr val="FFC000"/>
                </a:solidFill>
                <a:latin typeface="Arial Black" pitchFamily="34" charset="0"/>
              </a:rPr>
              <a:t>одителям</a:t>
            </a:r>
          </a:p>
          <a:p>
            <a:r>
              <a:rPr lang="ru-RU" b="1" dirty="0" smtClean="0">
                <a:solidFill>
                  <a:srgbClr val="FFC000"/>
                </a:solidFill>
                <a:latin typeface="Arial Black" pitchFamily="34" charset="0"/>
              </a:rPr>
              <a:t>б</a:t>
            </a:r>
            <a:r>
              <a:rPr lang="ru-RU" b="1" dirty="0" smtClean="0">
                <a:solidFill>
                  <a:srgbClr val="FFC000"/>
                </a:solidFill>
                <a:latin typeface="Arial Black" pitchFamily="34" charset="0"/>
              </a:rPr>
              <a:t>удущих первоклассников</a:t>
            </a:r>
            <a:endParaRPr lang="ru-RU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404664"/>
            <a:ext cx="7662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МКДОУ Бутурлиновский детский сад общеразвивающего вида №1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602128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Подготовила: старший воспитатель Черных Т.А.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 advTm="20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918648" cy="4320479"/>
          </a:xfrm>
        </p:spPr>
        <p:txBody>
          <a:bodyPr/>
          <a:lstStyle/>
          <a:p>
            <a:r>
              <a:rPr lang="ru-RU" sz="2400" dirty="0" smtClean="0"/>
              <a:t>Помогите </a:t>
            </a:r>
            <a:r>
              <a:rPr lang="ru-RU" sz="2400" dirty="0" smtClean="0"/>
              <a:t>ребенку обрести чувство уверенности в себе</a:t>
            </a:r>
            <a:br>
              <a:rPr lang="ru-RU" sz="2400" dirty="0" smtClean="0"/>
            </a:br>
            <a:r>
              <a:rPr lang="ru-RU" sz="2400" dirty="0" smtClean="0"/>
              <a:t>Ребенок должен чувствовать себя в любой обстановке так же естественно, как дома. Научите ребенка внимательно относиться к своим нуждам, своевременно и естественно сообщать о них взрослым. На прогулке вы зашли куда-то перекусить. Предложите ребенку самостоятельно сделать заказ для себя. В следующий раз пусть сделает заказ для всей семьи. Пусть он попробует спросить в поликлинике: «Где находится туалет?» или сам займет очередь к специалисту.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20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4392487"/>
          </a:xfrm>
        </p:spPr>
        <p:txBody>
          <a:bodyPr/>
          <a:lstStyle/>
          <a:p>
            <a:r>
              <a:rPr lang="ru-RU" sz="2400" dirty="0" smtClean="0"/>
              <a:t>Приучайте ребенка к самостоятельности в обыденной </a:t>
            </a:r>
            <a:r>
              <a:rPr lang="ru-RU" sz="2400" dirty="0" smtClean="0"/>
              <a:t>жизни.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Чем больше ребенок может делать самостоятельно, тем более взрослым он себя ощущает.</a:t>
            </a:r>
            <a:br>
              <a:rPr lang="ru-RU" sz="2400" dirty="0" smtClean="0"/>
            </a:br>
            <a:r>
              <a:rPr lang="ru-RU" sz="2400" dirty="0" smtClean="0"/>
              <a:t> Научите ребенка самостоятельно раздеваться и вешать свою одежду, застегивать пуговицы и </a:t>
            </a:r>
            <a:r>
              <a:rPr lang="ru-RU" sz="2400" dirty="0" smtClean="0"/>
              <a:t>молнии</a:t>
            </a:r>
            <a:r>
              <a:rPr lang="ru-RU" sz="2400" dirty="0" smtClean="0"/>
              <a:t> </a:t>
            </a:r>
            <a:r>
              <a:rPr lang="ru-RU" sz="2400" dirty="0" smtClean="0"/>
              <a:t>(помните</a:t>
            </a:r>
            <a:r>
              <a:rPr lang="ru-RU" sz="2400" dirty="0" smtClean="0"/>
              <a:t>, что маленькие пальчики могут справиться только с большими пуговицами и </a:t>
            </a:r>
            <a:r>
              <a:rPr lang="ru-RU" sz="2400" dirty="0" smtClean="0"/>
              <a:t>молниями). </a:t>
            </a:r>
            <a:r>
              <a:rPr lang="ru-RU" sz="2400" dirty="0" smtClean="0"/>
              <a:t>Завязывание бантиков на шнурках ботинок потребует особой помощи и внимания с вашей стороны. Желательно, если это будет не накануне выхода на улицу. Лучше посвятить этому занятию несколько вечеров.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20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 smtClean="0"/>
              <a:t>Научите </a:t>
            </a:r>
            <a:r>
              <a:rPr lang="ru-RU" sz="2400" dirty="0" smtClean="0"/>
              <a:t>ребенка самостоятельно принимать решения</a:t>
            </a:r>
            <a:br>
              <a:rPr lang="ru-RU" sz="2400" dirty="0" smtClean="0"/>
            </a:br>
            <a:r>
              <a:rPr lang="ru-RU" sz="2400" dirty="0" smtClean="0"/>
              <a:t>Умение делать самостоятельный выбор развивает в человеке чувство самоуважения. Посоветуйтесь с ребенком о меню семейного воскресного обеда. Пусть он сам выбирает себе блюдо за праздничным столом и подбирает одежду, соответствующую погоде. Планирование семейного досуга всех членов семьи на выходные дни -еще более сложное дело . Приучайте ребенка считаться с интересами семьи и учитывать их в повседневной жизни.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20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772400" cy="4248472"/>
          </a:xfrm>
        </p:spPr>
        <p:txBody>
          <a:bodyPr/>
          <a:lstStyle/>
          <a:p>
            <a:r>
              <a:rPr lang="ru-RU" sz="1800" b="1" dirty="0" smtClean="0"/>
              <a:t>Стремитесь сделать полезным каждое мгновение общения с ребенком</a:t>
            </a:r>
            <a:br>
              <a:rPr lang="ru-RU" sz="1800" b="1" dirty="0" smtClean="0"/>
            </a:br>
            <a:r>
              <a:rPr lang="ru-RU" sz="1800" b="1" dirty="0" smtClean="0"/>
              <a:t>Если ребенок помогает вам выпекать праздничный пирог, познакомьте его с основными мерами объема и массы.</a:t>
            </a:r>
            <a:br>
              <a:rPr lang="ru-RU" sz="1800" b="1" dirty="0" smtClean="0"/>
            </a:br>
            <a:r>
              <a:rPr lang="ru-RU" sz="1800" b="1" dirty="0" smtClean="0"/>
              <a:t> Продуктовые универсамы — очень подходящее место для развития внимания и активного слушания ребенка. Попросите ребенка положить в корзину: три пачки печенья, пачку масла, батон белого и буханку черного хлеба. Свою просьбу изложите сразу и больше не повторяйте.</a:t>
            </a:r>
            <a:br>
              <a:rPr lang="ru-RU" sz="1800" b="1" dirty="0" smtClean="0"/>
            </a:br>
            <a:r>
              <a:rPr lang="ru-RU" sz="1800" b="1" dirty="0" smtClean="0"/>
              <a:t> Ребенок помогает вам накрывать на стол. Попросите его поставить на стол четыре глубокие тарелки, возле каждой тарелки справа положить ложку. Спросите: сколько ложек тебе понадобится?</a:t>
            </a:r>
            <a:br>
              <a:rPr lang="ru-RU" sz="1800" b="1" dirty="0" smtClean="0"/>
            </a:br>
            <a:r>
              <a:rPr lang="ru-RU" sz="1800" b="1" dirty="0" smtClean="0"/>
              <a:t> Ребенок готовится ко сну. Предложите ему вымыть руки, повесить полотенце на свой крючок, выключить свет в ванной.</a:t>
            </a:r>
            <a:br>
              <a:rPr lang="ru-RU" sz="1800" b="1" dirty="0" smtClean="0"/>
            </a:br>
            <a:r>
              <a:rPr lang="ru-RU" sz="1800" b="1" dirty="0" smtClean="0"/>
              <a:t> Проходя по улице или находясь в магазине, обращайте внимание ребенка на слова-надписи, которые окружают нас повсюду. Объясняйте их значение.</a:t>
            </a:r>
            <a:br>
              <a:rPr lang="ru-RU" sz="1800" b="1" dirty="0" smtClean="0"/>
            </a:br>
            <a:r>
              <a:rPr lang="ru-RU" sz="1800" b="1" dirty="0" smtClean="0"/>
              <a:t> Считайте деревья, шаги, проезжающие мимо машины.</a:t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45449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20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632848" cy="501811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Учите ребенка чувствовать и удивляться, поощряйте его любознательность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Обращайте его внимание на первые весенние цветы и краски осеннего леса.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 Сводите его в зоопарк и вместе найдите самое большое животное, потом самое высокое...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 Наблюдайте за погодой и очертаниями облаков.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 Заведите рукописный журнал наблюдений за ростом котенка.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 Учите ребенка чувствовать.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 Открыто переживайте с ним все события повседневной жизни, и его любознательность перерастет в радость учения.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587727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ЖЕЛАЕМ УСПЕХОВ!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20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36712"/>
            <a:ext cx="7486600" cy="489654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</a:rPr>
              <a:t>Скоро в школу... Этой осенью или через год ваш ребенок переступит ее порог. В стремлении помочь ему уверенно сделать этот шаг родители порой сбиваются с ног в поисках учреждений и частных практиков, готовящих детей к вступительному собеседованию. И забывается простая истина: образование может сделать ребенка умным, но счастливым делает его только душевное, разумно организованное общение с близкими и любимыми людьми — </a:t>
            </a: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</a:rPr>
              <a:t>семьёй. В </a:t>
            </a:r>
            <a:r>
              <a:rPr lang="ru-RU" sz="1800" b="1" dirty="0" smtClean="0">
                <a:solidFill>
                  <a:srgbClr val="FFFF00"/>
                </a:solidFill>
                <a:latin typeface="Arial Black" pitchFamily="34" charset="0"/>
              </a:rPr>
              <a:t>ваших силах создать в семье именно такую обстановку, которая не только подготовит ребенка к успешной учебе, но и позволит ему занять достойное место среди одноклассников, чувствовать себя в школе комфортно.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2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208912" cy="4752528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FF00"/>
                </a:solidFill>
              </a:rPr>
              <a:t>Чаще </a:t>
            </a:r>
            <a:r>
              <a:rPr lang="ru-RU" sz="2000" b="1" dirty="0" smtClean="0">
                <a:solidFill>
                  <a:srgbClr val="FFFF00"/>
                </a:solidFill>
              </a:rPr>
              <a:t>делитесь с ребенком воспоминаниями о счастливых мгновениях своего </a:t>
            </a:r>
            <a:r>
              <a:rPr lang="ru-RU" sz="2000" b="1" dirty="0" smtClean="0">
                <a:solidFill>
                  <a:srgbClr val="FFFF00"/>
                </a:solidFill>
              </a:rPr>
              <a:t>прошлого.</a:t>
            </a:r>
            <a:r>
              <a:rPr lang="ru-RU" sz="2000" b="1" dirty="0" smtClean="0">
                <a:solidFill>
                  <a:srgbClr val="FFFF00"/>
                </a:solidFill>
              </a:rPr>
              <a:t/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Начало школьной жизни — большое испытание для маленького человека.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 Этот момент легче переживается детьми, у которых заранее сложилось теплое отношение к школе.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 Такое отношение складывается из соприкосновений с прошлым опытом близких людей. Перелистайте вместе с ребенком семейный </a:t>
            </a:r>
            <a:r>
              <a:rPr lang="ru-RU" sz="2000" b="1" dirty="0" smtClean="0">
                <a:solidFill>
                  <a:srgbClr val="FFFF00"/>
                </a:solidFill>
              </a:rPr>
              <a:t>фото-архив</a:t>
            </a:r>
            <a:r>
              <a:rPr lang="ru-RU" sz="2000" b="1" dirty="0" smtClean="0">
                <a:solidFill>
                  <a:srgbClr val="FFFF00"/>
                </a:solidFill>
              </a:rPr>
              <a:t>. Это занятие исключительно полезно для всех членов семьи. Возвращение к лучшим мгновениям прошлого делает человека сильней и уверенней в себе.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 Ваши добрые воспоминания о школьных годах, смешные истории из школьной жизни и рассказы о друзьях детства наполнят душу ребенка радостным ожиданием.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20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446449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Помогите ребенку овладеть информацией, которая позволит ему не теряться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Как правило, дети этого возраста на вопрос: «Как зовут твою маму?» — отвечают: «Мама». Удостоверьтесь, что ваш ребенок помнит свое полное имя, номер телефона, домашний адрес, имена родителей. Это поможет ему в незнакомой ситуации.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20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446449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24936" cy="487409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Приучите ребенка содержать в порядке свои вещи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Успехи ребенка в школе во многом зависят от того, как он умеет организовывать свое рабочее место. Вы можете сделать эту скучную процедуру более привлекательной. Заранее подготовьте в семье рабочее место ребенка: пусть у него будет свой рабочий стол, свои ручки и </a:t>
            </a:r>
            <a:r>
              <a:rPr lang="ru-RU" sz="2400" b="1" dirty="0" smtClean="0">
                <a:solidFill>
                  <a:srgbClr val="FFFF00"/>
                </a:solidFill>
              </a:rPr>
              <a:t>карандаши             ( </a:t>
            </a:r>
            <a:r>
              <a:rPr lang="ru-RU" sz="2400" b="1" dirty="0" err="1" smtClean="0">
                <a:solidFill>
                  <a:srgbClr val="FFFF00"/>
                </a:solidFill>
              </a:rPr>
              <a:t>карандаши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придется на первых порах точить пока вам, дорогие родители).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 Все это как у взрослых, но — личная собственность ребенка!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 И ответственность за порядок тоже личная, ведь у взрослых так.</a:t>
            </a:r>
            <a:endParaRPr lang="ru-RU" sz="2400" dirty="0"/>
          </a:p>
        </p:txBody>
      </p:sp>
    </p:spTree>
  </p:cSld>
  <p:clrMapOvr>
    <a:masterClrMapping/>
  </p:clrMapOvr>
  <p:transition spd="med" advClick="0" advTm="20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4320479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Не пугайте ребенка трудностями и неудачами в школе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Многие дети этого возраста неусидчивы. Не всем блестяще даются чтение и счет. Очень многих трудно добудиться утром и быстро собрать в детский сад.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 В этой связи вполне объяснимо стремление родителей предупредить детей о предстоящих неприятностях. «В школу не возьмут...», «Двойки будут ставить...», «В классе засмеют...» В некоторых случаях эти меры могут иметь успех. Но отдаленные последствия всегда плачевны.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20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4320479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Не старайтесь быть для ребенка учителем.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Стремитесь к поддержанию дружеских отношений Некоторые дети испытывают трудности в общении с другими детьми. Они могут растеряться в присутствии незнакомых взрослых.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 Вы можете помочь ребенку преодолеть эти трудности. Попытайтесь организовать игру детей на площадке возле дома и примите участие в этой игре. Детям очень нравится играть вместе с родителями.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 Предложите ребенку самому пригласить к себе на день рождения своих друзей. Этот день станет для него незабываемым, если в программе торжества найдется место для совместных игр детей и взрослых.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 Дайте ребенку почувствовать, что он может рассчитывать на вашу поддержку в любой ситуации. Одними учебными занятиями с ребенком этого достичь невозможно.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20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4392487"/>
          </a:xfrm>
        </p:spPr>
        <p:txBody>
          <a:bodyPr/>
          <a:lstStyle/>
          <a:p>
            <a:r>
              <a:rPr lang="ru-RU" sz="2400" dirty="0" smtClean="0"/>
              <a:t>Научите ребенка правильно реагировать на неудачи</a:t>
            </a:r>
            <a:br>
              <a:rPr lang="ru-RU" sz="2400" dirty="0" smtClean="0"/>
            </a:br>
            <a:r>
              <a:rPr lang="ru-RU" sz="2400" dirty="0" smtClean="0"/>
              <a:t>Ваш ребенок оказался в игре последним и демонстративно отказался играть с приятелями дальше. Помогите ему справиться с разочарованием. Предложите детям сыграть еще разок, но немного измените правила игры. Пусть победителем считается только первый, а все остальные — проигравшие. Отмечайте по ходу игры успех каждого. Приободряйте хронических неудачников надеждой. После игры обратите внимание ребенка на то, как отнеслись к проигрышу остальные игроки</a:t>
            </a:r>
            <a:r>
              <a:rPr lang="ru-RU" sz="2400" dirty="0" smtClean="0"/>
              <a:t>.             Пусть он ощутит </a:t>
            </a:r>
            <a:r>
              <a:rPr lang="ru-RU" sz="2400" dirty="0" err="1" smtClean="0"/>
              <a:t>самоценность</a:t>
            </a:r>
            <a:r>
              <a:rPr lang="ru-RU" sz="2400" dirty="0" smtClean="0"/>
              <a:t> игры, а не выигрыша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45449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20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Хорошие манеры ребенка — зеркало семейных </a:t>
            </a:r>
            <a:r>
              <a:rPr lang="ru-RU" sz="2400" b="1" dirty="0" smtClean="0">
                <a:solidFill>
                  <a:schemeClr val="bg1"/>
                </a:solidFill>
              </a:rPr>
              <a:t>отношений.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«Спасибо», «Извините», «Можно ли мне...» должны войти в речь ребенка до школы. Нравоучениями и проповедями этого достичь трудно. Постарайтесь исключить из общения между членами семьи приказы и команды: «Чтобы я больше этого не слышал!», «Вынеси мусор». Превратите их в вежливые просьбы. Ребенок непременно скопирует ваш стиль. Ведь он вас любит и стремится подражать во всем.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Click="0" advTm="20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polek-seminar_dpbd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4_masterstvo_pedagogov_v_nod_pozd_vers</Template>
  <TotalTime>104</TotalTime>
  <Words>212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topolek-seminar_dpbdd</vt:lpstr>
      <vt:lpstr>Слайд 1</vt:lpstr>
      <vt:lpstr>Скоро в школу... Этой осенью или через год ваш ребенок переступит ее порог. В стремлении помочь ему уверенно сделать этот шаг родители порой сбиваются с ног в поисках учреждений и частных практиков, готовящих детей к вступительному собеседованию. И забывается простая истина: образование может сделать ребенка умным, но счастливым делает его только душевное, разумно организованное общение с близкими и любимыми людьми — семьёй. В ваших силах создать в семье именно такую обстановку, которая не только подготовит ребенка к успешной учебе, но и позволит ему занять достойное место среди одноклассников, чувствовать себя в школе комфортно. </vt:lpstr>
      <vt:lpstr> Чаще делитесь с ребенком воспоминаниями о счастливых мгновениях своего прошлого. Начало школьной жизни — большое испытание для маленького человека.  Этот момент легче переживается детьми, у которых заранее сложилось теплое отношение к школе.  Такое отношение складывается из соприкосновений с прошлым опытом близких людей. Перелистайте вместе с ребенком семейный фото-архив. Это занятие исключительно полезно для всех членов семьи. Возвращение к лучшим мгновениям прошлого делает человека сильней и уверенней в себе.  Ваши добрые воспоминания о школьных годах, смешные истории из школьной жизни и рассказы о друзьях детства наполнят душу ребенка радостным ожиданием. </vt:lpstr>
      <vt:lpstr> Помогите ребенку овладеть информацией, которая позволит ему не теряться Как правило, дети этого возраста на вопрос: «Как зовут твою маму?» — отвечают: «Мама». Удостоверьтесь, что ваш ребенок помнит свое полное имя, номер телефона, домашний адрес, имена родителей. Это поможет ему в незнакомой ситуации. </vt:lpstr>
      <vt:lpstr> </vt:lpstr>
      <vt:lpstr>Не пугайте ребенка трудностями и неудачами в школе Многие дети этого возраста неусидчивы. Не всем блестяще даются чтение и счет. Очень многих трудно добудиться утром и быстро собрать в детский сад.  В этой связи вполне объяснимо стремление родителей предупредить детей о предстоящих неприятностях. «В школу не возьмут...», «Двойки будут ставить...», «В классе засмеют...» В некоторых случаях эти меры могут иметь успех. Но отдаленные последствия всегда плачевны.</vt:lpstr>
      <vt:lpstr>Не старайтесь быть для ребенка учителем. Стремитесь к поддержанию дружеских отношений Некоторые дети испытывают трудности в общении с другими детьми. Они могут растеряться в присутствии незнакомых взрослых.  Вы можете помочь ребенку преодолеть эти трудности. Попытайтесь организовать игру детей на площадке возле дома и примите участие в этой игре. Детям очень нравится играть вместе с родителями.  Предложите ребенку самому пригласить к себе на день рождения своих друзей. Этот день станет для него незабываемым, если в программе торжества найдется место для совместных игр детей и взрослых.  Дайте ребенку почувствовать, что он может рассчитывать на вашу поддержку в любой ситуации. Одними учебными занятиями с ребенком этого достичь невозможно.</vt:lpstr>
      <vt:lpstr>Научите ребенка правильно реагировать на неудачи Ваш ребенок оказался в игре последним и демонстративно отказался играть с приятелями дальше. Помогите ему справиться с разочарованием. Предложите детям сыграть еще разок, но немного измените правила игры. Пусть победителем считается только первый, а все остальные — проигравшие. Отмечайте по ходу игры успех каждого. Приободряйте хронических неудачников надеждой. После игры обратите внимание ребенка на то, как отнеслись к проигрышу остальные игроки.             Пусть он ощутит самоценность игры, а не выигрыша.</vt:lpstr>
      <vt:lpstr>Хорошие манеры ребенка — зеркало семейных отношений. «Спасибо», «Извините», «Можно ли мне...» должны войти в речь ребенка до школы. Нравоучениями и проповедями этого достичь трудно. Постарайтесь исключить из общения между членами семьи приказы и команды: «Чтобы я больше этого не слышал!», «Вынеси мусор». Превратите их в вежливые просьбы. Ребенок непременно скопирует ваш стиль. Ведь он вас любит и стремится подражать во всем. </vt:lpstr>
      <vt:lpstr>Помогите ребенку обрести чувство уверенности в себе Ребенок должен чувствовать себя в любой обстановке так же естественно, как дома. Научите ребенка внимательно относиться к своим нуждам, своевременно и естественно сообщать о них взрослым. На прогулке вы зашли куда-то перекусить. Предложите ребенку самостоятельно сделать заказ для себя. В следующий раз пусть сделает заказ для всей семьи. Пусть он попробует спросить в поликлинике: «Где находится туалет?» или сам займет очередь к специалисту.</vt:lpstr>
      <vt:lpstr>Приучайте ребенка к самостоятельности в обыденной жизни. Чем больше ребенок может делать самостоятельно, тем более взрослым он себя ощущает.  Научите ребенка самостоятельно раздеваться и вешать свою одежду, застегивать пуговицы и молнии (помните, что маленькие пальчики могут справиться только с большими пуговицами и молниями). Завязывание бантиков на шнурках ботинок потребует особой помощи и внимания с вашей стороны. Желательно, если это будет не накануне выхода на улицу. Лучше посвятить этому занятию несколько вечеров.</vt:lpstr>
      <vt:lpstr>Научите ребенка самостоятельно принимать решения Умение делать самостоятельный выбор развивает в человеке чувство самоуважения. Посоветуйтесь с ребенком о меню семейного воскресного обеда. Пусть он сам выбирает себе блюдо за праздничным столом и подбирает одежду, соответствующую погоде. Планирование семейного досуга всех членов семьи на выходные дни -еще более сложное дело . Приучайте ребенка считаться с интересами семьи и учитывать их в повседневной жизни.</vt:lpstr>
      <vt:lpstr>Стремитесь сделать полезным каждое мгновение общения с ребенком Если ребенок помогает вам выпекать праздничный пирог, познакомьте его с основными мерами объема и массы.  Продуктовые универсамы — очень подходящее место для развития внимания и активного слушания ребенка. Попросите ребенка положить в корзину: три пачки печенья, пачку масла, батон белого и буханку черного хлеба. Свою просьбу изложите сразу и больше не повторяйте.  Ребенок помогает вам накрывать на стол. Попросите его поставить на стол четыре глубокие тарелки, возле каждой тарелки справа положить ложку. Спросите: сколько ложек тебе понадобится?  Ребенок готовится ко сну. Предложите ему вымыть руки, повесить полотенце на свой крючок, выключить свет в ванной.  Проходя по улице или находясь в магазине, обращайте внимание ребенка на слова-надписи, которые окружают нас повсюду. Объясняйте их значение.  Считайте деревья, шаги, проезжающие мимо машины. </vt:lpstr>
      <vt:lpstr>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Premium</dc:creator>
  <cp:lastModifiedBy>Premium</cp:lastModifiedBy>
  <cp:revision>11</cp:revision>
  <dcterms:created xsi:type="dcterms:W3CDTF">2016-04-03T11:57:49Z</dcterms:created>
  <dcterms:modified xsi:type="dcterms:W3CDTF">2016-04-03T13:42:37Z</dcterms:modified>
</cp:coreProperties>
</file>