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76" r:id="rId3"/>
    <p:sldId id="257" r:id="rId4"/>
    <p:sldId id="259" r:id="rId5"/>
    <p:sldId id="282" r:id="rId6"/>
    <p:sldId id="30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69D4D9F-43EF-4DEE-A080-2EC800B48BA8}">
          <p14:sldIdLst>
            <p14:sldId id="256"/>
            <p14:sldId id="276"/>
            <p14:sldId id="257"/>
            <p14:sldId id="259"/>
            <p14:sldId id="282"/>
          </p14:sldIdLst>
        </p14:section>
        <p14:section name="Раздел без заголовка" id="{AC558D10-2B87-4CDC-8441-0E1D1AEFFFCD}">
          <p14:sldIdLst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69871" autoAdjust="0"/>
  </p:normalViewPr>
  <p:slideViewPr>
    <p:cSldViewPr>
      <p:cViewPr varScale="1">
        <p:scale>
          <a:sx n="57" d="100"/>
          <a:sy n="5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2BC2-2AE8-405F-9000-CD957A4368BF}" type="datetimeFigureOut">
              <a:rPr lang="ru-RU" smtClean="0"/>
              <a:t>03.04.2016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DEC59-8075-4A29-963F-A85B455D500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00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DEC59-8075-4A29-963F-A85B455D500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0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DEC59-8075-4A29-963F-A85B455D500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316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DEC59-8075-4A29-963F-A85B455D500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46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2489C1-00AD-450A-84ED-D05CC08E2ED0}" type="datetimeFigureOut">
              <a:rPr lang="ru-RU" smtClean="0"/>
              <a:pPr/>
              <a:t>03.04.2016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6EF780-1FAD-4C3B-86D1-F8CA85DA2C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44" cy="6857433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799680" y="1902548"/>
            <a:ext cx="5580632" cy="28083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rgbClr val="CC3300"/>
                </a:solidFill>
                <a:latin typeface="Arial Black" pitchFamily="34" charset="0"/>
              </a:rPr>
              <a:t>    Проект «Безопасность на дороге</a:t>
            </a:r>
            <a:r>
              <a:rPr lang="ru-RU" sz="4800" dirty="0" smtClean="0">
                <a:solidFill>
                  <a:srgbClr val="CC3300"/>
                </a:solidFill>
                <a:latin typeface="Arial Black" pitchFamily="34" charset="0"/>
              </a:rPr>
              <a:t>»</a:t>
            </a:r>
            <a:endParaRPr lang="ru-RU" sz="4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252028" y="5999768"/>
            <a:ext cx="8243888" cy="838200"/>
          </a:xfrm>
          <a:effectLst>
            <a:softEdge rad="127000"/>
          </a:effectLst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</a:rPr>
              <a:t>ГБДОУ детский сад № 97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</a:rPr>
              <a:t>Компенсирующего вида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</a:rPr>
              <a:t>Центрального района Санкт-Петербурга</a:t>
            </a:r>
            <a:endParaRPr lang="ru-RU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483768" y="468973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Учитель – логопед : Гетманенко Юлия Дмитриевна </a:t>
            </a:r>
            <a:endParaRPr lang="ru-RU" sz="2000" i="1" dirty="0">
              <a:solidFill>
                <a:srgbClr val="002060"/>
              </a:solidFill>
            </a:endParaRPr>
          </a:p>
          <a:p>
            <a:endParaRPr lang="ru-RU" sz="20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24936" cy="1080120"/>
          </a:xfrm>
          <a:effectLst/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C3300"/>
                </a:solidFill>
                <a:latin typeface="Arial Black" pitchFamily="34" charset="0"/>
              </a:rPr>
              <a:t>Цель: расширить и закрепить знания о правилах дорожного движения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064896" cy="4752528"/>
          </a:xfrm>
        </p:spPr>
        <p:txBody>
          <a:bodyPr>
            <a:normAutofit lnSpcReduction="10000"/>
          </a:bodyPr>
          <a:lstStyle/>
          <a:p>
            <a:pPr marL="274320" lvl="6" indent="-274320">
              <a:buClr>
                <a:schemeClr val="accent3"/>
              </a:buClr>
              <a:buSzPct val="95000"/>
            </a:pPr>
            <a:r>
              <a:rPr lang="ru-RU" sz="2000" dirty="0">
                <a:solidFill>
                  <a:srgbClr val="002060"/>
                </a:solidFill>
              </a:rPr>
              <a:t>Коррекционно – образовательные задачи: уточнение и  расширение активного  словаря по теме </a:t>
            </a:r>
            <a:r>
              <a:rPr lang="ru-RU" sz="2000" dirty="0" smtClean="0">
                <a:solidFill>
                  <a:srgbClr val="002060"/>
                </a:solidFill>
              </a:rPr>
              <a:t>«Транспорт» и «Правила дорожного движения». </a:t>
            </a:r>
            <a:r>
              <a:rPr lang="ru-RU" sz="2000" dirty="0">
                <a:solidFill>
                  <a:srgbClr val="002060"/>
                </a:solidFill>
              </a:rPr>
              <a:t>Обогащение словаря прилагательными</a:t>
            </a:r>
            <a:r>
              <a:rPr lang="en-US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глаголами. Закрепление практического употребления предлогов  -В </a:t>
            </a:r>
            <a:r>
              <a:rPr lang="en-US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-НА </a:t>
            </a:r>
            <a:r>
              <a:rPr lang="en-US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-ПОД. Согласование </a:t>
            </a:r>
            <a:r>
              <a:rPr lang="ru-RU" sz="2000" dirty="0" err="1">
                <a:solidFill>
                  <a:srgbClr val="002060"/>
                </a:solidFill>
              </a:rPr>
              <a:t>сушествительных</a:t>
            </a:r>
            <a:r>
              <a:rPr lang="ru-RU" sz="2000" dirty="0">
                <a:solidFill>
                  <a:srgbClr val="002060"/>
                </a:solidFill>
              </a:rPr>
              <a:t> с прилагательными в роде, числе, падеже.</a:t>
            </a:r>
          </a:p>
          <a:p>
            <a:pPr marL="274320" lvl="6" indent="-274320">
              <a:buClr>
                <a:schemeClr val="accent3"/>
              </a:buClr>
              <a:buSzPct val="95000"/>
            </a:pPr>
            <a:r>
              <a:rPr lang="ru-RU" sz="2000" dirty="0" err="1">
                <a:solidFill>
                  <a:srgbClr val="002060"/>
                </a:solidFill>
              </a:rPr>
              <a:t>Коррекционно</a:t>
            </a:r>
            <a:r>
              <a:rPr lang="ru-RU" sz="2000" dirty="0">
                <a:solidFill>
                  <a:srgbClr val="002060"/>
                </a:solidFill>
              </a:rPr>
              <a:t> – развивающие задачи: развитие связной речи . </a:t>
            </a:r>
          </a:p>
          <a:p>
            <a:pPr marL="274320" lvl="6" indent="-274320">
              <a:buClr>
                <a:schemeClr val="accent3"/>
              </a:buClr>
              <a:buSzPct val="95000"/>
            </a:pPr>
            <a:r>
              <a:rPr lang="ru-RU" sz="2000" dirty="0">
                <a:solidFill>
                  <a:srgbClr val="002060"/>
                </a:solidFill>
              </a:rPr>
              <a:t>Развитие </a:t>
            </a:r>
            <a:r>
              <a:rPr lang="ru-RU" sz="2000" dirty="0" smtClean="0">
                <a:solidFill>
                  <a:srgbClr val="002060"/>
                </a:solidFill>
              </a:rPr>
              <a:t>памяти, </a:t>
            </a:r>
            <a:r>
              <a:rPr lang="ru-RU" sz="2000" dirty="0">
                <a:solidFill>
                  <a:srgbClr val="002060"/>
                </a:solidFill>
              </a:rPr>
              <a:t>внимания</a:t>
            </a:r>
            <a:r>
              <a:rPr lang="en-US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мышления. Развитие мелкой </a:t>
            </a:r>
            <a:r>
              <a:rPr lang="ru-RU" sz="2000" dirty="0" smtClean="0">
                <a:solidFill>
                  <a:srgbClr val="002060"/>
                </a:solidFill>
              </a:rPr>
              <a:t>моторики</a:t>
            </a:r>
            <a:r>
              <a:rPr lang="en-US" sz="2000" dirty="0" smtClean="0">
                <a:solidFill>
                  <a:srgbClr val="002060"/>
                </a:solidFill>
              </a:rPr>
              <a:t>,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координации речи с движением.</a:t>
            </a:r>
          </a:p>
          <a:p>
            <a:pPr marL="274320" lvl="6" indent="-274320">
              <a:buClr>
                <a:schemeClr val="accent3"/>
              </a:buClr>
              <a:buSzPct val="95000"/>
            </a:pPr>
            <a:r>
              <a:rPr lang="ru-RU" sz="2000" dirty="0">
                <a:solidFill>
                  <a:srgbClr val="002060"/>
                </a:solidFill>
              </a:rPr>
              <a:t>Коррекционно – воспитательные </a:t>
            </a:r>
            <a:r>
              <a:rPr lang="ru-RU" sz="2000" dirty="0" smtClean="0">
                <a:solidFill>
                  <a:srgbClr val="002060"/>
                </a:solidFill>
              </a:rPr>
              <a:t>задачи: </a:t>
            </a:r>
            <a:r>
              <a:rPr lang="ru-RU" sz="2000" dirty="0">
                <a:solidFill>
                  <a:srgbClr val="002060"/>
                </a:solidFill>
              </a:rPr>
              <a:t>формирование навыков </a:t>
            </a:r>
            <a:r>
              <a:rPr lang="ru-RU" sz="2000" dirty="0" err="1">
                <a:solidFill>
                  <a:srgbClr val="002060"/>
                </a:solidFill>
              </a:rPr>
              <a:t>сотрудничесвтва</a:t>
            </a:r>
            <a:r>
              <a:rPr lang="en-US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взаимодействия</a:t>
            </a:r>
            <a:r>
              <a:rPr lang="en-US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доброжелательности</a:t>
            </a:r>
            <a:r>
              <a:rPr lang="en-US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самостоятельности.</a:t>
            </a:r>
            <a:endParaRPr lang="ru-RU" sz="2000" dirty="0">
              <a:solidFill>
                <a:srgbClr val="002060"/>
              </a:solidFill>
            </a:endParaRPr>
          </a:p>
          <a:p>
            <a:pPr marL="0" lvl="6" indent="0">
              <a:buClr>
                <a:schemeClr val="accent3"/>
              </a:buClr>
              <a:buSzPct val="95000"/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pPr marL="0" lvl="6" indent="0">
              <a:buClr>
                <a:schemeClr val="accent3"/>
              </a:buClr>
              <a:buSzPct val="95000"/>
              <a:buNone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презентации использовались фотографии и картинки из поисковой системы «Яндекс» и с сайта ГБДОУ № </a:t>
            </a:r>
            <a:r>
              <a:rPr lang="ru-RU" dirty="0" smtClean="0">
                <a:solidFill>
                  <a:srgbClr val="002060"/>
                </a:solidFill>
              </a:rPr>
              <a:t>97</a:t>
            </a:r>
          </a:p>
          <a:p>
            <a:pPr marL="0" lvl="6" indent="0">
              <a:buClr>
                <a:schemeClr val="accent3"/>
              </a:buClr>
              <a:buSzPct val="95000"/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241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pic>
        <p:nvPicPr>
          <p:cNvPr id="1026" name="Picture 2" descr="C:\Users\ГБДОУ97\Desktop\IMG_07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7"/>
            <a:ext cx="3612528" cy="4032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84482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Этапы проектной деятельности</a:t>
            </a:r>
            <a:b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000" b="1" dirty="0" smtClean="0">
                <a:solidFill>
                  <a:srgbClr val="CC3300"/>
                </a:solidFill>
                <a:latin typeface="Arial Black" pitchFamily="34" charset="0"/>
              </a:rPr>
              <a:t>I</a:t>
            </a:r>
            <a:r>
              <a:rPr lang="ru-RU" sz="4000" b="1" dirty="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ru-RU" sz="4000" b="1" dirty="0">
                <a:solidFill>
                  <a:srgbClr val="CC3300"/>
                </a:solidFill>
                <a:latin typeface="Arial Black" pitchFamily="34" charset="0"/>
              </a:rPr>
              <a:t>этап: подготовительный</a:t>
            </a:r>
            <a:r>
              <a:rPr lang="ru-RU" sz="3600" b="1" dirty="0">
                <a:solidFill>
                  <a:srgbClr val="CC3300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rgbClr val="CC3300"/>
                </a:solidFill>
                <a:latin typeface="Arial Black" pitchFamily="34" charset="0"/>
              </a:rPr>
            </a:b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2780928"/>
            <a:ext cx="8445624" cy="3582289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1. Проблема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2. Сбор информации (мониторинг)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3. Работа с родителями 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    (беседа, анкетирование)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4. Создание творческой группы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5. Подбор дидактического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5212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CC330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CC3300"/>
                </a:solidFill>
                <a:latin typeface="Arial Black" pitchFamily="34" charset="0"/>
              </a:rPr>
              <a:t>II</a:t>
            </a:r>
            <a:r>
              <a:rPr lang="ru-RU" sz="3600" dirty="0" smtClean="0">
                <a:solidFill>
                  <a:srgbClr val="CC3300"/>
                </a:solidFill>
                <a:latin typeface="Arial Black" pitchFamily="34" charset="0"/>
              </a:rPr>
              <a:t> этап - Внедрение </a:t>
            </a:r>
            <a:endParaRPr lang="ru-RU" sz="36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291264" cy="440776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Занятия  (беседы,  рассматривание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иллюстраций, закрепляющие знания  правил дорожного движения, составление  описательного и сюжетного рассказов о поведении на проезжей части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просмотр слайдов с отражением опасных ситуаций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на дороге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Franklin Gothic Medium" pitchFamily="34" charset="0"/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Игры: настольно-печатные, сюжетно-ролевые, моделирование, раскраски, штриховки, ребусы, кроссворды по теме «Правила дорожного движения»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Разработка дидактических игр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Досуги, викторины, открытые занятия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Работа с родителями, совместная выставка работ « Светофор»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7"/>
            <a:ext cx="8229600" cy="79208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  <a:latin typeface="Arial Black" pitchFamily="34" charset="0"/>
              </a:rPr>
              <a:t>III этап - Результат проекта (продукт детской деятельности)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700808"/>
            <a:ext cx="7317432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Индивидуальные и исследовательские    проекты детей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Коллективная деятельность детей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Выставка детских рисунков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Подведение итогов (игры, конкурсы, викторины)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    Результат проекта (детское творчество)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2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Литература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094517"/>
            <a:ext cx="8229600" cy="4389120"/>
          </a:xfrm>
        </p:spPr>
        <p:txBody>
          <a:bodyPr/>
          <a:lstStyle/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7" y="980728"/>
            <a:ext cx="842493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1.Т.А. Шорыгина «Осторожные сказки. Безопасность для малышей» Изд.  «Книголюб», 2008г.</a:t>
            </a:r>
          </a:p>
          <a:p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2. </a:t>
            </a:r>
            <a:r>
              <a:rPr lang="ru-RU" sz="2400" i="1" dirty="0" err="1" smtClean="0">
                <a:solidFill>
                  <a:schemeClr val="bg2">
                    <a:lumMod val="25000"/>
                  </a:schemeClr>
                </a:solidFill>
              </a:rPr>
              <a:t>В.М.Трофимов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 «Азбука маленького пешехода» Изд. «</a:t>
            </a:r>
            <a:r>
              <a:rPr lang="ru-RU" sz="2400" i="1" dirty="0" err="1" smtClean="0">
                <a:solidFill>
                  <a:schemeClr val="bg2">
                    <a:lumMod val="25000"/>
                  </a:schemeClr>
                </a:solidFill>
              </a:rPr>
              <a:t>Ансел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-Пресс», 1998</a:t>
            </a:r>
          </a:p>
          <a:p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3. Муниципальное образование Владимирский округ «Детям о правилах дорожного движения» Изд.: СПб МУ «Муниципальная информационно-архивная служба», 2012г.</a:t>
            </a:r>
          </a:p>
          <a:p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4.Ю.В.Волков, </a:t>
            </a:r>
            <a:r>
              <a:rPr lang="ru-RU" sz="2400" i="1" dirty="0" err="1" smtClean="0">
                <a:solidFill>
                  <a:schemeClr val="bg2">
                    <a:lumMod val="25000"/>
                  </a:schemeClr>
                </a:solidFill>
              </a:rPr>
              <a:t>В.К.Комлев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400" i="1" dirty="0" err="1" smtClean="0">
                <a:solidFill>
                  <a:schemeClr val="bg2">
                    <a:lumMod val="25000"/>
                  </a:schemeClr>
                </a:solidFill>
              </a:rPr>
              <a:t>В.Ф.Герасименко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 «Ваша безопасность в мегаполисе» С-Пб. По заказу </a:t>
            </a:r>
          </a:p>
          <a:p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Муниципального образования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Владимирский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округ, 2008г.</a:t>
            </a:r>
          </a:p>
          <a:p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5. </a:t>
            </a:r>
            <a:r>
              <a:rPr lang="ru-RU" sz="2400" i="1" dirty="0" err="1" smtClean="0">
                <a:solidFill>
                  <a:schemeClr val="bg2">
                    <a:lumMod val="25000"/>
                  </a:schemeClr>
                </a:solidFill>
              </a:rPr>
              <a:t>Н.А.Извекова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 «Правила дорожного движения»  Изд. –М.: «Просвещение», 1983г.</a:t>
            </a:r>
          </a:p>
          <a:p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6. </a:t>
            </a:r>
            <a:r>
              <a:rPr lang="ru-RU" sz="2400" i="1" dirty="0" err="1" smtClean="0">
                <a:solidFill>
                  <a:schemeClr val="bg2">
                    <a:lumMod val="25000"/>
                  </a:schemeClr>
                </a:solidFill>
              </a:rPr>
              <a:t>С.В.Бурдина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 «Учим дорожные знаки» г. Киров, 2004г. </a:t>
            </a:r>
          </a:p>
          <a:p>
            <a:endParaRPr lang="ru-RU" sz="2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24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2807</TotalTime>
  <Words>406</Words>
  <Application>Microsoft Office PowerPoint</Application>
  <PresentationFormat>Экран (4:3)</PresentationFormat>
  <Paragraphs>45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 Black</vt:lpstr>
      <vt:lpstr>Calibri</vt:lpstr>
      <vt:lpstr>Franklin Gothic Medium</vt:lpstr>
      <vt:lpstr>Georgia</vt:lpstr>
      <vt:lpstr>Times New Roman</vt:lpstr>
      <vt:lpstr>Trebuchet MS</vt:lpstr>
      <vt:lpstr>Воздушный поток</vt:lpstr>
      <vt:lpstr>    Проект «Безопасность на дороге»</vt:lpstr>
      <vt:lpstr>Цель: расширить и закрепить знания о правилах дорожного движения</vt:lpstr>
      <vt:lpstr>Этапы проектной деятельности I этап: подготовительный </vt:lpstr>
      <vt:lpstr> II этап - Внедрение </vt:lpstr>
      <vt:lpstr>III этап - Результат проекта (продукт детской деятельности)</vt:lpstr>
      <vt:lpstr>Литература</vt:lpstr>
    </vt:vector>
  </TitlesOfParts>
  <Company>Детсад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«Почта»</dc:title>
  <dc:creator>Компьютер</dc:creator>
  <cp:lastModifiedBy>Кирилл</cp:lastModifiedBy>
  <cp:revision>280</cp:revision>
  <dcterms:created xsi:type="dcterms:W3CDTF">2012-12-04T07:24:08Z</dcterms:created>
  <dcterms:modified xsi:type="dcterms:W3CDTF">2016-04-03T14:39:31Z</dcterms:modified>
</cp:coreProperties>
</file>