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12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9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5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7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6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9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4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3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6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13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BF92-BE86-43D7-AA4C-DF0C4FE5CE33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B76F-13D7-4D9E-B8C3-4505C9B0B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86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рречи\rebenok-privyazannost-k-roditelam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6" y="-15190"/>
            <a:ext cx="9145325" cy="687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004048" y="404664"/>
            <a:ext cx="39533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Заикание 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7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11230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u="sng" dirty="0"/>
              <a:t>Генетический </a:t>
            </a:r>
            <a:r>
              <a:rPr lang="ru-RU" sz="3600" b="1" u="sng" dirty="0" smtClean="0"/>
              <a:t>фактор</a:t>
            </a:r>
            <a:endParaRPr lang="ru-RU" sz="36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85293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</a:t>
            </a:r>
            <a:r>
              <a:rPr lang="ru-RU" sz="2400" dirty="0" smtClean="0"/>
              <a:t>сли </a:t>
            </a:r>
            <a:r>
              <a:rPr lang="ru-RU" sz="2400" dirty="0"/>
              <a:t>среди близких родственников имеется хотя бы один заикающийся, то риск появления заикания в последующих поколениях резко возрастает, в особенности, если заикаются родители. По-видимому, по наследству передается определенная слабость центральных речевых механизмов, которые </a:t>
            </a:r>
            <a:r>
              <a:rPr lang="ru-RU" sz="2400" dirty="0" smtClean="0"/>
              <a:t>повышено </a:t>
            </a:r>
            <a:r>
              <a:rPr lang="ru-RU" sz="2400" dirty="0"/>
              <a:t>подвержены воздействию факторов риска. Генетическая наследственность той или иной патологии проявляется, как правило, только при наличии дополнительной вредности.</a:t>
            </a:r>
            <a:endParaRPr lang="ru-RU" sz="2400" dirty="0"/>
          </a:p>
        </p:txBody>
      </p:sp>
      <p:pic>
        <p:nvPicPr>
          <p:cNvPr id="9218" name="Picture 2" descr="C:\Users\User\Desktop\рречи\moyasem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84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723" y="102200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/>
              <a:t>Половой </a:t>
            </a:r>
            <a:r>
              <a:rPr lang="ru-RU" sz="3600" b="1" u="sng" dirty="0" err="1" smtClean="0"/>
              <a:t>деформизм</a:t>
            </a:r>
            <a:endParaRPr lang="ru-RU" sz="36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64502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 мальчиков заикание встречается в среднем в 4 раза чаще, чем у девочек. Предполагается, что у девочек в более сжатые сроки формируются моторные функции: они начинают раньше мальчиков ходить, говорить, тонкая моторика пальцев рук и речевые артикуляции у них также формируются быстрее. Возможно, в связи с эти </a:t>
            </a:r>
            <a:r>
              <a:rPr lang="ru-RU" sz="2400" dirty="0" err="1"/>
              <a:t>речедвигательные</a:t>
            </a:r>
            <a:r>
              <a:rPr lang="ru-RU" sz="2400" dirty="0"/>
              <a:t> механизмы у девочек более устойчивы к экзогенным вредоносным влияниям.</a:t>
            </a:r>
          </a:p>
        </p:txBody>
      </p:sp>
      <p:pic>
        <p:nvPicPr>
          <p:cNvPr id="10242" name="Picture 2" descr="C:\Users\User\Desktop\рречи\hwaml.com_1336309674_1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148" y="212157"/>
            <a:ext cx="4392488" cy="3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795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65172" y="1473408"/>
            <a:ext cx="71647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Разумеется, перечисленные этиологические факторы не исчерпывают всех причин, с которыми может быть связано появление заикания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Однако</a:t>
            </a:r>
            <a:r>
              <a:rPr lang="ru-RU" sz="2800" dirty="0"/>
              <a:t>, здесь выделены те факторы, которые играют прямую или косвенную роль в возникновении заикания по данным современных многочисленных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1700795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2420888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07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рречи\1314741006_oyen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34" y="296652"/>
            <a:ext cx="4232117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844824"/>
            <a:ext cx="4719182" cy="316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Заикание</a:t>
            </a:r>
            <a:r>
              <a:rPr lang="ru-RU" sz="3200" dirty="0"/>
              <a:t> – это нарушение темпа, </a:t>
            </a:r>
            <a:r>
              <a:rPr lang="ru-RU" sz="3200" dirty="0" smtClean="0"/>
              <a:t>ритма и </a:t>
            </a:r>
            <a:r>
              <a:rPr lang="ru-RU" sz="3200" dirty="0"/>
              <a:t>плавности устной речи</a:t>
            </a:r>
            <a:r>
              <a:rPr lang="ru-RU" sz="3200" dirty="0" smtClean="0"/>
              <a:t>, обусловленное судорожным состоянием </a:t>
            </a:r>
            <a:r>
              <a:rPr lang="ru-RU" sz="3200" dirty="0"/>
              <a:t>мышц </a:t>
            </a:r>
            <a:r>
              <a:rPr lang="ru-RU" sz="3200" dirty="0" smtClean="0"/>
              <a:t>речевого аппарата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96688" y="180282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Причины :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25837" y="949723"/>
            <a:ext cx="5850377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 smtClean="0"/>
              <a:t>Определённый </a:t>
            </a:r>
            <a:r>
              <a:rPr lang="ru-RU" sz="2500" dirty="0"/>
              <a:t>возраст </a:t>
            </a:r>
            <a:r>
              <a:rPr lang="ru-RU" sz="2500" dirty="0" smtClean="0"/>
              <a:t>ребёнка;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 smtClean="0"/>
              <a:t>Состояние </a:t>
            </a:r>
            <a:r>
              <a:rPr lang="ru-RU" sz="2500" dirty="0"/>
              <a:t>центральной нервной </a:t>
            </a:r>
            <a:r>
              <a:rPr lang="ru-RU" sz="2500" dirty="0" smtClean="0"/>
              <a:t>системы;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 smtClean="0"/>
              <a:t>Индивидуальные </a:t>
            </a:r>
            <a:r>
              <a:rPr lang="ru-RU" sz="2500" dirty="0"/>
              <a:t>особенности протекания речевого </a:t>
            </a:r>
            <a:r>
              <a:rPr lang="ru-RU" sz="2500" dirty="0" smtClean="0"/>
              <a:t>онтогенеза;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 smtClean="0"/>
              <a:t>Особенности </a:t>
            </a:r>
            <a:r>
              <a:rPr lang="ru-RU" sz="2500" dirty="0"/>
              <a:t>формирования функциональной асимметрии </a:t>
            </a:r>
            <a:r>
              <a:rPr lang="ru-RU" sz="2500" dirty="0" smtClean="0"/>
              <a:t>мозга;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 smtClean="0"/>
              <a:t>Наличие </a:t>
            </a:r>
            <a:r>
              <a:rPr lang="ru-RU" sz="2500" dirty="0"/>
              <a:t>психической </a:t>
            </a:r>
            <a:r>
              <a:rPr lang="ru-RU" sz="2500" dirty="0" err="1" smtClean="0"/>
              <a:t>травматизации</a:t>
            </a:r>
            <a:r>
              <a:rPr lang="ru-RU" sz="2500" dirty="0" smtClean="0"/>
              <a:t>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 smtClean="0"/>
              <a:t>Генетический фактор;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500" dirty="0" smtClean="0"/>
              <a:t>Половой </a:t>
            </a:r>
            <a:r>
              <a:rPr lang="ru-RU" sz="2500" dirty="0" err="1" smtClean="0"/>
              <a:t>деформизм</a:t>
            </a:r>
            <a:r>
              <a:rPr lang="ru-RU" sz="25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/>
          </a:p>
        </p:txBody>
      </p:sp>
      <p:pic>
        <p:nvPicPr>
          <p:cNvPr id="3074" name="Picture 2" descr="C:\Users\User\Desktop\рречи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53"/>
            <a:ext cx="2736304" cy="372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12776" y="1124744"/>
            <a:ext cx="63184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Можно перечислить ещё целый </a:t>
            </a:r>
            <a:r>
              <a:rPr lang="ru-RU" sz="2800" b="1" dirty="0" smtClean="0"/>
              <a:t>ряд факторов</a:t>
            </a:r>
            <a:r>
              <a:rPr lang="ru-RU" sz="2800" b="1" dirty="0"/>
              <a:t>, которые </a:t>
            </a:r>
            <a:r>
              <a:rPr lang="ru-RU" sz="2800" b="1" dirty="0" smtClean="0"/>
              <a:t>могут предшествовать </a:t>
            </a:r>
            <a:r>
              <a:rPr lang="ru-RU" sz="2800" b="1" dirty="0"/>
              <a:t>появлению заикания</a:t>
            </a:r>
            <a:r>
              <a:rPr lang="ru-RU" sz="2800" b="1" dirty="0" smtClean="0"/>
              <a:t>:</a:t>
            </a:r>
          </a:p>
          <a:p>
            <a:endParaRPr lang="ru-RU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/>
              <a:t>Соматическая </a:t>
            </a:r>
            <a:r>
              <a:rPr lang="ru-RU" sz="2400" dirty="0" err="1" smtClean="0"/>
              <a:t>ослабленность</a:t>
            </a:r>
            <a:r>
              <a:rPr lang="ru-RU" sz="2400" dirty="0" smtClean="0"/>
              <a:t>;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/>
              <a:t>Неправильные </a:t>
            </a:r>
            <a:r>
              <a:rPr lang="ru-RU" sz="2400" dirty="0"/>
              <a:t>формы </a:t>
            </a:r>
            <a:r>
              <a:rPr lang="ru-RU" sz="2400" dirty="0" smtClean="0"/>
              <a:t>воспитания;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/>
              <a:t>Аномальные </a:t>
            </a:r>
            <a:r>
              <a:rPr lang="ru-RU" sz="2400" dirty="0"/>
              <a:t>черты </a:t>
            </a:r>
            <a:r>
              <a:rPr lang="ru-RU" sz="2400" dirty="0" smtClean="0"/>
              <a:t>характера;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/>
              <a:t>Неблагоприятная </a:t>
            </a:r>
            <a:r>
              <a:rPr lang="ru-RU" sz="2400" dirty="0"/>
              <a:t>социальная среда и т.д.</a:t>
            </a:r>
          </a:p>
        </p:txBody>
      </p:sp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844824"/>
            <a:ext cx="56153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ервые </a:t>
            </a:r>
            <a:r>
              <a:rPr lang="ru-RU" sz="3200" dirty="0"/>
              <a:t>признаки </a:t>
            </a:r>
            <a:r>
              <a:rPr lang="ru-RU" sz="3200" dirty="0" smtClean="0"/>
              <a:t>заикания появляются </a:t>
            </a:r>
            <a:r>
              <a:rPr lang="ru-RU" sz="3200" dirty="0"/>
              <a:t>в возрасте 2-6 лет. Имеются лишь единичные случаи, когда заикание появлялось после 7 лет. Наиболее часто заикание появляется в период формирования развёрнутой фразовой речи.</a:t>
            </a:r>
          </a:p>
        </p:txBody>
      </p:sp>
      <p:pic>
        <p:nvPicPr>
          <p:cNvPr id="4098" name="Picture 2" descr="C:\Users\User\Desktop\рречи\vospitani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5800"/>
            <a:ext cx="3270794" cy="313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85296"/>
            <a:ext cx="3691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/>
              <a:t>Определенный возраст ребенка</a:t>
            </a:r>
            <a:endParaRPr lang="ru-RU" sz="3600" b="1" u="sng" dirty="0"/>
          </a:p>
        </p:txBody>
      </p:sp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рречи\Центральная_нервная_система-Central_nervous_syst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2352675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230" y="188640"/>
            <a:ext cx="8623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/>
              <a:t>Состояние центральной нервной системы</a:t>
            </a:r>
            <a:endParaRPr lang="ru-RU" sz="36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1010423"/>
            <a:ext cx="56166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Нередко у заикающихся отмечается органическое поражение мозга </a:t>
            </a:r>
            <a:r>
              <a:rPr lang="ru-RU" sz="2800" dirty="0" err="1"/>
              <a:t>резидуального</a:t>
            </a:r>
            <a:r>
              <a:rPr lang="ru-RU" sz="2800" dirty="0"/>
              <a:t> характера, а у части детей не обнаруживается. В то же время поведение детей характеризуется, как повышенная впечатлительность, тревожность, низкий уровень адаптации к новым условиям, что свидетельствует о функциональных отклонениях в состоянии центральной нервной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20808" y="1095998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/>
              <a:t>Индивидуальные </a:t>
            </a:r>
            <a:endParaRPr lang="ru-RU" sz="3200" b="1" u="sng" dirty="0" smtClean="0"/>
          </a:p>
          <a:p>
            <a:pPr algn="ctr"/>
            <a:r>
              <a:rPr lang="ru-RU" sz="3200" b="1" u="sng" dirty="0" smtClean="0"/>
              <a:t>особенности </a:t>
            </a:r>
            <a:r>
              <a:rPr lang="ru-RU" sz="3200" b="1" u="sng" dirty="0"/>
              <a:t>протекания речевого </a:t>
            </a:r>
            <a:r>
              <a:rPr lang="ru-RU" sz="3200" b="1" u="sng" dirty="0" smtClean="0"/>
              <a:t>онтогенеза </a:t>
            </a:r>
          </a:p>
        </p:txBody>
      </p:sp>
      <p:pic>
        <p:nvPicPr>
          <p:cNvPr id="6146" name="Picture 2" descr="C:\Users\User\Desktop\рречи\set-3-cuburi-prietenoa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378904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Появление развёрнутой фразовой речи к 1,6-1,8 года жизни делает формирующуюся функциональную систему речи более ранимой. В этот период речевого развития имеет большое значение поведение взрослых, окружающих ребёнка. Фиксация внимания ребёнка на итерациях может провоцировать появление заикания.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260648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/>
              <a:t>Особенности формирования функциональной асимметрии мозга.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27760"/>
            <a:ext cx="54360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Электрофизиологические исследования свидетельствуют о том, что у заикающихся нарушается ведущая роль левого полушария в организации устной речи. Ослабление гармонического взаимодействия между симметричными структурами мозга у заикающихся делает такую ЦНС особо ранимой, что, в первую очередь, отражается на их речевой функции.</a:t>
            </a:r>
            <a:endParaRPr lang="ru-RU" sz="2400" dirty="0"/>
          </a:p>
        </p:txBody>
      </p:sp>
      <p:pic>
        <p:nvPicPr>
          <p:cNvPr id="7170" name="Picture 2" descr="C:\Users\User\Desktop\рречи\moz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43" y="1912264"/>
            <a:ext cx="2948533" cy="360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речи\80119213_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12111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u="sng" dirty="0"/>
              <a:t>Наличие психической </a:t>
            </a:r>
            <a:r>
              <a:rPr lang="ru-RU" sz="3600" b="1" u="sng" dirty="0" err="1"/>
              <a:t>травматизации</a:t>
            </a:r>
            <a:r>
              <a:rPr lang="ru-RU" sz="3600" b="1" u="sng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3450" y="3861048"/>
            <a:ext cx="8177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Многочисленные авторы связывают появление заикания с перенесённой психической травмой. </a:t>
            </a:r>
          </a:p>
          <a:p>
            <a:r>
              <a:rPr lang="ru-RU" sz="2400" dirty="0" smtClean="0"/>
              <a:t>В большинстве случаев психическая травма является пусковым моментом в возникновении заикания. </a:t>
            </a:r>
          </a:p>
          <a:p>
            <a:r>
              <a:rPr lang="ru-RU" sz="2400" dirty="0" smtClean="0"/>
              <a:t>Именно вскоре после перенесения острой психической травмы или на фоне хронических конфликтных ситуаций у многих детей появляются запинки судорожного характера.</a:t>
            </a:r>
            <a:endParaRPr lang="ru-RU" sz="2400" dirty="0"/>
          </a:p>
        </p:txBody>
      </p:sp>
      <p:pic>
        <p:nvPicPr>
          <p:cNvPr id="8194" name="Picture 2" descr="C:\Users\User\Desktop\рречи\e6b24df417ad7ceb7a489b8a35382a8c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4" y="255332"/>
            <a:ext cx="4149352" cy="311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30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491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2014-03-20T16:42:13Z</dcterms:created>
  <dcterms:modified xsi:type="dcterms:W3CDTF">2014-03-20T18:19:44Z</dcterms:modified>
</cp:coreProperties>
</file>