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399F-79A7-4FE6-8258-861519F2FD26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A2C28-D781-48DF-890B-12443726BA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EE335-65D7-4645-AD93-3FFFF1DAF3AC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2780F-45F1-4E52-BA47-AF15C482E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00673-EACB-41F7-8164-75DF511911B5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F1B04-B83C-405A-AE92-BAF7558F56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DCD0-5489-41F9-B0FB-C9F1D937E8C3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2B703-CB0C-4CEB-B60E-00E8FDAA5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CDFB1-2918-4D00-88A7-61928641B8A4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2B53E-58B2-4466-86CA-81057FEAD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453B4-DD22-40C9-85CA-97DA00C90686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B0375-22E4-4577-9878-B25502787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511E7-A3C4-4AF8-BD8F-E55C7E5AC654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AD3D7-F115-42C0-94B6-C14503479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CAE7-58EF-417A-A050-0A8BE5778B25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40689-38B9-49A8-8814-F6684FFA96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46269-2147-4E34-B331-A9617CE5BB8D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65E1F-0816-4D62-A0D8-9F2B4AF97C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5E0FE-635F-4F59-81CC-785A8F7DC611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33E4D-874C-4213-A1B1-171754F5B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A56BF-2640-4146-892D-69CF7BC8FC3C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E6357-9BFA-4F21-BD56-40689364C7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BDE963-4DB9-4464-AAFE-A20225F9749D}" type="datetimeFigureOut">
              <a:rPr lang="ru-RU"/>
              <a:pPr>
                <a:defRPr/>
              </a:pPr>
              <a:t>04.04.2016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1D4C7D-7756-400A-90B6-CD3025B8A1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98" r:id="rId9"/>
    <p:sldLayoutId id="2147483689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913" y="692150"/>
            <a:ext cx="7029450" cy="5578475"/>
          </a:xfrm>
        </p:spPr>
        <p:txBody>
          <a:bodyPr>
            <a:normAutofit/>
          </a:bodyPr>
          <a:lstStyle/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r>
              <a:rPr lang="ru-RU" b="1" smtClean="0">
                <a:solidFill>
                  <a:srgbClr val="7030A0"/>
                </a:solidFill>
                <a:latin typeface="Arial" charset="0"/>
              </a:rPr>
              <a:t>ГБОУ СОШ №492 СП №5</a:t>
            </a:r>
          </a:p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endParaRPr lang="ru-RU" b="1" smtClean="0">
              <a:solidFill>
                <a:srgbClr val="7030A0"/>
              </a:solidFill>
            </a:endParaRPr>
          </a:p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Проект Космос»</a:t>
            </a:r>
          </a:p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r>
              <a:rPr lang="ru-RU" sz="2000" b="1" smtClean="0">
                <a:solidFill>
                  <a:srgbClr val="7030A0"/>
                </a:solidFill>
              </a:rPr>
              <a:t>реализуемый в подготовительной</a:t>
            </a:r>
          </a:p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r>
              <a:rPr lang="ru-RU" sz="2000" b="1" smtClean="0">
                <a:solidFill>
                  <a:srgbClr val="7030A0"/>
                </a:solidFill>
              </a:rPr>
              <a:t> группе №</a:t>
            </a:r>
            <a:r>
              <a:rPr lang="ru-RU" sz="2000" b="1" smtClean="0">
                <a:solidFill>
                  <a:srgbClr val="7030A0"/>
                </a:solidFill>
                <a:latin typeface="Arial" charset="0"/>
              </a:rPr>
              <a:t>4</a:t>
            </a:r>
          </a:p>
          <a:p>
            <a:pPr marL="44450" indent="0" algn="r">
              <a:lnSpc>
                <a:spcPct val="90000"/>
              </a:lnSpc>
              <a:buFont typeface="Georgia" pitchFamily="18" charset="0"/>
              <a:buNone/>
            </a:pPr>
            <a:endParaRPr lang="ru-RU" sz="2000" smtClean="0">
              <a:solidFill>
                <a:srgbClr val="7030A0"/>
              </a:solidFill>
            </a:endParaRPr>
          </a:p>
          <a:p>
            <a:pPr marL="44450" indent="0" algn="r">
              <a:lnSpc>
                <a:spcPct val="90000"/>
              </a:lnSpc>
              <a:buFont typeface="Georgia" pitchFamily="18" charset="0"/>
              <a:buNone/>
            </a:pPr>
            <a:endParaRPr lang="ru-RU" sz="2000" smtClean="0">
              <a:solidFill>
                <a:srgbClr val="7030A0"/>
              </a:solidFill>
            </a:endParaRPr>
          </a:p>
          <a:p>
            <a:pPr marL="44450" indent="0" algn="r">
              <a:lnSpc>
                <a:spcPct val="90000"/>
              </a:lnSpc>
              <a:buFont typeface="Georgia" pitchFamily="18" charset="0"/>
              <a:buNone/>
            </a:pPr>
            <a:endParaRPr lang="ru-RU" sz="2000" smtClean="0">
              <a:solidFill>
                <a:srgbClr val="7030A0"/>
              </a:solidFill>
            </a:endParaRPr>
          </a:p>
          <a:p>
            <a:pPr marL="44450" indent="0" algn="r">
              <a:lnSpc>
                <a:spcPct val="90000"/>
              </a:lnSpc>
              <a:buFont typeface="Georgia" pitchFamily="18" charset="0"/>
              <a:buNone/>
            </a:pPr>
            <a:r>
              <a:rPr lang="ru-RU" sz="2000" smtClean="0">
                <a:solidFill>
                  <a:srgbClr val="7030A0"/>
                </a:solidFill>
              </a:rPr>
              <a:t>Подготовила:</a:t>
            </a:r>
          </a:p>
          <a:p>
            <a:pPr marL="44450" indent="0" algn="r">
              <a:lnSpc>
                <a:spcPct val="90000"/>
              </a:lnSpc>
              <a:buFont typeface="Georgia" pitchFamily="18" charset="0"/>
              <a:buNone/>
            </a:pPr>
            <a:r>
              <a:rPr lang="ru-RU" sz="2000" smtClean="0">
                <a:solidFill>
                  <a:srgbClr val="7030A0"/>
                </a:solidFill>
              </a:rPr>
              <a:t>воспитатель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Е</a:t>
            </a:r>
            <a:r>
              <a:rPr lang="ru-RU" sz="2000" smtClean="0">
                <a:solidFill>
                  <a:srgbClr val="7030A0"/>
                </a:solidFill>
              </a:rPr>
              <a:t>.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А</a:t>
            </a:r>
            <a:r>
              <a:rPr lang="ru-RU" sz="2000" smtClean="0">
                <a:solidFill>
                  <a:srgbClr val="7030A0"/>
                </a:solidFill>
              </a:rPr>
              <a:t>.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Артамонова</a:t>
            </a:r>
          </a:p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endParaRPr lang="ru-RU" sz="2000" smtClean="0">
              <a:solidFill>
                <a:srgbClr val="7030A0"/>
              </a:solidFill>
            </a:endParaRPr>
          </a:p>
          <a:p>
            <a:pPr marL="44450" indent="0" algn="ctr">
              <a:lnSpc>
                <a:spcPct val="90000"/>
              </a:lnSpc>
              <a:buFont typeface="Georgia" pitchFamily="18" charset="0"/>
              <a:buNone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Москва</a:t>
            </a:r>
            <a:r>
              <a:rPr lang="ru-RU" sz="2000" smtClean="0">
                <a:solidFill>
                  <a:srgbClr val="7030A0"/>
                </a:solidFill>
              </a:rPr>
              <a:t>- 201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5</a:t>
            </a:r>
          </a:p>
          <a:p>
            <a:pPr marL="44450" indent="0" algn="ctr">
              <a:lnSpc>
                <a:spcPct val="90000"/>
              </a:lnSpc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sz="quarter" idx="13"/>
          </p:nvPr>
        </p:nvSpPr>
        <p:spPr>
          <a:xfrm>
            <a:off x="684213" y="404813"/>
            <a:ext cx="7775575" cy="5976937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Пятница.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Рисование « Космический корабль и космонавты».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Прослушивание старых советских песен в грамзаписи « На пыльных тропинках далеких планет», « И на Марсе будут яблони цвести « (в исполнении С. Трошина).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На музыкальном занятии слушание космической музыки. Знакомить детей с разнообразием музыкальных композиций.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Викторина « Что вы знаете о космосе?».</a:t>
            </a: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pic>
        <p:nvPicPr>
          <p:cNvPr id="22532" name="Picture 4" descr="4 гр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67450" y="4365625"/>
            <a:ext cx="1933575" cy="208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sz="quarter" idx="13"/>
          </p:nvPr>
        </p:nvSpPr>
        <p:spPr>
          <a:xfrm>
            <a:off x="468313" y="333375"/>
            <a:ext cx="8280400" cy="6191250"/>
          </a:xfrm>
        </p:spPr>
        <p:txBody>
          <a:bodyPr/>
          <a:lstStyle/>
          <a:p>
            <a:pPr marL="44450" indent="0" algn="ctr">
              <a:buFont typeface="Georgia" pitchFamily="18" charset="0"/>
              <a:buNone/>
            </a:pPr>
            <a:r>
              <a:rPr lang="ru-RU" b="1" smtClean="0">
                <a:solidFill>
                  <a:srgbClr val="00B050"/>
                </a:solidFill>
              </a:rPr>
              <a:t>Взаимодействие с родителями.</a:t>
            </a:r>
          </a:p>
          <a:p>
            <a:pPr marL="44450" indent="0">
              <a:buFont typeface="Georgia" pitchFamily="18" charset="0"/>
              <a:buNone/>
            </a:pPr>
            <a:endParaRPr lang="ru-RU" b="1" smtClean="0"/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•	Просмотр родителями с детьми мультфильмов  о космосе (на выбор).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•	Чтение родителей с детьми произведений на выбор.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•	Наблюдаем созвездия вечером.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•	Создание  дома на потолке « Звездного неба». - из светящихся наклеек.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•	Конкурс совместной поделки детей и родителей (рисование,  аппликация, поделки из природного  или бросового материала).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•	Чтение научно - познавательной литературы, энциклопедических статей.</a:t>
            </a: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2"/>
          <p:cNvSpPr>
            <a:spLocks noGrp="1"/>
          </p:cNvSpPr>
          <p:nvPr>
            <p:ph sz="quarter" idx="13"/>
          </p:nvPr>
        </p:nvSpPr>
        <p:spPr>
          <a:xfrm>
            <a:off x="468313" y="188913"/>
            <a:ext cx="8280400" cy="6408737"/>
          </a:xfrm>
        </p:spPr>
        <p:txBody>
          <a:bodyPr/>
          <a:lstStyle/>
          <a:p>
            <a:pPr marL="44450" indent="0" algn="ctr">
              <a:buFont typeface="Georgia" pitchFamily="18" charset="0"/>
              <a:buNone/>
            </a:pPr>
            <a:r>
              <a:rPr lang="ru-RU" b="1" smtClean="0">
                <a:solidFill>
                  <a:srgbClr val="00B050"/>
                </a:solidFill>
              </a:rPr>
              <a:t>Предполагаемые итоги реализации проекта</a:t>
            </a:r>
            <a:r>
              <a:rPr lang="ru-RU" smtClean="0">
                <a:solidFill>
                  <a:srgbClr val="00B050"/>
                </a:solidFill>
              </a:rPr>
              <a:t>.</a:t>
            </a:r>
          </a:p>
          <a:p>
            <a:pPr marL="44450" indent="0" algn="ctr">
              <a:buFont typeface="Georgia" pitchFamily="18" charset="0"/>
              <a:buNone/>
            </a:pPr>
            <a:endParaRPr lang="ru-RU" smtClean="0"/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Знания детей о космосе, космонавтах.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Выставка детских работ (рисунки, поделки из пластилина и бросового материала, аппликаций).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Умение играть в сюжетно - ролевые игры « Космонавты», «Путешествие на космическом корабле», « Полет на Марс».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Конструирование  детьми из строительного материала, конструктора, бумаги самолетов и ракет по своему представлению. Проявление творчества, фантазии в работе.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Интерес родителей к занятиям детей.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Презентация проекта.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Выставка детских работ в группе.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25608" name="Picture 8" descr="Фото02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88913"/>
            <a:ext cx="5472113" cy="4103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280919" cy="5760640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Тема </a:t>
            </a:r>
            <a:r>
              <a:rPr lang="ru-RU" sz="2800" dirty="0">
                <a:solidFill>
                  <a:srgbClr val="FF0000"/>
                </a:solidFill>
              </a:rPr>
              <a:t>проекта:  «Космос</a:t>
            </a:r>
            <a:r>
              <a:rPr lang="ru-RU" sz="2800" dirty="0" smtClean="0">
                <a:solidFill>
                  <a:srgbClr val="FF0000"/>
                </a:solidFill>
              </a:rPr>
              <a:t>».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200" dirty="0" smtClean="0">
                <a:solidFill>
                  <a:srgbClr val="00B050"/>
                </a:solidFill>
              </a:rPr>
              <a:t>Ключевые  </a:t>
            </a:r>
            <a:r>
              <a:rPr lang="ru-RU" sz="2200" dirty="0">
                <a:solidFill>
                  <a:srgbClr val="00B050"/>
                </a:solidFill>
              </a:rPr>
              <a:t>слова: </a:t>
            </a:r>
            <a:r>
              <a:rPr lang="ru-RU" sz="2000" b="0" dirty="0"/>
              <a:t>праздник,  12 апреля, космос,  космонавт,  день авиации.  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                  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2200" dirty="0">
                <a:solidFill>
                  <a:srgbClr val="00B050"/>
                </a:solidFill>
              </a:rPr>
              <a:t>Вид  проекта: </a:t>
            </a:r>
            <a:r>
              <a:rPr lang="ru-RU" sz="2000" b="0" dirty="0"/>
              <a:t>кратковременный, групповой.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 </a:t>
            </a:r>
            <a:r>
              <a:rPr lang="ru-RU" sz="2200" dirty="0">
                <a:solidFill>
                  <a:srgbClr val="00B050"/>
                </a:solidFill>
              </a:rPr>
              <a:t>Участники проекта: </a:t>
            </a:r>
            <a:r>
              <a:rPr lang="ru-RU" sz="2000" b="0" dirty="0"/>
              <a:t>дети подготовительной группы,  воспитатели, родители. 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200" dirty="0"/>
              <a:t> </a:t>
            </a:r>
            <a:r>
              <a:rPr lang="ru-RU" sz="2200" dirty="0">
                <a:solidFill>
                  <a:srgbClr val="00B050"/>
                </a:solidFill>
              </a:rPr>
              <a:t>Продолжительность  </a:t>
            </a:r>
            <a:r>
              <a:rPr lang="ru-RU" sz="2200" dirty="0" smtClean="0">
                <a:solidFill>
                  <a:srgbClr val="00B050"/>
                </a:solidFill>
              </a:rPr>
              <a:t>проекта: </a:t>
            </a:r>
            <a:r>
              <a:rPr lang="ru-RU" sz="2000" b="0" dirty="0" smtClean="0"/>
              <a:t>6 – 12 апреля</a:t>
            </a:r>
            <a:r>
              <a:rPr lang="ru-RU" sz="2000" b="0" dirty="0"/>
              <a:t>.    </a:t>
            </a:r>
            <a:r>
              <a:rPr lang="ru-RU" sz="1800" b="0" dirty="0" smtClean="0"/>
              <a:t/>
            </a:r>
            <a:br>
              <a:rPr lang="ru-RU" sz="1800" b="0" dirty="0" smtClean="0"/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sz="quarter" idx="13"/>
          </p:nvPr>
        </p:nvSpPr>
        <p:spPr>
          <a:xfrm>
            <a:off x="900113" y="476250"/>
            <a:ext cx="7416800" cy="5832475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b="1" smtClean="0">
                <a:solidFill>
                  <a:srgbClr val="00B050"/>
                </a:solidFill>
              </a:rPr>
              <a:t>Цель проекта: </a:t>
            </a:r>
            <a:r>
              <a:rPr lang="ru-RU" sz="2000" smtClean="0"/>
              <a:t>создать условия для познавательной речевой активности детей, способствовать развитию умственных способностей, элементарному пониманию  значения - космос, космонавт, расширять и углублять знания детей о  космосе празднике, дате первого полета Юрия  Гагарина в космос.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/>
            </a:r>
            <a:br>
              <a:rPr lang="ru-RU" smtClean="0"/>
            </a:br>
            <a:r>
              <a:rPr lang="ru-RU" b="1" smtClean="0">
                <a:solidFill>
                  <a:srgbClr val="00B050"/>
                </a:solidFill>
              </a:rPr>
              <a:t>Проблема</a:t>
            </a:r>
            <a:r>
              <a:rPr lang="ru-RU" sz="2000" b="1" smtClean="0">
                <a:solidFill>
                  <a:srgbClr val="00B050"/>
                </a:solidFill>
              </a:rPr>
              <a:t>.   </a:t>
            </a:r>
            <a:r>
              <a:rPr lang="ru-RU" sz="2000" smtClean="0"/>
              <a:t>Поверхностное знание детьми  российского праздника - День авиации,  и космонавтики, о дате первого  космического полета  в космос.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4213" y="476250"/>
            <a:ext cx="7848600" cy="6048375"/>
          </a:xfrm>
        </p:spPr>
        <p:txBody>
          <a:bodyPr rtlCol="0">
            <a:normAutofit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Обоснование проблемы. 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Данный проект поможет детям научиться находить  информацию из различных источников,  способствовать развитию представлений об окружающем, систематизировать полученные знания, применить их в различных видах детской деятельности. Конструктивные игры  формируют навыки общения, способы  сотрудничества  друг с другом  развивают кругозор.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b="1" dirty="0">
                <a:solidFill>
                  <a:srgbClr val="00B050"/>
                </a:solidFill>
              </a:rPr>
              <a:t>Актуальность.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Космос - обширная тема для исследовательской деятельности. При этом развивается творческое воображение, любознательность, коммуникативные качества, формирует интерес к неизвестным фактам  из истории космоса. Дети учатся анализировать  имеющиеся факты, устанавливать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причинно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следственные связи, делать выводы.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188" y="333375"/>
            <a:ext cx="7848600" cy="6048375"/>
          </a:xfrm>
        </p:spPr>
        <p:txBody>
          <a:bodyPr rtlCol="0">
            <a:normAutofit lnSpcReduction="10000"/>
          </a:bodyPr>
          <a:lstStyle/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>
                <a:solidFill>
                  <a:srgbClr val="FF0000"/>
                </a:solidFill>
              </a:rPr>
              <a:t>Тематическая неделя. Содержание совместной деятельности  воспитателя с детьми.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rgbClr val="FF0000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Понедельник. 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С математикой в космический полет -  развивать познавательные способности, внимание, память, мышление, закреплять счет, состав  чисел, расширять представление о  Земле.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Дидактическая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игра – « На Земле и в космосе» -  Закреплять знания о космических телах, планетах, обогащать словарный запас активизировать словарь.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Беседа на тему: « Быть здоровым, как космонавт». Формировать потребность заботиться о своем здоровье.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Просмотр электронной презентации: « Как человек космос осваивал».  Расширять представления детей о космосе, звездах.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sz="quarter" idx="13"/>
          </p:nvPr>
        </p:nvSpPr>
        <p:spPr>
          <a:xfrm>
            <a:off x="468313" y="260350"/>
            <a:ext cx="7991475" cy="6337300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Вторник.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Моделирование созвездий из картонных звездочек.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Игры со строительным материалом «Постройка космического городка». - Упражнять детей  в конструиро -вании из строительных наборов по инструкции воспитате- ля; прививать навыки принятия в расчет заданных  усло- вий, анализа построек, развивать творческую активность.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Опыт « Почему днем звезды не видно». 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Ручной труд « Инопланетяне» природный, бросовый материал.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Чтение стихов о космосе, о вселенной, о солнечной системе.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sz="quarter" idx="13"/>
          </p:nvPr>
        </p:nvSpPr>
        <p:spPr>
          <a:xfrm>
            <a:off x="539750" y="476250"/>
            <a:ext cx="8280400" cy="6121400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Среда.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Чтение рассказа «Счастливого пути, космонавты!».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Беседа  - рассуждение « Что я могу увидеть в космосе».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Лепка «Космодром».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Подвижная игра  « Космонавты» (на прогулке). Совершенствовать умение детей ориентироваться в пространстве, организованно передвигаться по игровой площадке. Развивать внимание, формировать умения ориентироваться на действия других игроков.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Труд в природе «Приведи в порядок свою планету».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«Космонавт всегда в порядке» (самообслуживание). Приучать детей к труду по самообслуживанию, воспитывать любовь к порядку.</a:t>
            </a: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4 г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33375"/>
            <a:ext cx="2849562" cy="3935413"/>
          </a:xfrm>
          <a:prstGeom prst="rect">
            <a:avLst/>
          </a:prstGeom>
          <a:noFill/>
        </p:spPr>
      </p:pic>
      <p:pic>
        <p:nvPicPr>
          <p:cNvPr id="20485" name="Picture 5" descr="4 гр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476250"/>
            <a:ext cx="36576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sz="quarter" idx="13"/>
          </p:nvPr>
        </p:nvSpPr>
        <p:spPr>
          <a:xfrm>
            <a:off x="684213" y="476250"/>
            <a:ext cx="7920037" cy="5976938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Четверг.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Конкурс « Ловкий карандашик» -  раскраски о космосе.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Чтение рассказа Драгунского « Восток – 2».  Характеристика личных качеств героев произведения.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Игровое упражнение « Ракеты на старт!» (на прогулке). Упражнение на метание вдаль снежков, соблюдение правил безопасности, развитие подвижности суставов рук, координации движений.</a:t>
            </a:r>
          </a:p>
          <a:p>
            <a:pPr marL="44450" indent="0">
              <a:buFont typeface="Georgia" pitchFamily="18" charset="0"/>
              <a:buNone/>
            </a:pPr>
            <a:r>
              <a:rPr lang="ru-RU" b="1" smtClean="0"/>
              <a:t>	Опыт « Почему звезда на Землю не падает». </a:t>
            </a: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>	Составление загадок о звездах, о планетах.</a:t>
            </a: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90</TotalTime>
  <Words>547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Trebuchet MS</vt:lpstr>
      <vt:lpstr>Arial</vt:lpstr>
      <vt:lpstr>Georgia</vt:lpstr>
      <vt:lpstr>Calibri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8</cp:revision>
  <dcterms:created xsi:type="dcterms:W3CDTF">2014-04-21T17:49:05Z</dcterms:created>
  <dcterms:modified xsi:type="dcterms:W3CDTF">2016-04-04T17:12:28Z</dcterms:modified>
</cp:coreProperties>
</file>