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8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3" r:id="rId12"/>
    <p:sldId id="27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4" autoAdjust="0"/>
    <p:restoredTop sz="94660"/>
  </p:normalViewPr>
  <p:slideViewPr>
    <p:cSldViewPr>
      <p:cViewPr>
        <p:scale>
          <a:sx n="69" d="100"/>
          <a:sy n="69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Методика 1</c:v>
                </c:pt>
                <c:pt idx="1">
                  <c:v>Методика 2</c:v>
                </c:pt>
                <c:pt idx="2">
                  <c:v>Методика 3</c:v>
                </c:pt>
                <c:pt idx="3">
                  <c:v>Методика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0.54</c:v>
                </c:pt>
                <c:pt idx="1">
                  <c:v>0.63000000000000034</c:v>
                </c:pt>
                <c:pt idx="2">
                  <c:v>0.45</c:v>
                </c:pt>
                <c:pt idx="3">
                  <c:v>0.73000000000000032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Методика 1</c:v>
                </c:pt>
                <c:pt idx="1">
                  <c:v>Методика 2</c:v>
                </c:pt>
                <c:pt idx="2">
                  <c:v>Методика 3</c:v>
                </c:pt>
                <c:pt idx="3">
                  <c:v>Методика 4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0.45</c:v>
                </c:pt>
                <c:pt idx="1">
                  <c:v>0.36000000000000015</c:v>
                </c:pt>
                <c:pt idx="2">
                  <c:v>0.55000000000000004</c:v>
                </c:pt>
                <c:pt idx="3">
                  <c:v>0.27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Методика 1</c:v>
                </c:pt>
                <c:pt idx="1">
                  <c:v>Методика 2</c:v>
                </c:pt>
                <c:pt idx="2">
                  <c:v>Методика 3</c:v>
                </c:pt>
                <c:pt idx="3">
                  <c:v>Методика 4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</c:v>
                </c:pt>
                <c:pt idx="1">
                  <c:v>1.0000000000000007E-2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cylinder"/>
        <c:axId val="65564672"/>
        <c:axId val="65566208"/>
        <c:axId val="0"/>
      </c:bar3DChart>
      <c:catAx>
        <c:axId val="65564672"/>
        <c:scaling>
          <c:orientation val="minMax"/>
        </c:scaling>
        <c:axPos val="b"/>
        <c:tickLblPos val="nextTo"/>
        <c:crossAx val="65566208"/>
        <c:crosses val="autoZero"/>
        <c:auto val="1"/>
        <c:lblAlgn val="ctr"/>
        <c:lblOffset val="100"/>
      </c:catAx>
      <c:valAx>
        <c:axId val="65566208"/>
        <c:scaling>
          <c:orientation val="minMax"/>
        </c:scaling>
        <c:axPos val="l"/>
        <c:majorGridlines/>
        <c:numFmt formatCode="0%" sourceLinked="1"/>
        <c:tickLblPos val="nextTo"/>
        <c:crossAx val="65564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«На пути к школьному старту»</a:t>
            </a:r>
            <a:r>
              <a:rPr lang="ru-RU" sz="5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5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u="sng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психологической готовности детей к обучению в </a:t>
            </a:r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школе.</a:t>
            </a:r>
            <a:br>
              <a:rPr lang="ru-RU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449936800_n-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500570"/>
            <a:ext cx="3786214" cy="2126213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sy.1september.ru/2003/09/5-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414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psy.1september.ru/2003/09/5-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357186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00430" y="0"/>
            <a:ext cx="5643570" cy="892552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№ 1. «Продолжи узор»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Цель. Оценка особенностей тонкой моторики и произвольного внимания (удержание как самой инструкции, так и двигательной программы), умения работать самостоятельно в режиме фронтальной инструкции.</a:t>
            </a:r>
          </a:p>
          <a:p>
            <a:endParaRPr lang="ru-RU" sz="1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№ 2. «Сосчитай и сравни»</a:t>
            </a: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Цель. Оценка сформированности навыков пересчета в пределах 9, соотнесение цифры (графемы) и количества изображенных фигур. Оценка моторных навыков при изображении цифр. Определение сформированности понятия «больше—меньше» в ситуации «конфликтного» расположения элементов.</a:t>
            </a:r>
            <a:b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№ 3. «Слова»</a:t>
            </a: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Цель. Оценка сформированности у ребенка звукового и звукобуквенного анализа материала, подаваемого на слух, сформированность графической деятельности (в частности, написания графем), произвольная регуляция собственной деятельности.</a:t>
            </a: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№ 4. «Шифровка»</a:t>
            </a: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Цель. Выявление сформированности произвольной регуляции деятельности (удержание алгоритма деятельности), возможностей распределения и переключения внимания, работоспособности, темпа и целенаправленности деятельности. </a:t>
            </a:r>
          </a:p>
          <a:p>
            <a:endParaRPr lang="ru-RU" sz="1400" b="1" i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Задание № 5. «Рисунок человека»</a:t>
            </a:r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Цель. Общая оценка сформированности графической деятельности, оценка топологических и метрических (соблюдение пропорций) пространственных представлений, общего уровня развития.</a:t>
            </a:r>
            <a:b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 smtClean="0"/>
          </a:p>
          <a:p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1000" dirty="0" smtClean="0"/>
          </a:p>
          <a:p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CYR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Arial CYR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CYR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500034" y="1285860"/>
          <a:ext cx="785818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30352" y="500042"/>
            <a:ext cx="7772400" cy="1571636"/>
          </a:xfrm>
        </p:spPr>
        <p:txBody>
          <a:bodyPr/>
          <a:lstStyle/>
          <a:p>
            <a:pPr algn="ctr"/>
            <a:r>
              <a:rPr lang="ru-RU" dirty="0" smtClean="0"/>
              <a:t> Итоговые результаты  диагностики по психологической готовности детей  к обучению в школе.</a:t>
            </a:r>
            <a:endParaRPr lang="ru-RU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530352" y="571480"/>
            <a:ext cx="7772400" cy="5786478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Таким образом исходя из данных проведенной диагностики, можно сделать вывод : </a:t>
            </a: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Дети имеющие высокий уровень интеллектуального развития достаточно хорошо воспринимают дифференцированный образ мира, сообщают о результатах взрослому, умеют анализировать. Умеют рассуждать,  высказывать  свои соображения. Умеют слушать другого, логически строить свои рассуждения. </a:t>
            </a:r>
          </a:p>
          <a:p>
            <a:pPr algn="ctr"/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 Март 2016 года школьный мотив сформирован у  79% детей, что свидетельствует о положительном отношении к поступлению в школу и пребыванию в ней, как к совершенно естественному и необходимому событию в жизни.</a:t>
            </a:r>
          </a:p>
          <a:p>
            <a:pPr algn="ctr">
              <a:lnSpc>
                <a:spcPct val="150000"/>
              </a:lnSpc>
            </a:pPr>
            <a:endParaRPr lang="ru-RU" b="1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928694"/>
          </a:xfrm>
        </p:spPr>
        <p:txBody>
          <a:bodyPr/>
          <a:lstStyle/>
          <a:p>
            <a:pPr algn="ctr"/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Готовность родителей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71612"/>
            <a:ext cx="7772400" cy="471490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274320" indent="-274320"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-все время поддерживать ребенка; </a:t>
            </a:r>
          </a:p>
          <a:p>
            <a:pPr marL="274320" indent="-274320" algn="ctr"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B050"/>
                </a:solidFill>
              </a:rPr>
              <a:t>- научиться сопереживать с ребёнком тяжёлые моменты;</a:t>
            </a:r>
          </a:p>
          <a:p>
            <a:pPr marL="274320" indent="-274320" algn="ctr"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C00000"/>
                </a:solidFill>
              </a:rPr>
              <a:t>- удержаться   от замечаний и претензий;</a:t>
            </a:r>
          </a:p>
          <a:p>
            <a:pPr marL="274320" indent="-274320" algn="ctr"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dirty="0" smtClean="0"/>
              <a:t>-относится  к ребёнку крайне деликатно;</a:t>
            </a:r>
            <a:br>
              <a:rPr lang="ru-RU" dirty="0" smtClean="0"/>
            </a:br>
            <a:r>
              <a:rPr lang="ru-RU" dirty="0" smtClean="0"/>
              <a:t> -много разговаривать, искренне интересоваться  мыслями маленького школьника, его чувствами, а не только тем, сделал ли он уроки и что ел на обед;</a:t>
            </a:r>
          </a:p>
          <a:p>
            <a:pPr marL="274320" indent="-274320" algn="ctr"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- относится с уважением к педагогу</a:t>
            </a:r>
          </a:p>
          <a:p>
            <a:pPr marL="274320" indent="-274320" algn="ctr">
              <a:defRPr/>
            </a:pPr>
            <a:r>
              <a:rPr lang="ru-RU" dirty="0" smtClean="0"/>
              <a:t>                                 </a:t>
            </a:r>
            <a:br>
              <a:rPr lang="ru-RU" dirty="0" smtClean="0"/>
            </a:br>
            <a:endParaRPr lang="ru-RU" dirty="0" smtClean="0"/>
          </a:p>
          <a:p>
            <a:pPr marL="274320" indent="-274320" algn="ctr">
              <a:defRPr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dirty="0" smtClean="0">
                <a:solidFill>
                  <a:srgbClr val="7030A0"/>
                </a:solidFill>
              </a:rPr>
              <a:t>Все </a:t>
            </a:r>
            <a:r>
              <a:rPr lang="ru-RU" dirty="0" smtClean="0">
                <a:solidFill>
                  <a:srgbClr val="7030A0"/>
                </a:solidFill>
              </a:rPr>
              <a:t>сложности ребенок сможет преодолеть   достаточно быстро и </a:t>
            </a:r>
            <a:r>
              <a:rPr lang="ru-RU" dirty="0" smtClean="0">
                <a:solidFill>
                  <a:srgbClr val="7030A0"/>
                </a:solidFill>
              </a:rPr>
              <a:t>легко!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500298" y="4286256"/>
            <a:ext cx="3571875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571504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Памятка родителям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00108"/>
            <a:ext cx="7772400" cy="5214974"/>
          </a:xfrm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74320" algn="ctr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КАК СТРОИТЬ ОТНОШЕНИЯ С УЧИТЕЛЕМ    </a:t>
            </a:r>
          </a:p>
          <a:p>
            <a:pPr marL="274320" indent="-27432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Относитесь всегда к учителю уважительно, особенно проявляйте это в присутствии своих детей, не говорите резко об ошибках педагогов, хотя они склонны ошибаться, как и все люди. Не сравнивайте предыдущего учителя с настоящим.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Цените желание учителя сообщить Вам что-то новое и важное о ребенке.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Не забывайте, что до 95% педагогов - женщины, а они требуют деликатности, сдержанности и внимания.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Постарайтесь увидеть в учителе своего союзника, понять его озабоченность делами Вашего ребенка, разделяйте степень высокой ответственности, которую он несет на себе.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Терпеливо выслушивайте педагога, не стесняйтесь и не бойтесь задавать любые вопросы, чтобы исключить недомолвки и неясности.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больше Вы будете знать, тем легче будет общаться.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714356"/>
            <a:ext cx="7302652" cy="5500726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сердитесь, если в речи педагога уловите поучительный тон: это профессиональная привычка многих людей, работающих с детьми.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Не избегайте общения с педагогом, даже если он Вам не очень нравится, чаще пользуйтесь телефоном, проявляйте инициативу в установлении контакта.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Конструктивно принимайте критику в свой адрес: в ней всегда есть моменты, которые обязательно нужно принять к сведению. Если содержание критических замечаний остается прежним, задумайтесь, почему нет изменений.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Не давайте воли эмоциям: когда чувствуете, что их трудно контролировать, представьте себя на месте учителя.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 Если у Вас возникают трудности в воспитании ребенка, скажите об этом педагогу: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вместе будет легче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idx="1"/>
          </p:nvPr>
        </p:nvSpPr>
        <p:spPr>
          <a:xfrm>
            <a:off x="530225" y="642938"/>
            <a:ext cx="7772400" cy="5857875"/>
          </a:xfrm>
          <a:ln w="19050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психологической готовностью к школьному обучению понимается необходимый и достаточный уровень психологического развития ребенка для освоения школьной программы в условиях обучения в коллективе сверстников.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Психологическая готовность к школьному обучению определяется прежде всего для выявления детей, не готовых к школьному обучению, с целью проведения с ними развивающей работы, направленной на профилактику школьной неуспеваемости и дезадаптации.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Развивающую работу с нуждающимися в ней детьми проводится в группах развития. В этих группах реализуется развивающая психику ребят программа. Не ставится специальной задачи научить детей считать, писать, читать. Главная задача - довести психологическое развитие ребенка до уровня готовности к школе. Основной акцепт в группе развития делятся на мотивационное развитие ребенка, а именно развитие познавательного интереса и учебной мотивации. Задача взрослого сначала пробудить у ребенка желание научится чему то новому а уже затем начинать работу по развитию высших психологических функций.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500042"/>
            <a:ext cx="7772400" cy="557216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Основной целью психологического обследования ребенка является распознавание его индивидуальных особенностей.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Выделяется три аспекта школьной зрелости: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интеллектуальной,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эмоциональной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социальной.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интеллектуальной зрелостью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понимается дифференцированное восприятие, включающее фигуры из фона, концентрацию внимания, аналитическое мышление, возможность запоминания, умение воспроизводить образцы, а также развитие движений руки сенсомоторную координацию.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Эмоциональной зрелостью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понимается как уменьшение импульсивных реакций и возможность длительное время выполнять не очень привлекательные задания.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К социальной зрелости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относится потребность в общении со сверстниками и умение подчинить свое поведение законам детских групп, а также способность исполнить роль ученика в ситуации школьного обучения.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  На основании этих параметров создаются тесты для определения школьной зрелости.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Правильно проведенная психологическая диагностика дает возможность определить, насколько ребенок подготовлен к школьной жизни, и прогнозировать его успехи учебной деятельности. </a:t>
            </a:r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1546"/>
            <a:ext cx="1214414" cy="168451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71472" y="1285860"/>
            <a:ext cx="8113614" cy="4500594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выявления психологической готовности ребенка к обучению в школе  мною использовались методы и методики, такие как: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Общая ориентация детей в окружающем мире и запас бытовых знаний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2.Методика исследования словесно-логического мышления   (по К. Йерасеку),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Опросник  «Отношение ребенка к обучению в школе».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Скрининг-обследование М. Семаго, Н. Семаго.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1071546"/>
            <a:ext cx="7772400" cy="507209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Общая ориентация детей в окружающем мире и запас бытовых знаний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Полностью психологически готовым к обучению в школе (по данной методике) считается тот ребенок, который правильно ответил на все вопросы, т.е. в итоге получил 10 баллов. В течение времени, отводимого на ответ, ребенку можно задавать дополнительные вопросы, облегчающие, но не подсказывающие правильный ответ.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857232"/>
            <a:ext cx="7772400" cy="5500726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Методика исследования словесно-логического мышления 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(по Керну-Йерасеку).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определение уровня вербального мышления, умения мыслить логически и выражать свои мысли.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Проведение: ребенку задаются  15вопросов, ответы на которые оцениваются по шкале.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Ответ считается правильным, если он достаточно разумен и отвечают смыслу поставленного вопроса.</a:t>
            </a: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785794"/>
            <a:ext cx="7772400" cy="507209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Отношение ребенка к обучению в школе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 этой методики – определить исходную мотивацию учения у детей, поступающих в школу, т.е. выяснить, есть ли у них интерес к обучению.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включает в себя 10 вопросов.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Правильным считается такой ответ, который достаточно полно и точно соответствует смыслу вопроса,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того чтобы считаться готовым к обучению в школе, ребенок должен дать правильные ответы на абсолютное большинство задаваемых ему вопросов.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0352" y="642918"/>
            <a:ext cx="7772400" cy="5500726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Скрининг-обследование М.Семаго, Н. Семаго.</a:t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Предъявляемые задания позволяют оценить уровень сформированности предпосылок к учебной деятельности: возможности работать в соответствии с фронтальной инструкцией, умения самостоятельно действовать по образцу и осуществлять контроль, обладать определенным уровнем работоспособности, а также вовремя остановиться в выполнении того или иного задания и переключиться на выполнение следующего. Таким образом оценивается сформированность регуляторного компонента деятельности в целом.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Кроме этого, оценивается уровень развития моторных навыков, в частности мелкой моторики, возможность удержания простой моторной программы в графической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также появляется возможность сопоставить эти особенности графики и качество графической деятельности в свободном рисунке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Косвенно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учитывается и уровень сформированности пространственных представлений, которые также являются неотъемлемой составляющей когнитивного развития ребенка.</a:t>
            </a:r>
            <a:endParaRPr lang="ru-RU" dirty="0"/>
          </a:p>
        </p:txBody>
      </p:sp>
      <p:pic>
        <p:nvPicPr>
          <p:cNvPr id="4" name="Рисунок 3" descr="http://psy.1september.ru/2003/09/5-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19553898">
            <a:off x="7829939" y="5618802"/>
            <a:ext cx="1127957" cy="100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. 1Г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507633">
            <a:off x="67832" y="5764930"/>
            <a:ext cx="18573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30352" y="642918"/>
            <a:ext cx="7772400" cy="4143404"/>
          </a:xfrm>
          <a:ln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Помимо оценки результатов выполняемых заданий,  важно и необходимо учесть особенности деятельности и характер поведения ребенка в процессе работы.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Это является чрезвычайно важным, поскольку, с одной стороны, более четко выявляется «цена» деятельности ребенка, его эмоциональные, «энергоресурсные» затраты, с другой — появляется возможность прогностической оценки поведенческих особенностей ребенка в условиях групповой работы.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pic>
        <p:nvPicPr>
          <p:cNvPr id="3" name="Рисунок 2" descr="Рис. 1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27643" y="4630873"/>
            <a:ext cx="18573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ис. 5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236932">
            <a:off x="745085" y="4427975"/>
            <a:ext cx="1857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ис. 5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368629">
            <a:off x="6660468" y="4266357"/>
            <a:ext cx="2116734" cy="157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479</TotalTime>
  <Words>486</Words>
  <PresentationFormat>Экран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«На пути к школьному старту»  Диагностика психологической готовности детей к обучению в школе.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Готовность родителей</vt:lpstr>
      <vt:lpstr> Памятка родителям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психологической готовности детей к обучению в школе.</dc:title>
  <dc:creator>Администратор</dc:creator>
  <cp:lastModifiedBy>DNA7 X86</cp:lastModifiedBy>
  <cp:revision>51</cp:revision>
  <dcterms:created xsi:type="dcterms:W3CDTF">2016-03-22T18:10:32Z</dcterms:created>
  <dcterms:modified xsi:type="dcterms:W3CDTF">2016-03-29T16:45:11Z</dcterms:modified>
</cp:coreProperties>
</file>