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8" r:id="rId6"/>
    <p:sldId id="257" r:id="rId7"/>
    <p:sldId id="267" r:id="rId8"/>
    <p:sldId id="266" r:id="rId9"/>
    <p:sldId id="259" r:id="rId10"/>
    <p:sldId id="260" r:id="rId11"/>
    <p:sldId id="261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AB5C5-FDDB-4304-A628-3106AC8E64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E1347-6D32-4F8E-BBFB-E26BE5EDA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1347-6D32-4F8E-BBFB-E26BE5EDA8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595B6D-B1C1-40A8-952D-4A87FC8B3843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E07E58-BCC1-4FEB-8BE3-A405A31DFD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214818"/>
            <a:ext cx="4471974" cy="221457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400" dirty="0" smtClean="0"/>
              <a:t>Презентация подготовлена </a:t>
            </a:r>
          </a:p>
          <a:p>
            <a:pPr algn="r"/>
            <a:r>
              <a:rPr lang="ru-RU" sz="1400" dirty="0" smtClean="0"/>
              <a:t>методистом дошкольного отделения</a:t>
            </a:r>
          </a:p>
          <a:p>
            <a:pPr algn="r"/>
            <a:r>
              <a:rPr lang="ru-RU" sz="1400" dirty="0" smtClean="0"/>
              <a:t>ГБОУ СОШ №870</a:t>
            </a:r>
          </a:p>
          <a:p>
            <a:pPr algn="r"/>
            <a:r>
              <a:rPr lang="ru-RU" sz="1400" dirty="0" smtClean="0"/>
              <a:t>Емельяновой М.В.</a:t>
            </a:r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pPr algn="r"/>
            <a:endParaRPr lang="ru-RU" sz="1400" dirty="0" smtClean="0"/>
          </a:p>
          <a:p>
            <a:r>
              <a:rPr lang="ru-RU" sz="1400" dirty="0" smtClean="0"/>
              <a:t>Москва, ноябрь 2015г.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Нетрадиционные занятия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Методы повышения эмоциональной активности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501122" cy="409577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Игровые  и воображаемые ситуации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Придумывание сказок, рассказов, стихотворений, загадок и т.д.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Игры-драматизации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Сюрпризные моменты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Элементы творчества и новизны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Юмор и шутка (учебные комиксы)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Методы обучения и развития творчества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547938"/>
            <a:ext cx="8715436" cy="395289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Эмоциональная насыщенность окружения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Мотивирование детской деятельности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Исследование предметов и явлений живой и неживой природы (обследование)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Прогнозирование (умение рассматривать предметы и явления в движении – прошлое, настоящее и будущее)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Игровые приемы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Юмор и шутка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Экспериментирование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Проблемные ситуации и задачи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Неясные знания (догадки)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Предположения (гипотезы)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857760"/>
            <a:ext cx="7315200" cy="957342"/>
          </a:xfrm>
        </p:spPr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6" name="Улыбающееся лицо 5"/>
          <p:cNvSpPr/>
          <p:nvPr/>
        </p:nvSpPr>
        <p:spPr>
          <a:xfrm>
            <a:off x="4572000" y="5000636"/>
            <a:ext cx="857256" cy="78581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54b73f1dbca87750fd7670818b27ac8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815" b="16815"/>
          <a:stretch>
            <a:fillRect/>
          </a:stretch>
        </p:blipFill>
        <p:spPr>
          <a:xfrm>
            <a:off x="500034" y="285728"/>
            <a:ext cx="8144649" cy="41452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7724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Занятие </a:t>
            </a:r>
            <a:br>
              <a:rPr lang="ru-RU" dirty="0" smtClean="0"/>
            </a:br>
            <a:r>
              <a:rPr lang="ru-RU" sz="2700" dirty="0" smtClean="0"/>
              <a:t>– это организованная форма обучения и временной отрезок процесса обучения, способный отразить  все его структурные  компоненты (общую  педагогическую цель, дидактические задачи, содержание, методы и  средства обучения)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547938"/>
            <a:ext cx="8715436" cy="41672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Основная форма организации познавательной активности ребенка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Динамическая, совершенствующая  процессуальная система, отражающая все стороны воспитательно-образовательного  процесса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Элементарная  структурообразующая единица учебного процесса, с реализацией определенной части учебной программы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Единичное звено в системе учебно-познавательной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00084"/>
            <a:ext cx="4500562" cy="5857916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Занятие -  основная единица  дидактического  цикла и форма организации обучения</a:t>
            </a:r>
          </a:p>
          <a:p>
            <a:pPr algn="just"/>
            <a:r>
              <a:rPr lang="ru-RU" sz="2200" dirty="0" smtClean="0"/>
              <a:t>По временному промежутку  </a:t>
            </a:r>
          </a:p>
          <a:p>
            <a:pPr algn="just"/>
            <a:r>
              <a:rPr lang="ru-RU" sz="2200" dirty="0" smtClean="0"/>
              <a:t>Занятие может быть интегрированным, т.е.  посвящено  не одному  виду познавательной деятельности (развитие речи + ИЗО)</a:t>
            </a:r>
          </a:p>
          <a:p>
            <a:pPr algn="just"/>
            <a:r>
              <a:rPr lang="ru-RU" sz="2200" dirty="0" smtClean="0"/>
              <a:t>Ведущая роль на занятии принадлежит  воспитателю</a:t>
            </a:r>
          </a:p>
          <a:p>
            <a:pPr algn="just"/>
            <a:r>
              <a:rPr lang="ru-RU" sz="2200" dirty="0" smtClean="0"/>
              <a:t>Группа – основная организационная форма объединения  детей  на занятии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14876" y="785794"/>
            <a:ext cx="4286280" cy="5786478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Группа работает по единой программе, согласно сетке познавательной деятельности</a:t>
            </a:r>
          </a:p>
          <a:p>
            <a:pPr algn="just"/>
            <a:r>
              <a:rPr lang="ru-RU" sz="2800" dirty="0" smtClean="0"/>
              <a:t>Занятие проводится в заранее определенные часы дня</a:t>
            </a:r>
          </a:p>
          <a:p>
            <a:pPr algn="just"/>
            <a:r>
              <a:rPr lang="ru-RU" sz="2800" dirty="0" smtClean="0"/>
              <a:t>В течение года проводятся каникулы, они соответствуют школьным (что важно в целях преемственности  ДО и школы)</a:t>
            </a:r>
          </a:p>
          <a:p>
            <a:pPr algn="just"/>
            <a:r>
              <a:rPr lang="ru-RU" sz="2800" dirty="0" smtClean="0"/>
              <a:t>Заканчивается год поведением итогов познавательного развития личности каждого ребенка (по результатам деятельности ребенка на занятиях)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571480"/>
            <a:ext cx="3733800" cy="785818"/>
          </a:xfrm>
        </p:spPr>
        <p:txBody>
          <a:bodyPr/>
          <a:lstStyle/>
          <a:p>
            <a:pPr algn="ctr"/>
            <a:r>
              <a:rPr lang="ru-RU" dirty="0" smtClean="0"/>
              <a:t>Уровни проведения занятия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571480"/>
            <a:ext cx="3733800" cy="785818"/>
          </a:xfrm>
        </p:spPr>
        <p:txBody>
          <a:bodyPr/>
          <a:lstStyle/>
          <a:p>
            <a:pPr algn="ctr"/>
            <a:r>
              <a:rPr lang="ru-RU" dirty="0" smtClean="0"/>
              <a:t>Признаки высокой </a:t>
            </a:r>
            <a:r>
              <a:rPr lang="ru-RU" dirty="0" err="1" smtClean="0"/>
              <a:t>обучаемости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1500174"/>
            <a:ext cx="4433918" cy="514353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Высший: прогнозирование способов перевода деятельности  к  заданному целями обучения результату на основе обратной связи и преодоления возможных затруднений в работе с детьми</a:t>
            </a:r>
          </a:p>
          <a:p>
            <a:r>
              <a:rPr lang="ru-RU" sz="1600" dirty="0" smtClean="0"/>
              <a:t>Высокий: включение детей в разрешение проблемы, предусмотренной целью занятия</a:t>
            </a:r>
          </a:p>
          <a:p>
            <a:r>
              <a:rPr lang="ru-RU" sz="1600" dirty="0" smtClean="0"/>
              <a:t>Средний: выявление знаний и умений детей и сообщение информации соответственно теме и задачам занятия</a:t>
            </a:r>
          </a:p>
          <a:p>
            <a:r>
              <a:rPr lang="ru-RU" sz="1600" dirty="0" smtClean="0"/>
              <a:t>Низкий: организация взаимодействия с детьми, объяснение нового материала по заранее составленному плану, без активизации познавательной деятельности, направленной на получение положительного результата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714876" y="1500174"/>
            <a:ext cx="4286280" cy="514353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Выделение  и осознание  проблемы, цели,   вопроса,  задачи</a:t>
            </a:r>
          </a:p>
          <a:p>
            <a:r>
              <a:rPr lang="ru-RU" sz="1600" dirty="0" smtClean="0"/>
              <a:t>Умение  прогнозировать  свою деятельность</a:t>
            </a:r>
          </a:p>
          <a:p>
            <a:r>
              <a:rPr lang="ru-RU" sz="1600" dirty="0" smtClean="0"/>
              <a:t>Умение использовать знания в различных (нестандартных) ситуациях</a:t>
            </a:r>
          </a:p>
          <a:p>
            <a:r>
              <a:rPr lang="ru-RU" sz="1600" dirty="0" smtClean="0"/>
              <a:t>Самостоятельность деятельности и преодоление  затруднений (самостоятельность выбора путей решения)</a:t>
            </a:r>
          </a:p>
          <a:p>
            <a:r>
              <a:rPr lang="ru-RU" sz="1600" dirty="0" smtClean="0"/>
              <a:t>Логика мышления</a:t>
            </a:r>
          </a:p>
          <a:p>
            <a:r>
              <a:rPr lang="ru-RU" sz="1600" dirty="0" smtClean="0"/>
              <a:t>Гибкость мысли</a:t>
            </a:r>
          </a:p>
          <a:p>
            <a:r>
              <a:rPr lang="ru-RU" sz="1600" dirty="0" smtClean="0"/>
              <a:t>Скорость преобразования способа  деятельности в соответствии с изменившимися ситуациями</a:t>
            </a:r>
          </a:p>
          <a:p>
            <a:r>
              <a:rPr lang="ru-RU" sz="1600" dirty="0" smtClean="0"/>
              <a:t>Возможность отказа от стандартных решений (от  стереотипов)</a:t>
            </a:r>
          </a:p>
          <a:p>
            <a:r>
              <a:rPr lang="ru-RU" sz="1600" dirty="0" smtClean="0"/>
              <a:t>Поиск целесообразного варианта (переключение или изменение варианта)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6556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Традиционные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142984"/>
            <a:ext cx="3000396" cy="4495800"/>
          </a:xfrm>
        </p:spPr>
        <p:txBody>
          <a:bodyPr/>
          <a:lstStyle/>
          <a:p>
            <a:r>
              <a:rPr lang="ru-RU" b="1" dirty="0" smtClean="0"/>
              <a:t>Пример:</a:t>
            </a:r>
          </a:p>
          <a:p>
            <a:r>
              <a:rPr lang="ru-RU" dirty="0" smtClean="0"/>
              <a:t>«Радуга» – познавательные занятия: информационные; практикумы; итоговые;  беседы; познавательные рассказы; экскурсии.</a:t>
            </a:r>
          </a:p>
          <a:p>
            <a:r>
              <a:rPr lang="ru-RU" dirty="0" smtClean="0"/>
              <a:t>Музыкальная деятельность: доминантные; тематические.</a:t>
            </a:r>
          </a:p>
          <a:p>
            <a:r>
              <a:rPr lang="ru-RU" dirty="0" smtClean="0"/>
              <a:t>«Из детства в отрочество» – аналитические; творческие; теоретические.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643306" y="1000108"/>
            <a:ext cx="5043494" cy="550072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000" dirty="0" smtClean="0"/>
              <a:t>Классификацию традиционных занятий (организованной деятельности) осуществляют на основе выбранных задач и используемых видов деятельности для их реализации. Учитывая психологические особенности дошкольника, анализируя методические рекомендации к современным программам, нецелесообразно выделять отдельным типом занятия по изучению нового материала, развитию и совершенствованию знаний и умений, так как на каждом из занятий происходит повторение, закрепление и расширение представлений детей.</a:t>
            </a:r>
          </a:p>
          <a:p>
            <a:pPr algn="just">
              <a:buNone/>
            </a:pPr>
            <a:r>
              <a:rPr lang="ru-RU" sz="2000" dirty="0" smtClean="0"/>
              <a:t>Авторы современных программ представляют классификацию занятий для каждого вида деятельности.</a:t>
            </a:r>
          </a:p>
          <a:p>
            <a:pPr algn="just">
              <a:buNone/>
            </a:pPr>
            <a:r>
              <a:rPr lang="ru-RU" sz="2000" dirty="0" smtClean="0"/>
              <a:t>Разнообразие определений не меняет решаемые задачи и структуру занятий, вариативными остаются методы, приемы и последовательность структурных компонентов.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нетрадиционных занятий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4306282" cy="58579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Занятия-соревнования</a:t>
            </a:r>
            <a:r>
              <a:rPr lang="ru-RU" dirty="0" smtClean="0"/>
              <a:t> </a:t>
            </a:r>
            <a:r>
              <a:rPr lang="ru-RU" sz="1600" dirty="0" smtClean="0"/>
              <a:t>(кто быстрее назовет, найдет, определит, заметит и т.д.)</a:t>
            </a:r>
            <a:endParaRPr lang="ru-RU" dirty="0" smtClean="0"/>
          </a:p>
          <a:p>
            <a:r>
              <a:rPr lang="ru-RU" dirty="0" err="1" smtClean="0">
                <a:solidFill>
                  <a:srgbClr val="C00000"/>
                </a:solidFill>
              </a:rPr>
              <a:t>Занятия-КВН</a:t>
            </a:r>
            <a:r>
              <a:rPr lang="ru-RU" dirty="0" smtClean="0"/>
              <a:t> </a:t>
            </a:r>
            <a:r>
              <a:rPr lang="ru-RU" sz="1600" dirty="0" smtClean="0"/>
              <a:t>(дети делятся на подгруппы и проводятся как математическая или литературная викторина)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Театрализованные занятия </a:t>
            </a:r>
            <a:r>
              <a:rPr lang="ru-RU" sz="1600" dirty="0" smtClean="0"/>
              <a:t>(разыгрываются </a:t>
            </a:r>
            <a:r>
              <a:rPr lang="ru-RU" sz="1600" dirty="0" err="1" smtClean="0"/>
              <a:t>микросценки</a:t>
            </a:r>
            <a:r>
              <a:rPr lang="ru-RU" sz="1600" dirty="0" smtClean="0"/>
              <a:t>, несущие детям познавательную информацию)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Занятия –сюжетно-ролевые игры </a:t>
            </a:r>
            <a:r>
              <a:rPr lang="ru-RU" sz="1600" dirty="0" smtClean="0"/>
              <a:t>(педагог входит в сюжетно-ролевую игру как равноправный партнер, подсказывая сюжетную линию игры и решая таким образом задачи обучения</a:t>
            </a:r>
            <a:r>
              <a:rPr lang="ru-RU" sz="1600" dirty="0" smtClean="0"/>
              <a:t>)</a:t>
            </a:r>
            <a:endParaRPr lang="ru-RU" sz="16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857232"/>
            <a:ext cx="4286280" cy="578647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Занятия-консультации</a:t>
            </a:r>
            <a:r>
              <a:rPr lang="ru-RU" dirty="0" smtClean="0"/>
              <a:t> </a:t>
            </a:r>
            <a:r>
              <a:rPr lang="ru-RU" sz="1700" dirty="0" smtClean="0"/>
              <a:t>(ребенок обучается  «по горизонтали», консультируясь у другого ребенка)</a:t>
            </a:r>
            <a:endParaRPr lang="ru-RU" sz="1700" dirty="0" smtClean="0">
              <a:solidFill>
                <a:srgbClr val="C00000"/>
              </a:solidFill>
            </a:endParaRPr>
          </a:p>
          <a:p>
            <a:r>
              <a:rPr lang="ru-RU" dirty="0" err="1" smtClean="0">
                <a:solidFill>
                  <a:srgbClr val="C00000"/>
                </a:solidFill>
              </a:rPr>
              <a:t>Занятия-взаимообучения</a:t>
            </a:r>
            <a:r>
              <a:rPr lang="ru-RU" dirty="0" smtClean="0"/>
              <a:t> </a:t>
            </a:r>
            <a:r>
              <a:rPr lang="ru-RU" sz="1600" dirty="0" smtClean="0"/>
              <a:t>(ребенок – «консультант» обучает других детей рисованию, конструированию и т.д.)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Занятия-аукционы</a:t>
            </a:r>
            <a:r>
              <a:rPr lang="ru-RU" sz="2400" dirty="0" smtClean="0"/>
              <a:t> </a:t>
            </a:r>
            <a:r>
              <a:rPr lang="ru-RU" sz="1600" dirty="0" smtClean="0"/>
              <a:t>(как настольная игра «Менеджер»)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Занятия-сомнения</a:t>
            </a:r>
            <a:r>
              <a:rPr lang="ru-RU" sz="2400" dirty="0" smtClean="0"/>
              <a:t> </a:t>
            </a:r>
            <a:r>
              <a:rPr lang="ru-RU" sz="1600" dirty="0" smtClean="0"/>
              <a:t>(поиск истины, исследовательская деятельность: </a:t>
            </a:r>
            <a:r>
              <a:rPr lang="ru-RU" sz="1600" dirty="0" err="1" smtClean="0"/>
              <a:t>тает-не</a:t>
            </a:r>
            <a:r>
              <a:rPr lang="ru-RU" sz="1600" dirty="0" smtClean="0"/>
              <a:t> тает, </a:t>
            </a:r>
            <a:r>
              <a:rPr lang="ru-RU" sz="1600" dirty="0" err="1" smtClean="0"/>
              <a:t>летает-не</a:t>
            </a:r>
            <a:r>
              <a:rPr lang="ru-RU" sz="1600" dirty="0" smtClean="0"/>
              <a:t> летает, плавает-тонет и т.д.)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Занятия-формулы</a:t>
            </a:r>
            <a:r>
              <a:rPr lang="ru-RU" sz="2400" dirty="0" smtClean="0"/>
              <a:t> </a:t>
            </a:r>
            <a:r>
              <a:rPr lang="ru-RU" sz="1600" dirty="0" smtClean="0"/>
              <a:t>( предложены в книге </a:t>
            </a:r>
            <a:r>
              <a:rPr lang="ru-RU" sz="1600" dirty="0" err="1" smtClean="0"/>
              <a:t>Ш.А.Амоношвили</a:t>
            </a:r>
            <a:r>
              <a:rPr lang="ru-RU" sz="1600" dirty="0" smtClean="0"/>
              <a:t> «Здравствуйте, дети!»)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Занятия-путешествия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66733"/>
            <a:ext cx="792961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Бинарные занятия </a:t>
            </a:r>
            <a:r>
              <a:rPr lang="ru-RU" sz="1600" dirty="0" smtClean="0"/>
              <a:t>(авт. Дж. </a:t>
            </a:r>
            <a:r>
              <a:rPr lang="ru-RU" sz="1600" dirty="0" err="1" smtClean="0"/>
              <a:t>Родари</a:t>
            </a:r>
            <a:r>
              <a:rPr lang="ru-RU" sz="1600" dirty="0" smtClean="0"/>
              <a:t>, составление творческих рассказов на основе использования двух предметов, от смены положения которых меняются сюжет и содержание рассказа)</a:t>
            </a:r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Занятия-фантазии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Занятия-концерты</a:t>
            </a:r>
            <a:r>
              <a:rPr lang="ru-RU" sz="2800" dirty="0" smtClean="0"/>
              <a:t> </a:t>
            </a:r>
            <a:r>
              <a:rPr lang="ru-RU" dirty="0" smtClean="0"/>
              <a:t>(отдельные номера, несущие познавательную информацию)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Занятия-диалоги</a:t>
            </a:r>
            <a:r>
              <a:rPr lang="ru-RU" sz="2800" dirty="0" smtClean="0"/>
              <a:t>  </a:t>
            </a:r>
            <a:r>
              <a:rPr lang="ru-RU" dirty="0" smtClean="0"/>
              <a:t>(беседа, но тематика выбирается актуальной и интересной)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Занятия типа «Следствие ведут знатоки» </a:t>
            </a:r>
            <a:r>
              <a:rPr lang="ru-RU" dirty="0" smtClean="0"/>
              <a:t>(работа со схемой, картой группы, ориентировка по схеме с детективной  сюжетной линией)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Занятия типа «Поле чудес» </a:t>
            </a:r>
            <a:r>
              <a:rPr lang="ru-RU" dirty="0" smtClean="0"/>
              <a:t>(для читающих детей)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Занятия «Интеллектуальное казино» </a:t>
            </a:r>
            <a:r>
              <a:rPr lang="ru-RU" dirty="0" smtClean="0"/>
              <a:t>(Что? Где? Когда?)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785818"/>
          </a:xfrm>
        </p:spPr>
        <p:txBody>
          <a:bodyPr/>
          <a:lstStyle/>
          <a:p>
            <a:pPr algn="ctr"/>
            <a:r>
              <a:rPr lang="ru-RU" dirty="0" smtClean="0"/>
              <a:t>Требования к занятию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47938"/>
            <a:ext cx="8643998" cy="3952896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Использование новейших достижений науки и практики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Реализация в оптимальном соотношении всех дидактических принципов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Обеспечение условий предметно-пространственной среды для развития познавательной деятельности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Установление интегративных связей (взаимосвязь разнообразных видов деятельности, содержания)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Связь с прошлыми занятиями и опора  на достигнутый ребенком уровень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Мотивация и активизация познавательной деятельности детей (методы и приемы)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Логика построения занятия, единая линия содержания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Эмоциональный компонент (начало, окончание на высоком эмоциональном подъеме)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Связь с жизнью и личным опытом ребенка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Развитие умений детей самостоятельно добывать знания  и пополнять их объем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Тщательная диагностика, прогнозирование, проектирование и планирование каждого занятия педагогом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900" dirty="0" smtClean="0">
                <a:solidFill>
                  <a:schemeClr val="tx1"/>
                </a:solidFill>
              </a:rPr>
              <a:t>Соблюдение санитарно-гигиенических норм к организации деятельности детей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Методы повышения познавательной активности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547938"/>
            <a:ext cx="9001156" cy="416721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Элементарный анализ (установление причинно-следственных связей)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Сравнение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Метод моделирования и конструирования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Метод вопросов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Метод повторения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Решение логических задач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Экспериментирование и опыты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299</TotalTime>
  <Words>899</Words>
  <Application>Microsoft Office PowerPoint</Application>
  <PresentationFormat>Экран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Нетрадиционные занятия</vt:lpstr>
      <vt:lpstr>Занятие  – это организованная форма обучения и временной отрезок процесса обучения, способный отразить  все его структурные  компоненты (общую  педагогическую цель, дидактические задачи, содержание, методы и  средства обучения)</vt:lpstr>
      <vt:lpstr>Признаки занятия</vt:lpstr>
      <vt:lpstr>Слайд 4</vt:lpstr>
      <vt:lpstr>Традиционные занятия</vt:lpstr>
      <vt:lpstr>Виды нетрадиционных занятий  </vt:lpstr>
      <vt:lpstr>Слайд 7</vt:lpstr>
      <vt:lpstr>Требования к занятию</vt:lpstr>
      <vt:lpstr>Методы повышения познавательной активности</vt:lpstr>
      <vt:lpstr>Методы повышения эмоциональной активности</vt:lpstr>
      <vt:lpstr>Методы обучения и развития творчества</vt:lpstr>
      <vt:lpstr>Спасибо за внимание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занятия</dc:title>
  <dc:creator>GEG</dc:creator>
  <cp:lastModifiedBy>GEG</cp:lastModifiedBy>
  <cp:revision>35</cp:revision>
  <dcterms:created xsi:type="dcterms:W3CDTF">2015-11-12T13:50:38Z</dcterms:created>
  <dcterms:modified xsi:type="dcterms:W3CDTF">2016-04-01T08:50:54Z</dcterms:modified>
</cp:coreProperties>
</file>