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33FF"/>
    <a:srgbClr val="FF9900"/>
    <a:srgbClr val="9966FF"/>
    <a:srgbClr val="5CC06F"/>
    <a:srgbClr val="3993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6011E-7E7F-4D4B-A16A-00ABA0B59F1A}" type="datetimeFigureOut">
              <a:rPr lang="ru-RU"/>
              <a:pPr>
                <a:defRPr/>
              </a:pPr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BAD80-9A0A-429B-84A8-2A1CFF279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5FBE-9DCA-468C-80B5-E00683E5384F}" type="datetimeFigureOut">
              <a:rPr lang="ru-RU"/>
              <a:pPr>
                <a:defRPr/>
              </a:pPr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031EB-6CFA-469D-883B-52F2300FE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1167F-AA73-4D42-997D-F94C7001E493}" type="datetimeFigureOut">
              <a:rPr lang="ru-RU"/>
              <a:pPr>
                <a:defRPr/>
              </a:pPr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096FF-141F-4767-8CC8-240B98E16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62E51-D631-4366-B223-8052A0496B66}" type="datetimeFigureOut">
              <a:rPr lang="ru-RU"/>
              <a:pPr>
                <a:defRPr/>
              </a:pPr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BC2A5-EAB8-4431-A7D2-8524EAD18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334F-7127-4D22-82BC-C8A07E683099}" type="datetimeFigureOut">
              <a:rPr lang="ru-RU"/>
              <a:pPr>
                <a:defRPr/>
              </a:pPr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E50B6-7145-4AF2-967C-4963BA2DA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564A-681E-4924-AFAD-01BCE78DAFDB}" type="datetimeFigureOut">
              <a:rPr lang="ru-RU"/>
              <a:pPr>
                <a:defRPr/>
              </a:pPr>
              <a:t>03.04.2016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BF025-8EB7-4AAA-BABE-3BE639107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E84F-D2A7-43D9-8497-8BCE65404468}" type="datetimeFigureOut">
              <a:rPr lang="ru-RU"/>
              <a:pPr>
                <a:defRPr/>
              </a:pPr>
              <a:t>03.04.2016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D7E6B-3771-48A0-A109-2B8FB8DD7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E31FA-B9ED-4F54-9D53-3CD72B6CE400}" type="datetimeFigureOut">
              <a:rPr lang="ru-RU"/>
              <a:pPr>
                <a:defRPr/>
              </a:pPr>
              <a:t>03.04.2016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74E03-92ED-4160-94EC-838EAD412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51B44-4D01-4487-8918-13DCF9774153}" type="datetimeFigureOut">
              <a:rPr lang="ru-RU"/>
              <a:pPr>
                <a:defRPr/>
              </a:pPr>
              <a:t>03.04.2016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80C3B-ED76-4750-A5BA-90C05EC4A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4F636-4D9C-4D61-854A-BE9740ED9DE4}" type="datetimeFigureOut">
              <a:rPr lang="ru-RU"/>
              <a:pPr>
                <a:defRPr/>
              </a:pPr>
              <a:t>03.04.2016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8156-5259-4829-A3C9-67731038A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49D5A-34BB-4161-B3CB-B7D8B3F21815}" type="datetimeFigureOut">
              <a:rPr lang="ru-RU"/>
              <a:pPr>
                <a:defRPr/>
              </a:pPr>
              <a:t>03.04.2016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54964-E464-4822-8D28-F75668FEB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FF"/>
            </a:gs>
            <a:gs pos="0">
              <a:srgbClr val="9966FF">
                <a:alpha val="56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361EFB-3D8B-4806-A01E-E83CDCBABBD7}" type="datetimeFigureOut">
              <a:rPr lang="ru-RU"/>
              <a:pPr>
                <a:defRPr/>
              </a:pPr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537D5B-8126-4E2D-88EC-D06829904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lanetadetstva.net/pedagogam/pedsovet/teatralizovannye-igry-v-detskom-sadu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403350" y="1989138"/>
            <a:ext cx="4897438" cy="280828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476375" y="1916113"/>
            <a:ext cx="4968875" cy="4525962"/>
          </a:xfrm>
        </p:spPr>
        <p:txBody>
          <a:bodyPr/>
          <a:lstStyle/>
          <a:p>
            <a:endParaRPr lang="ru-RU" sz="1800" b="1" smtClean="0"/>
          </a:p>
          <a:p>
            <a:pPr algn="ctr">
              <a:buFont typeface="Arial" charset="0"/>
              <a:buNone/>
            </a:pPr>
            <a:r>
              <a:rPr lang="ru-RU" sz="1800" b="1" smtClean="0"/>
              <a:t>      </a:t>
            </a:r>
            <a:r>
              <a:rPr lang="ru-RU" sz="2400" b="1" smtClean="0"/>
              <a:t>Консультация для воспитателей </a:t>
            </a:r>
            <a:endParaRPr lang="ru-RU" sz="2400" b="1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400" smtClean="0"/>
              <a:t>«Развитие словесного творчества в театрализованной деятельности дошкольников». </a:t>
            </a:r>
          </a:p>
          <a:p>
            <a:pPr algn="r">
              <a:buFont typeface="Arial" charset="0"/>
              <a:buNone/>
            </a:pPr>
            <a:endParaRPr lang="ru-RU" sz="2400" smtClean="0"/>
          </a:p>
          <a:p>
            <a:pPr algn="r">
              <a:buFont typeface="Arial" charset="0"/>
              <a:buNone/>
            </a:pPr>
            <a:r>
              <a:rPr lang="ru-RU" sz="1800" smtClean="0"/>
              <a:t>                            Подготовила: воспитатель          </a:t>
            </a:r>
            <a:r>
              <a:rPr lang="ru-RU" sz="1800" i="1" smtClean="0">
                <a:latin typeface="Arial" charset="0"/>
              </a:rPr>
              <a:t>Тухашвили Ю.В.</a:t>
            </a:r>
            <a:r>
              <a:rPr lang="ru-RU" sz="1800" i="1" smtClean="0"/>
              <a:t>.</a:t>
            </a: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Условия успешного формирования словесного творчества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проведение систематической работы по развитию речи детей и обучению их родному языку: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расширению словарного запаса, овладению грамматическими нормами и совершенствованию звуковой культуры речи (звукопроизношения и общих речевых навыков), развитию связной речи — диалогической (в общении) и монологической (в пересказе и составлении собственного рассказа);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своевременное развитие активного восприятия художественного слова;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воспитание поэтического слуха и совершенствование навыков выразительного чтения.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1403350" y="1844675"/>
            <a:ext cx="5338763" cy="3417888"/>
          </a:xfrm>
        </p:spPr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z="6000" b="1" smtClean="0"/>
              <a:t>Благодарю за внимание!!!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Словесное творчество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определяется как художественная деятельность детей, возникшая под влиянием произведений искусства, а также впечатлений от окружающей жизни и выражающаяся в создании устных сочинений. 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856663" cy="1143000"/>
          </a:xfrm>
        </p:spPr>
        <p:txBody>
          <a:bodyPr/>
          <a:lstStyle/>
          <a:p>
            <a:r>
              <a:rPr lang="ru-RU" sz="2400" b="1" i="1" smtClean="0"/>
              <a:t>Основным условием ускорения развития речевой деятельности является применение различных методов обучения речи, построенных на принципах лингводидактики.</a:t>
            </a:r>
            <a:endParaRPr 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Методом обучения </a:t>
            </a:r>
            <a:r>
              <a:rPr lang="ru-RU" dirty="0" smtClean="0"/>
              <a:t> называют действия обучающего и обучаемого, выполняемые с целью передачи знаний от одного к другому.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Для дошкольного периода развития речи характерны практические методы: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метод имитации,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метод разговора (беседы),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метод пересказа,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метод рассказывания (сочинения)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r>
              <a:rPr lang="ru-RU" sz="2800" b="1" smtClean="0"/>
              <a:t>Приоритетные направления разработки психолого-педагогических проблем развития речи дошкольников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— структурное (формирование разных структурных уровней системы языка — фонетического, лексического, грамматического);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— когнитивное (формирование способностей к элементарному осознанию явлений языка и речи)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— функциональное (формирование навыков владения языком в его коммуникативной функции – развитие связной речи, речевого общения)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— рефлексивное (формирование оценочно-контрольной деятельности).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hlinkClick r:id="rId2" tooltip="Театрализованная деятельность в детском саду"/>
              </a:rPr>
              <a:t>Театрализованная деятельность в детском саду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– это хорошая возможность раскрытия творческого потенциала ребенка, воспитания творческой направленности личности, которая </a:t>
            </a:r>
            <a:r>
              <a:rPr lang="ru-RU" b="1" i="1" dirty="0" smtClean="0"/>
              <a:t>базируется на принципах развивающего обучения методы и организация которых опираются на закономерности развития ребенка, при этом учитывается психологическая комфортность, которая предполагает: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1) снятие, по возможности, всех </a:t>
            </a:r>
            <a:r>
              <a:rPr lang="ru-RU" dirty="0" err="1" smtClean="0"/>
              <a:t>стрессообразующих</a:t>
            </a:r>
            <a:r>
              <a:rPr lang="ru-RU" dirty="0" smtClean="0"/>
              <a:t> факторов;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2) </a:t>
            </a:r>
            <a:r>
              <a:rPr lang="ru-RU" dirty="0" err="1" smtClean="0"/>
              <a:t>раскрепощенность</a:t>
            </a:r>
            <a:r>
              <a:rPr lang="ru-RU" dirty="0" smtClean="0"/>
              <a:t>, стимулирующую развитие духовного потенциала и творческой активности;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3) развитие реальных мотивов.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Формы театрально-игровой деятельности в детском саду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600450"/>
          </a:xfrm>
        </p:spPr>
        <p:txBody>
          <a:bodyPr/>
          <a:lstStyle/>
          <a:p>
            <a:endParaRPr lang="ru-RU" smtClean="0"/>
          </a:p>
          <a:p>
            <a:r>
              <a:rPr lang="ru-RU" smtClean="0"/>
              <a:t>когда действующими лицами являются определенные предметы (игрушки, куклы) </a:t>
            </a:r>
          </a:p>
          <a:p>
            <a:r>
              <a:rPr lang="ru-RU" smtClean="0"/>
              <a:t>когда дети сами в образе действующего лица исполняют взятую на себя роль.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928100" cy="1143000"/>
          </a:xfrm>
        </p:spPr>
        <p:txBody>
          <a:bodyPr/>
          <a:lstStyle/>
          <a:p>
            <a:r>
              <a:rPr lang="ru-RU" sz="3200" b="1" smtClean="0"/>
              <a:t>Этапы формирования творческой активности детей в процессе театрализованной деятельности: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накопление художественно-образных впечатлений через восприятие театрального искусства;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активное включение в художественно-игровую деятельность;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поиск-интерпретация поведения в роли;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создание и оценка детьми продуктов совместного и индивидуального творчества.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9036050" cy="1143000"/>
          </a:xfrm>
        </p:spPr>
        <p:txBody>
          <a:bodyPr/>
          <a:lstStyle/>
          <a:p>
            <a:r>
              <a:rPr lang="ru-RU" sz="3200" smtClean="0"/>
              <a:t>Условия успешного формирования творческой активности детей в театрализованной деятельности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Дополнительная подготовка воспитателей</a:t>
            </a:r>
          </a:p>
          <a:p>
            <a:r>
              <a:rPr lang="ru-RU" smtClean="0"/>
              <a:t>Предоставлять детям возможность самовыражаться в своем творчестве</a:t>
            </a:r>
          </a:p>
          <a:p>
            <a:r>
              <a:rPr lang="ru-RU" smtClean="0"/>
              <a:t> Поддержка окружающих взрослых</a:t>
            </a:r>
          </a:p>
          <a:p>
            <a:r>
              <a:rPr lang="ru-RU" smtClean="0"/>
              <a:t>Систематическая работа с родителями.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Методы работы по совершенствованию творческой деятельности детей в театрализованной игре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метод моделирования ситуаций (предполагает создание вместе с детьми сюжетов-моделей, ситуаций-моделей, этюдов, в которых они будут осваивать способы художественно-творческой деятельности);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метод творческой беседы (предполагает введение детей в художественный образ путем специальной постановки вопроса, тактики ведения диалога);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метод ассоциаций (дает возможность будить воображение и мышление ребенка путем ассоциативных сравнений и затем на основе возникающих ассоциаций создавать в сознании новые образы).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410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Arial</vt:lpstr>
      <vt:lpstr>Тема Office</vt:lpstr>
      <vt:lpstr>Слайд 1</vt:lpstr>
      <vt:lpstr>Словесное творчество</vt:lpstr>
      <vt:lpstr>Основным условием ускорения развития речевой деятельности является применение различных методов обучения речи, построенных на принципах лингводидактики.</vt:lpstr>
      <vt:lpstr>Приоритетные направления разработки психолого-педагогических проблем развития речи дошкольников</vt:lpstr>
      <vt:lpstr>Театрализованная деятельность в детском саду</vt:lpstr>
      <vt:lpstr>Формы театрально-игровой деятельности в детском саду</vt:lpstr>
      <vt:lpstr>Этапы формирования творческой активности детей в процессе театрализованной деятельности: </vt:lpstr>
      <vt:lpstr>Условия успешного формирования творческой активности детей в театрализованной деятельности</vt:lpstr>
      <vt:lpstr>Методы работы по совершенствованию творческой деятельности детей в театрализованной игре</vt:lpstr>
      <vt:lpstr>Условия успешного формирования словесного творчества 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юра</cp:lastModifiedBy>
  <cp:revision>6</cp:revision>
  <dcterms:modified xsi:type="dcterms:W3CDTF">2016-04-03T14:18:15Z</dcterms:modified>
</cp:coreProperties>
</file>