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76" r:id="rId23"/>
    <p:sldId id="275" r:id="rId24"/>
    <p:sldId id="277" r:id="rId25"/>
    <p:sldId id="278" r:id="rId26"/>
    <p:sldId id="279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076E-853B-4C5F-977F-1D071CE33952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F5F1-B0A2-4557-8D39-87A732289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5717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225A-61C3-4B63-9C87-911DB0F45D79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1A441-0E04-40F9-8C79-306EBF075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128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8A1F-283C-4149-A9E0-DF517A6EB316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157B-41F1-4875-BB61-EBD0E4FBF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423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9DF8-B16D-455F-A8A9-9CE7CC63C04E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FE01-0586-4F59-8512-1D6CA9F96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61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9DC3-7F7D-44AD-935F-24CEB9868D1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04C4-90AD-49B0-AC39-BB10FC9F2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6184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CFF1-85CF-4C61-92CE-2A9AB4844FC0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1D78-2824-49E6-8DF0-E61FB2DF9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81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6816-D06E-4BC4-8B94-A19F86D0BFEF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6DA5-3870-47D9-9AEB-4D95A9228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58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818B-B1A7-4B49-A164-EAFB1485C2C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917D-F5E0-4882-BAF5-43FCC476D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8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65D6-E102-4E0C-81FE-B29AB04A33A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02385-0EE7-40F2-B23F-03E81EB8A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28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FC65-EFC6-4C46-8783-11153FFC0879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CA61-3500-419C-94BD-AC00C4329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335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266D-A7B0-4745-9F4B-D94ED371067D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8E7A-2E32-44C0-AAAF-A88D3B13A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278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E1B168B-6A54-428A-8163-6A8F940A7D4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AD83139-43C8-401A-A88C-52FE66FCE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2" r:id="rId2"/>
    <p:sldLayoutId id="2147483961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62" r:id="rId9"/>
    <p:sldLayoutId id="2147483958" r:id="rId10"/>
    <p:sldLayoutId id="21474839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1.xml"/><Relationship Id="rId7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5.xml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png"/><Relationship Id="rId7" Type="http://schemas.openxmlformats.org/officeDocument/2006/relationships/image" Target="../media/image5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4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438" y="4292600"/>
            <a:ext cx="411638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chemeClr val="bg2">
                    <a:lumMod val="75000"/>
                  </a:schemeClr>
                </a:solidFill>
              </a:rPr>
              <a:t>Деревья</a:t>
            </a:r>
            <a:endParaRPr lang="ru-RU" sz="7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verinedorogo.ru/wp-content/uploads/2010/12/sosna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46132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vospitatel.com.ua/zaniatia/priroda/rastenia/images/sosna%2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357313"/>
            <a:ext cx="4262437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43625" y="642938"/>
            <a:ext cx="16573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Сосна  </a:t>
            </a: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215313" y="5715000"/>
            <a:ext cx="642937" cy="7858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642938" y="1357313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Не заботясь о погоде,</a:t>
            </a:r>
            <a:br>
              <a:rPr lang="ru-RU" sz="2800"/>
            </a:br>
            <a:r>
              <a:rPr lang="ru-RU" sz="2800"/>
              <a:t>В сарафане белом ходит,</a:t>
            </a:r>
            <a:br>
              <a:rPr lang="ru-RU" sz="2800"/>
            </a:br>
            <a:r>
              <a:rPr lang="ru-RU" sz="2800"/>
              <a:t>А в один из теплых дней</a:t>
            </a:r>
            <a:br>
              <a:rPr lang="ru-RU" sz="2800"/>
            </a:br>
            <a:r>
              <a:rPr lang="ru-RU" sz="2800"/>
              <a:t>Май сережки дарит ей.</a:t>
            </a:r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642938" y="3714750"/>
            <a:ext cx="53578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Я из крошки-бочки вылез,</a:t>
            </a:r>
            <a:br>
              <a:rPr lang="ru-RU" sz="2800"/>
            </a:br>
            <a:r>
              <a:rPr lang="ru-RU" sz="2800"/>
              <a:t>Корешки пустил и вырос,</a:t>
            </a:r>
            <a:br>
              <a:rPr lang="ru-RU" sz="2800"/>
            </a:br>
            <a:r>
              <a:rPr lang="ru-RU" sz="2800"/>
              <a:t>Стал высок я и могуч,</a:t>
            </a:r>
            <a:br>
              <a:rPr lang="ru-RU" sz="2800"/>
            </a:br>
            <a:r>
              <a:rPr lang="ru-RU" sz="2800"/>
              <a:t>Не боюсь ни гроз, ни туч.</a:t>
            </a:r>
            <a:br>
              <a:rPr lang="ru-RU" sz="2800"/>
            </a:br>
            <a:r>
              <a:rPr lang="ru-RU" sz="2800"/>
              <a:t>Я кормлю свиней и белок —</a:t>
            </a:r>
            <a:br>
              <a:rPr lang="ru-RU" sz="2800"/>
            </a:br>
            <a:r>
              <a:rPr lang="ru-RU" sz="2800"/>
              <a:t>Ничего, что плод мой мелок.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63" y="642938"/>
            <a:ext cx="23288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Загадки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4000" dirty="0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6215063" y="857250"/>
            <a:ext cx="1714500" cy="2928938"/>
            <a:chOff x="6215063" y="642938"/>
            <a:chExt cx="1881187" cy="3084512"/>
          </a:xfrm>
        </p:grpSpPr>
        <p:pic>
          <p:nvPicPr>
            <p:cNvPr id="15369" name="Picture 6" descr="http://www.big-tree.ru/i/product/1/m/bereza_borod_1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63" y="642938"/>
              <a:ext cx="1881187" cy="278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TextBox 6"/>
            <p:cNvSpPr txBox="1">
              <a:spLocks noChangeArrowheads="1"/>
            </p:cNvSpPr>
            <p:nvPr/>
          </p:nvSpPr>
          <p:spPr bwMode="auto">
            <a:xfrm>
              <a:off x="6786563" y="3357563"/>
              <a:ext cx="927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береза</a:t>
              </a:r>
            </a:p>
          </p:txBody>
        </p:sp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5715000" y="4000500"/>
            <a:ext cx="3071813" cy="2655888"/>
            <a:chOff x="5715000" y="4000500"/>
            <a:chExt cx="3071813" cy="2655888"/>
          </a:xfrm>
        </p:grpSpPr>
        <p:pic>
          <p:nvPicPr>
            <p:cNvPr id="15367" name="Picture 8" descr="http://img0.liveinternet.ru/images/attach/c/1/55/455/55455396_1266689154_dub320x24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000500"/>
              <a:ext cx="3071813" cy="23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Box 8"/>
            <p:cNvSpPr txBox="1">
              <a:spLocks noChangeArrowheads="1"/>
            </p:cNvSpPr>
            <p:nvPr/>
          </p:nvSpPr>
          <p:spPr bwMode="auto">
            <a:xfrm>
              <a:off x="6929438" y="6286500"/>
              <a:ext cx="5683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дуб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571500" y="1214438"/>
            <a:ext cx="5429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С моего цветка берёт</a:t>
            </a:r>
            <a:br>
              <a:rPr lang="ru-RU" sz="2800"/>
            </a:br>
            <a:r>
              <a:rPr lang="ru-RU" sz="2800"/>
              <a:t>Пчёлка самый вкусный мёд.</a:t>
            </a:r>
            <a:br>
              <a:rPr lang="ru-RU" sz="2800"/>
            </a:br>
            <a:r>
              <a:rPr lang="ru-RU" sz="2800"/>
              <a:t>А меня все ж обижают,</a:t>
            </a:r>
            <a:br>
              <a:rPr lang="ru-RU" sz="2800"/>
            </a:br>
            <a:r>
              <a:rPr lang="ru-RU" sz="2800"/>
              <a:t>Шкурку тонкую сдирают.</a:t>
            </a:r>
          </a:p>
        </p:txBody>
      </p:sp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500063" y="3929063"/>
            <a:ext cx="53578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Каждый год на нем с охотой </a:t>
            </a:r>
            <a:br>
              <a:rPr lang="ru-RU" sz="2800"/>
            </a:br>
            <a:r>
              <a:rPr lang="ru-RU" sz="2800"/>
              <a:t>Вырастают вертолеты. </a:t>
            </a:r>
            <a:br>
              <a:rPr lang="ru-RU" sz="2800"/>
            </a:br>
            <a:r>
              <a:rPr lang="ru-RU" sz="2800"/>
              <a:t>Жаль, что каждый вертолет </a:t>
            </a:r>
            <a:br>
              <a:rPr lang="ru-RU" sz="2800"/>
            </a:br>
            <a:r>
              <a:rPr lang="ru-RU" sz="2800"/>
              <a:t>На всего один полет.</a:t>
            </a: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5715000" y="1000125"/>
            <a:ext cx="3071813" cy="2584450"/>
            <a:chOff x="5643563" y="642938"/>
            <a:chExt cx="3071812" cy="2584450"/>
          </a:xfrm>
        </p:grpSpPr>
        <p:pic>
          <p:nvPicPr>
            <p:cNvPr id="16392" name="Picture 5" descr="http://house-help.info/wp-content/uploads/2010/06/lipa_melkolis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63" y="642938"/>
              <a:ext cx="3071812" cy="222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TextBox 6"/>
            <p:cNvSpPr txBox="1">
              <a:spLocks noChangeArrowheads="1"/>
            </p:cNvSpPr>
            <p:nvPr/>
          </p:nvSpPr>
          <p:spPr bwMode="auto">
            <a:xfrm>
              <a:off x="6786563" y="2857500"/>
              <a:ext cx="7000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липа</a:t>
              </a: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5286375" y="3857625"/>
            <a:ext cx="3571875" cy="2798763"/>
            <a:chOff x="5286375" y="3857625"/>
            <a:chExt cx="3571875" cy="2798763"/>
          </a:xfrm>
        </p:grpSpPr>
        <p:pic>
          <p:nvPicPr>
            <p:cNvPr id="16390" name="Picture 9" descr="http://www.veststroi.ru/images/posadka/listvennie/acer/platanoides_cleveland/acer_platanoides_cleveland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75" y="3857625"/>
              <a:ext cx="3571875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Box 7"/>
            <p:cNvSpPr txBox="1">
              <a:spLocks noChangeArrowheads="1"/>
            </p:cNvSpPr>
            <p:nvPr/>
          </p:nvSpPr>
          <p:spPr bwMode="auto">
            <a:xfrm>
              <a:off x="6786563" y="6286500"/>
              <a:ext cx="679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клён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571500" y="1071563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Я прихожу с подарками, </a:t>
            </a:r>
            <a:br>
              <a:rPr lang="ru-RU" sz="2800"/>
            </a:br>
            <a:r>
              <a:rPr lang="ru-RU" sz="2800"/>
              <a:t>Блещу огнями яркими, </a:t>
            </a:r>
            <a:br>
              <a:rPr lang="ru-RU" sz="2800"/>
            </a:br>
            <a:r>
              <a:rPr lang="ru-RU" sz="2800"/>
              <a:t>Нарядная, забавная, </a:t>
            </a:r>
            <a:br>
              <a:rPr lang="ru-RU" sz="2800"/>
            </a:br>
            <a:r>
              <a:rPr lang="ru-RU" sz="2800"/>
              <a:t>На Новый год я главная.</a:t>
            </a: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714375" y="4357688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У меня длинней иголки,</a:t>
            </a:r>
            <a:br>
              <a:rPr lang="ru-RU" sz="2800"/>
            </a:br>
            <a:r>
              <a:rPr lang="ru-RU" sz="2800"/>
              <a:t>Чем у ёлки.</a:t>
            </a:r>
            <a:br>
              <a:rPr lang="ru-RU" sz="2800"/>
            </a:br>
            <a:r>
              <a:rPr lang="ru-RU" sz="2800"/>
              <a:t>Очень прямо я расту</a:t>
            </a:r>
            <a:br>
              <a:rPr lang="ru-RU" sz="2800"/>
            </a:br>
            <a:r>
              <a:rPr lang="ru-RU" sz="2800"/>
              <a:t>В высоту.</a:t>
            </a: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6072188" y="785813"/>
            <a:ext cx="2143125" cy="2941637"/>
            <a:chOff x="5857875" y="214313"/>
            <a:chExt cx="2214563" cy="3370262"/>
          </a:xfrm>
        </p:grpSpPr>
        <p:pic>
          <p:nvPicPr>
            <p:cNvPr id="17416" name="Picture 5" descr="http://www.elki-vip.ru/files/image/picea_abies__norway_spruce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5" y="214313"/>
              <a:ext cx="2214563" cy="303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Box 5"/>
            <p:cNvSpPr txBox="1">
              <a:spLocks noChangeArrowheads="1"/>
            </p:cNvSpPr>
            <p:nvPr/>
          </p:nvSpPr>
          <p:spPr bwMode="auto">
            <a:xfrm>
              <a:off x="6572250" y="3214688"/>
              <a:ext cx="5603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ель</a:t>
              </a: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5500688" y="4214813"/>
            <a:ext cx="3300412" cy="2643187"/>
            <a:chOff x="5357813" y="3786188"/>
            <a:chExt cx="3371850" cy="2870200"/>
          </a:xfrm>
        </p:grpSpPr>
        <p:pic>
          <p:nvPicPr>
            <p:cNvPr id="17414" name="Picture 7" descr="http://www.expreswood.ru/wood_photo/sosna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3" y="3786188"/>
              <a:ext cx="3371850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TextBox 6"/>
            <p:cNvSpPr txBox="1">
              <a:spLocks noChangeArrowheads="1"/>
            </p:cNvSpPr>
            <p:nvPr/>
          </p:nvSpPr>
          <p:spPr bwMode="auto">
            <a:xfrm>
              <a:off x="6786563" y="6286500"/>
              <a:ext cx="803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сосна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785813" y="1357313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Весною зеленела,</a:t>
            </a:r>
            <a:br>
              <a:rPr lang="ru-RU" sz="2800"/>
            </a:br>
            <a:r>
              <a:rPr lang="ru-RU" sz="2800"/>
              <a:t>Летом загорала,</a:t>
            </a:r>
            <a:br>
              <a:rPr lang="ru-RU" sz="2800"/>
            </a:br>
            <a:r>
              <a:rPr lang="ru-RU" sz="2800"/>
              <a:t>Осенью надела</a:t>
            </a:r>
            <a:br>
              <a:rPr lang="ru-RU" sz="2800"/>
            </a:br>
            <a:r>
              <a:rPr lang="ru-RU" sz="2800"/>
              <a:t>Красные кораллы.</a:t>
            </a: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714375" y="428625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Кудри в речку опустила</a:t>
            </a:r>
            <a:br>
              <a:rPr lang="ru-RU" sz="2800"/>
            </a:br>
            <a:r>
              <a:rPr lang="ru-RU" sz="2800"/>
              <a:t>И о чём-то загрустила,</a:t>
            </a:r>
            <a:br>
              <a:rPr lang="ru-RU" sz="2800"/>
            </a:br>
            <a:r>
              <a:rPr lang="ru-RU" sz="2800"/>
              <a:t>А о чём она грустит,</a:t>
            </a:r>
            <a:br>
              <a:rPr lang="ru-RU" sz="2800"/>
            </a:br>
            <a:r>
              <a:rPr lang="ru-RU" sz="2800"/>
              <a:t>Никому не говорит.</a:t>
            </a: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5429250" y="785813"/>
            <a:ext cx="2214563" cy="2941637"/>
            <a:chOff x="5929313" y="214313"/>
            <a:chExt cx="2286000" cy="3084512"/>
          </a:xfrm>
        </p:grpSpPr>
        <p:pic>
          <p:nvPicPr>
            <p:cNvPr id="18441" name="Picture 7" descr="http://herbalogya.ru/library/img/sorbus-p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13" y="214313"/>
              <a:ext cx="2286000" cy="269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TextBox 6"/>
            <p:cNvSpPr txBox="1">
              <a:spLocks noChangeArrowheads="1"/>
            </p:cNvSpPr>
            <p:nvPr/>
          </p:nvSpPr>
          <p:spPr bwMode="auto">
            <a:xfrm>
              <a:off x="6572250" y="2928938"/>
              <a:ext cx="9509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рябина</a:t>
              </a: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5357813" y="3929063"/>
            <a:ext cx="2500312" cy="2928937"/>
            <a:chOff x="5857875" y="3571875"/>
            <a:chExt cx="2470150" cy="3084513"/>
          </a:xfrm>
        </p:grpSpPr>
        <p:pic>
          <p:nvPicPr>
            <p:cNvPr id="18439" name="Picture 9" descr="http://myfhology.narod.ru/planta/iva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5" y="3571875"/>
              <a:ext cx="2470150" cy="264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Box 7"/>
            <p:cNvSpPr txBox="1">
              <a:spLocks noChangeArrowheads="1"/>
            </p:cNvSpPr>
            <p:nvPr/>
          </p:nvSpPr>
          <p:spPr bwMode="auto">
            <a:xfrm>
              <a:off x="6858000" y="6286500"/>
              <a:ext cx="561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ива</a:t>
              </a:r>
            </a:p>
          </p:txBody>
        </p:sp>
      </p:grp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286750" y="5786438"/>
            <a:ext cx="64293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38" y="571500"/>
            <a:ext cx="44624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Скажи наоборот 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973263" y="1428750"/>
            <a:ext cx="4956175" cy="2203450"/>
            <a:chOff x="1972719" y="1214438"/>
            <a:chExt cx="4956719" cy="2202749"/>
          </a:xfrm>
        </p:grpSpPr>
        <p:pic>
          <p:nvPicPr>
            <p:cNvPr id="19466" name="Picture 5" descr="http://www.materinstvo.ru/skins/default/public/images/articles/s1819_1198590232_5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3" y="1214438"/>
              <a:ext cx="1571625" cy="162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7" descr="http://www.rastitelnyj.ru/sosna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88" y="1214438"/>
              <a:ext cx="1643062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Box 6"/>
            <p:cNvSpPr txBox="1">
              <a:spLocks noChangeArrowheads="1"/>
            </p:cNvSpPr>
            <p:nvPr/>
          </p:nvSpPr>
          <p:spPr bwMode="auto">
            <a:xfrm>
              <a:off x="1972719" y="3047299"/>
              <a:ext cx="4000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У сосны иголки длинные, а у елки…</a:t>
              </a:r>
            </a:p>
          </p:txBody>
        </p:sp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1881188" y="3714750"/>
            <a:ext cx="5119687" cy="2941638"/>
            <a:chOff x="1809319" y="3643313"/>
            <a:chExt cx="5120119" cy="2941637"/>
          </a:xfrm>
        </p:grpSpPr>
        <p:pic>
          <p:nvPicPr>
            <p:cNvPr id="19463" name="Picture 9" descr="http://otvetin.ru/uploads/posts/2009-10/1255786288_m-001_02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3643313"/>
              <a:ext cx="2628900" cy="235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11" descr="http://thumbs.dreamstime.com/thumblarge_317/1223012774Spl0HG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143375"/>
              <a:ext cx="1214438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Box 9"/>
            <p:cNvSpPr txBox="1">
              <a:spLocks noChangeArrowheads="1"/>
            </p:cNvSpPr>
            <p:nvPr/>
          </p:nvSpPr>
          <p:spPr bwMode="auto">
            <a:xfrm>
              <a:off x="1809319" y="6215063"/>
              <a:ext cx="43005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У клена листья большие, а у березы…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68988" y="3262313"/>
            <a:ext cx="113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короткие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43625" y="6286500"/>
            <a:ext cx="133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маленькие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643063" y="642938"/>
            <a:ext cx="6027737" cy="2670175"/>
            <a:chOff x="1635125" y="504825"/>
            <a:chExt cx="6027738" cy="2669669"/>
          </a:xfrm>
        </p:grpSpPr>
        <p:pic>
          <p:nvPicPr>
            <p:cNvPr id="20490" name="Picture 2" descr="http://img0.liveinternet.ru/images/foto/b/3/502/1415502/f_15733016_smal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025" y="1357313"/>
              <a:ext cx="238283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6" descr="http://thumbnail030.mylivepage.com/chunk30/494445/362/small_%D0%9B%D0%B8%D1%81%D1%82%20%D0%BB%D0%B8%D0%BF%D1%8B.jpg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25" y="504825"/>
              <a:ext cx="2536825" cy="213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6"/>
            <p:cNvSpPr txBox="1">
              <a:spLocks noChangeArrowheads="1"/>
            </p:cNvSpPr>
            <p:nvPr/>
          </p:nvSpPr>
          <p:spPr bwMode="auto">
            <a:xfrm>
              <a:off x="1891745" y="2804607"/>
              <a:ext cx="3638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У липы лист широкий, а у ивы…</a:t>
              </a: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1785938" y="3571875"/>
            <a:ext cx="5286375" cy="3071813"/>
            <a:chOff x="1785938" y="3571875"/>
            <a:chExt cx="5286375" cy="3071813"/>
          </a:xfrm>
        </p:grpSpPr>
        <p:pic>
          <p:nvPicPr>
            <p:cNvPr id="20487" name="Picture 8" descr="http://content.foto.mail.ru/mail/triada54/_answers/i-596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3714750"/>
              <a:ext cx="1500188" cy="231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10" descr="http://artekovetc.ru/flora/14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38" y="3571875"/>
              <a:ext cx="2000250" cy="248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TextBox 10"/>
            <p:cNvSpPr txBox="1">
              <a:spLocks noChangeArrowheads="1"/>
            </p:cNvSpPr>
            <p:nvPr/>
          </p:nvSpPr>
          <p:spPr bwMode="auto">
            <a:xfrm>
              <a:off x="1785938" y="6273800"/>
              <a:ext cx="39798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У дуба ствол толстый, а у березы…</a:t>
              </a:r>
            </a:p>
          </p:txBody>
        </p:sp>
      </p:grp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358188" y="5929313"/>
            <a:ext cx="64293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72125" y="2943225"/>
            <a:ext cx="763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узкий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92788" y="627062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тонкий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88" y="571500"/>
            <a:ext cx="62277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Назови дерево ласково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214438" y="6286500"/>
            <a:ext cx="2408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березка, березонька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5857875" y="6286500"/>
            <a:ext cx="180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дубок, дубочек</a:t>
            </a: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714375" y="1714500"/>
            <a:ext cx="3405188" cy="4441825"/>
            <a:chOff x="571500" y="1571625"/>
            <a:chExt cx="3405188" cy="4441825"/>
          </a:xfrm>
        </p:grpSpPr>
        <p:pic>
          <p:nvPicPr>
            <p:cNvPr id="21513" name="Picture 2" descr="http://www.pitomnik.dp.ua/img_beryoza_b/page_berza_b/beryoza_b_300x26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571625"/>
              <a:ext cx="3405188" cy="392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TextBox 8"/>
            <p:cNvSpPr txBox="1">
              <a:spLocks noChangeArrowheads="1"/>
            </p:cNvSpPr>
            <p:nvPr/>
          </p:nvSpPr>
          <p:spPr bwMode="auto">
            <a:xfrm>
              <a:off x="1928813" y="5643563"/>
              <a:ext cx="13858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Береза -… </a:t>
              </a:r>
            </a:p>
          </p:txBody>
        </p:sp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5357813" y="1643063"/>
            <a:ext cx="2762250" cy="4656137"/>
            <a:chOff x="5072063" y="1357313"/>
            <a:chExt cx="2762250" cy="4656137"/>
          </a:xfrm>
        </p:grpSpPr>
        <p:pic>
          <p:nvPicPr>
            <p:cNvPr id="21511" name="Picture 4" descr="http://www.popov.org/photo/1696/small-oak-24.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3" y="1357313"/>
              <a:ext cx="2762250" cy="414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Box 9"/>
            <p:cNvSpPr txBox="1">
              <a:spLocks noChangeArrowheads="1"/>
            </p:cNvSpPr>
            <p:nvPr/>
          </p:nvSpPr>
          <p:spPr bwMode="auto">
            <a:xfrm>
              <a:off x="6143625" y="5643563"/>
              <a:ext cx="1031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Дуб -…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357313" y="5572125"/>
            <a:ext cx="1998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липка, липонька 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6357938" y="5572125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ивушка </a:t>
            </a: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571500" y="1357313"/>
            <a:ext cx="3571875" cy="4084637"/>
            <a:chOff x="571500" y="1357313"/>
            <a:chExt cx="3571875" cy="4084637"/>
          </a:xfrm>
        </p:grpSpPr>
        <p:pic>
          <p:nvPicPr>
            <p:cNvPr id="22536" name="Picture 2" descr="http://floribel.md/images_bol/2/tilia_platiphilu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357313"/>
              <a:ext cx="3571875" cy="350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Box 7"/>
            <p:cNvSpPr txBox="1">
              <a:spLocks noChangeArrowheads="1"/>
            </p:cNvSpPr>
            <p:nvPr/>
          </p:nvSpPr>
          <p:spPr bwMode="auto">
            <a:xfrm>
              <a:off x="1928813" y="5072063"/>
              <a:ext cx="10906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Липа -…</a:t>
              </a: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5072063" y="928688"/>
            <a:ext cx="3071812" cy="4584700"/>
            <a:chOff x="5072063" y="928688"/>
            <a:chExt cx="3071812" cy="4584700"/>
          </a:xfrm>
        </p:grpSpPr>
        <p:pic>
          <p:nvPicPr>
            <p:cNvPr id="22534" name="Picture 4" descr="http://s006.radikal.ru/i213/1006/cd/81c0a0fc7f46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3" y="928688"/>
              <a:ext cx="3071812" cy="409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Box 8"/>
            <p:cNvSpPr txBox="1">
              <a:spLocks noChangeArrowheads="1"/>
            </p:cNvSpPr>
            <p:nvPr/>
          </p:nvSpPr>
          <p:spPr bwMode="auto">
            <a:xfrm>
              <a:off x="6500813" y="5143500"/>
              <a:ext cx="10366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Ива -…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857250" y="928688"/>
            <a:ext cx="3357563" cy="4656137"/>
            <a:chOff x="857250" y="857250"/>
            <a:chExt cx="3357563" cy="4656138"/>
          </a:xfrm>
        </p:grpSpPr>
        <p:pic>
          <p:nvPicPr>
            <p:cNvPr id="23560" name="Picture 2" descr="http://www.krupnomery.ru/img/hvo/el_o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857250"/>
              <a:ext cx="3357563" cy="412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TextBox 4"/>
            <p:cNvSpPr txBox="1">
              <a:spLocks noChangeArrowheads="1"/>
            </p:cNvSpPr>
            <p:nvPr/>
          </p:nvSpPr>
          <p:spPr bwMode="auto">
            <a:xfrm>
              <a:off x="2143125" y="5143500"/>
              <a:ext cx="965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Ель -…</a:t>
              </a:r>
            </a:p>
          </p:txBody>
        </p:sp>
      </p:grp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2071688" y="5643563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ёлочка</a:t>
            </a:r>
          </a:p>
        </p:txBody>
      </p: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4929188" y="928688"/>
            <a:ext cx="3214687" cy="4656137"/>
            <a:chOff x="4929188" y="857250"/>
            <a:chExt cx="3214687" cy="4656138"/>
          </a:xfrm>
        </p:grpSpPr>
        <p:pic>
          <p:nvPicPr>
            <p:cNvPr id="23558" name="Picture 4" descr="http://www.greeninfo.ru/img/Portal/sArticle/decor2/Sosna_jerna8_avstriiska8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88" y="857250"/>
              <a:ext cx="3214687" cy="414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Box 8"/>
            <p:cNvSpPr txBox="1">
              <a:spLocks noChangeArrowheads="1"/>
            </p:cNvSpPr>
            <p:nvPr/>
          </p:nvSpPr>
          <p:spPr bwMode="auto">
            <a:xfrm>
              <a:off x="6072188" y="5143500"/>
              <a:ext cx="12239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Сосна -…</a:t>
              </a:r>
            </a:p>
          </p:txBody>
        </p:sp>
      </p:grp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6143625" y="5643563"/>
            <a:ext cx="1036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сосенка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6879679" cy="4572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hlinkClick r:id="rId2" action="ppaction://hlinksldjump"/>
              </a:rPr>
              <a:t>Словарь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hlinkClick r:id="rId3" action="ppaction://hlinksldjump"/>
              </a:rPr>
              <a:t>Загадки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hlinkClick r:id="rId4" action="ppaction://hlinksldjump"/>
              </a:rPr>
              <a:t>Скажи наоборот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hlinkClick r:id="rId5" action="ppaction://hlinksldjump"/>
              </a:rPr>
              <a:t>Назови дерево ласково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hlinkClick r:id="rId6" action="ppaction://hlinksldjump"/>
              </a:rPr>
              <a:t>Пальчиковая гимнастика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hlinkClick r:id="rId7" action="ppaction://hlinksldjump"/>
              </a:rPr>
              <a:t>Четвертый лишний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hlinkClick r:id="rId8" action="ppaction://hlinksldjump"/>
              </a:rPr>
              <a:t>Скажи по-другому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hlinkClick r:id="rId9" action="ppaction://hlinksldjump"/>
              </a:rPr>
              <a:t>Об авторе</a:t>
            </a:r>
            <a:endParaRPr lang="ru-RU" sz="2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714375"/>
            <a:ext cx="2847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Содержание: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85813" y="928688"/>
            <a:ext cx="3333750" cy="4870450"/>
            <a:chOff x="785813" y="928688"/>
            <a:chExt cx="3333750" cy="4870450"/>
          </a:xfrm>
        </p:grpSpPr>
        <p:pic>
          <p:nvPicPr>
            <p:cNvPr id="24585" name="Picture 2" descr="http://portaltravi.ru/uploads/Ryabina4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3" y="928688"/>
              <a:ext cx="333375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Box 4"/>
            <p:cNvSpPr txBox="1">
              <a:spLocks noChangeArrowheads="1"/>
            </p:cNvSpPr>
            <p:nvPr/>
          </p:nvSpPr>
          <p:spPr bwMode="auto">
            <a:xfrm>
              <a:off x="1643063" y="5429250"/>
              <a:ext cx="13446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Рябина -…</a:t>
              </a:r>
            </a:p>
          </p:txBody>
        </p:sp>
      </p:grp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214438" y="5929313"/>
            <a:ext cx="2381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рябинка, рябинушка</a:t>
            </a:r>
          </a:p>
        </p:txBody>
      </p: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4929188" y="928688"/>
            <a:ext cx="3071812" cy="4870450"/>
            <a:chOff x="4929188" y="928688"/>
            <a:chExt cx="3071812" cy="4870450"/>
          </a:xfrm>
        </p:grpSpPr>
        <p:pic>
          <p:nvPicPr>
            <p:cNvPr id="24583" name="Picture 4" descr="http://content.foto.mail.ru/mail/m_wolga/1/i-3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88" y="928688"/>
              <a:ext cx="3071812" cy="409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7"/>
            <p:cNvSpPr txBox="1">
              <a:spLocks noChangeArrowheads="1"/>
            </p:cNvSpPr>
            <p:nvPr/>
          </p:nvSpPr>
          <p:spPr bwMode="auto">
            <a:xfrm>
              <a:off x="6072188" y="5429250"/>
              <a:ext cx="10826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Клён -…</a:t>
              </a:r>
            </a:p>
          </p:txBody>
        </p:sp>
      </p:grp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5572125" y="5929313"/>
            <a:ext cx="203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кленок, кленочек</a:t>
            </a: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286750" y="5929313"/>
            <a:ext cx="64293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5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500063"/>
            <a:ext cx="43100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Осенние</a:t>
            </a: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листья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50825" y="1000125"/>
            <a:ext cx="88931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800"/>
              <a:t>Раз, два, три, четыре, пять,  </a:t>
            </a:r>
            <a:r>
              <a:rPr lang="ru-RU" sz="1600" i="1"/>
              <a:t>Загибать пальчики, начиная с большого</a:t>
            </a:r>
            <a:endParaRPr lang="ru-RU" sz="2800"/>
          </a:p>
          <a:p>
            <a:pPr eaLnBrk="1" hangingPunct="1">
              <a:lnSpc>
                <a:spcPct val="150000"/>
              </a:lnSpc>
            </a:pPr>
            <a:r>
              <a:rPr lang="ru-RU" sz="2800"/>
              <a:t>Будем листья собирать.</a:t>
            </a:r>
            <a:r>
              <a:rPr lang="ru-RU" sz="1600" i="1"/>
              <a:t>                         Сжимать и разжимать кулачки</a:t>
            </a:r>
            <a:endParaRPr lang="ru-RU" sz="2800"/>
          </a:p>
          <a:p>
            <a:pPr eaLnBrk="1" hangingPunct="1">
              <a:lnSpc>
                <a:spcPct val="150000"/>
              </a:lnSpc>
            </a:pPr>
            <a:r>
              <a:rPr lang="ru-RU" sz="2800"/>
              <a:t>Листья березы,                      </a:t>
            </a:r>
            <a:r>
              <a:rPr lang="ru-RU" sz="1600" i="1"/>
              <a:t>Загибать пальчики, начиная с большого</a:t>
            </a:r>
            <a:endParaRPr lang="ru-RU" sz="1600"/>
          </a:p>
          <a:p>
            <a:pPr eaLnBrk="1" hangingPunct="1">
              <a:lnSpc>
                <a:spcPct val="150000"/>
              </a:lnSpc>
            </a:pPr>
            <a:r>
              <a:rPr lang="ru-RU" sz="2800"/>
              <a:t>Листья рябины,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/>
              <a:t>Листики тополя,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/>
              <a:t>Листья осины,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/>
              <a:t>Листики дуба мы соберем,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/>
              <a:t>Маме осенний букет отнесем.</a:t>
            </a:r>
            <a:r>
              <a:rPr lang="ru-RU" sz="1600" i="1"/>
              <a:t>             «Шагать» по столу средним </a:t>
            </a:r>
          </a:p>
          <a:p>
            <a:pPr eaLnBrk="1" hangingPunct="1">
              <a:lnSpc>
                <a:spcPct val="150000"/>
              </a:lnSpc>
            </a:pPr>
            <a:r>
              <a:rPr lang="ru-RU" sz="1600" i="1"/>
              <a:t>                                                                                                     и указательным пальчиками</a:t>
            </a:r>
            <a:endParaRPr lang="ru-RU" sz="280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875" y="4429125"/>
            <a:ext cx="64293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ortaltravi.ru/uploads/Ryabina4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03413"/>
            <a:ext cx="192881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://les.novosibdom.ru/story/WOOOOOOOD/iva/salix_alba_01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797050"/>
            <a:ext cx="17938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http://dverinedorogo.ru/wp-content/uploads/2010/12/sosna_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4257675"/>
            <a:ext cx="18938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www.landscape-design.ru/i/cp/wallpaper/summer/016.JPG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18038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12963" y="560388"/>
            <a:ext cx="51339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Четвертый лишний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652463" y="1125538"/>
            <a:ext cx="8137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>
                <a:latin typeface="Palatino Linotype" pitchFamily="18" charset="0"/>
                <a:cs typeface="Arial" charset="0"/>
              </a:rPr>
              <a:t>Что здесь лишнее? Почему?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3" y="552613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  <p:pic>
        <p:nvPicPr>
          <p:cNvPr id="10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71" y="4910931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6141771" y="5955304"/>
            <a:ext cx="1727870" cy="823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Дальше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http://www.elki-vip.ru/files/image/picea_abies__norway_spruce.gif">
            <a:hlinkClick r:id="" action="ppaction://noaction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212850"/>
            <a:ext cx="20716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8" descr="http://img0.liveinternet.ru/images/attach/c/1/55/455/55455396_1266689154_dub320x240.jpg">
            <a:hlinkClick r:id="" action="ppaction://noaction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214813"/>
            <a:ext cx="30718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pitomnik.dp.ua/img_beryoza_b/page_berza_b/beryoza_b_300x260.jpg">
            <a:hlinkClick r:id="" action="ppaction://noaction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143375"/>
            <a:ext cx="20716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http://protown.ru/pic/lipa_derevo.jpg">
            <a:hlinkClick r:id="" action="ppaction://noaction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182688"/>
            <a:ext cx="221456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8215313" y="5786437"/>
            <a:ext cx="714375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684213" y="631825"/>
            <a:ext cx="8137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>
                <a:latin typeface="Palatino Linotype" pitchFamily="18" charset="0"/>
                <a:cs typeface="Arial" charset="0"/>
              </a:rPr>
              <a:t>Что здесь лишнее? Почему?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3" y="552613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  <p:pic>
        <p:nvPicPr>
          <p:cNvPr id="9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14" y="2204864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0" y="642938"/>
            <a:ext cx="48006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Скажи по-другому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642938" y="1785938"/>
            <a:ext cx="2657475" cy="3798887"/>
            <a:chOff x="642938" y="1785938"/>
            <a:chExt cx="2657475" cy="3798887"/>
          </a:xfrm>
        </p:grpSpPr>
        <p:pic>
          <p:nvPicPr>
            <p:cNvPr id="28681" name="Picture 6" descr="http://thumbnail030.mylivepage.com/chunk30/494445/362/small_%D0%9B%D0%B8%D1%81%D1%82%20%D0%BB%D0%B8%D0%BF%D1%8B.jpg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1785938"/>
              <a:ext cx="2443163" cy="290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642938" y="5214938"/>
              <a:ext cx="17414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Лист липы - …</a:t>
              </a:r>
            </a:p>
          </p:txBody>
        </p:sp>
      </p:grp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2286000" y="5214938"/>
            <a:ext cx="1684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липовый лист</a:t>
            </a: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4572000" y="1714500"/>
            <a:ext cx="3489325" cy="3870325"/>
            <a:chOff x="4572000" y="1714500"/>
            <a:chExt cx="3489325" cy="3870325"/>
          </a:xfrm>
        </p:grpSpPr>
        <p:pic>
          <p:nvPicPr>
            <p:cNvPr id="28679" name="Picture 9" descr="http://otvetin.ru/uploads/posts/2009-10/1255786288_m-001_02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1714500"/>
              <a:ext cx="3346450" cy="300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TextBox 8"/>
            <p:cNvSpPr txBox="1">
              <a:spLocks noChangeArrowheads="1"/>
            </p:cNvSpPr>
            <p:nvPr/>
          </p:nvSpPr>
          <p:spPr bwMode="auto">
            <a:xfrm>
              <a:off x="4572000" y="5214938"/>
              <a:ext cx="17446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Лист клёна -…</a:t>
              </a:r>
            </a:p>
          </p:txBody>
        </p:sp>
      </p:grp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6572250" y="5214938"/>
            <a:ext cx="180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кленовый 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571500" y="1500188"/>
            <a:ext cx="2857500" cy="4156075"/>
            <a:chOff x="571500" y="1500188"/>
            <a:chExt cx="2857500" cy="4156075"/>
          </a:xfrm>
        </p:grpSpPr>
        <p:pic>
          <p:nvPicPr>
            <p:cNvPr id="29704" name="Picture 11" descr="http://thumbs.dreamstime.com/thumblarge_317/1223012774Spl0HG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500188"/>
              <a:ext cx="2286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Box 5"/>
            <p:cNvSpPr txBox="1">
              <a:spLocks noChangeArrowheads="1"/>
            </p:cNvSpPr>
            <p:nvPr/>
          </p:nvSpPr>
          <p:spPr bwMode="auto">
            <a:xfrm>
              <a:off x="571500" y="5286375"/>
              <a:ext cx="18446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Лист берёзы-…</a:t>
              </a:r>
            </a:p>
          </p:txBody>
        </p:sp>
      </p:grp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2428875" y="5286375"/>
            <a:ext cx="191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берёзовый лист</a:t>
            </a:r>
          </a:p>
        </p:txBody>
      </p: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5214938" y="1643063"/>
            <a:ext cx="2265362" cy="4013200"/>
            <a:chOff x="5214938" y="1643063"/>
            <a:chExt cx="2265362" cy="4013200"/>
          </a:xfrm>
        </p:grpSpPr>
        <p:pic>
          <p:nvPicPr>
            <p:cNvPr id="29702" name="Picture 2" descr="http://img0.liveinternet.ru/images/foto/b/3/502/1415502/f_15733016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5" y="1643063"/>
              <a:ext cx="1622425" cy="328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Box 7"/>
            <p:cNvSpPr txBox="1">
              <a:spLocks noChangeArrowheads="1"/>
            </p:cNvSpPr>
            <p:nvPr/>
          </p:nvSpPr>
          <p:spPr bwMode="auto">
            <a:xfrm>
              <a:off x="5214938" y="5286375"/>
              <a:ext cx="14763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Лист ивы-…</a:t>
              </a:r>
            </a:p>
          </p:txBody>
        </p:sp>
      </p:grp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6858000" y="5286375"/>
            <a:ext cx="1566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ивовый 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571500" y="1714500"/>
            <a:ext cx="3173413" cy="3298825"/>
            <a:chOff x="571500" y="1714500"/>
            <a:chExt cx="3173413" cy="3298825"/>
          </a:xfrm>
        </p:grpSpPr>
        <p:pic>
          <p:nvPicPr>
            <p:cNvPr id="30729" name="Picture 7" descr="http://www.rastitelnyj.ru/sosna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714500"/>
              <a:ext cx="2601913" cy="256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Box 5"/>
            <p:cNvSpPr txBox="1">
              <a:spLocks noChangeArrowheads="1"/>
            </p:cNvSpPr>
            <p:nvPr/>
          </p:nvSpPr>
          <p:spPr bwMode="auto">
            <a:xfrm>
              <a:off x="571500" y="4643438"/>
              <a:ext cx="1946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Иголки сосны-…</a:t>
              </a:r>
            </a:p>
          </p:txBody>
        </p:sp>
      </p:grp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2428875" y="4643438"/>
            <a:ext cx="2028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сосновые иголки</a:t>
            </a:r>
          </a:p>
        </p:txBody>
      </p: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5214938" y="1714500"/>
            <a:ext cx="2857500" cy="3298825"/>
            <a:chOff x="5214938" y="1714500"/>
            <a:chExt cx="2857500" cy="3298825"/>
          </a:xfrm>
        </p:grpSpPr>
        <p:pic>
          <p:nvPicPr>
            <p:cNvPr id="30727" name="Picture 5" descr="http://www.materinstvo.ru/skins/default/public/images/articles/s1819_1198590232_5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63" y="1714500"/>
              <a:ext cx="2428875" cy="2509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TextBox 8"/>
            <p:cNvSpPr txBox="1">
              <a:spLocks noChangeArrowheads="1"/>
            </p:cNvSpPr>
            <p:nvPr/>
          </p:nvSpPr>
          <p:spPr bwMode="auto">
            <a:xfrm>
              <a:off x="5214938" y="4643438"/>
              <a:ext cx="16732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Иголки ели-…</a:t>
              </a:r>
            </a:p>
          </p:txBody>
        </p:sp>
      </p:grp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7000875" y="4643438"/>
            <a:ext cx="178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еловые иголки</a:t>
            </a: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286750" y="5857875"/>
            <a:ext cx="64293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744538" y="1785938"/>
            <a:ext cx="75469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/>
              <a:t>Презентацию подготовила</a:t>
            </a:r>
          </a:p>
          <a:p>
            <a:pPr algn="ctr" eaLnBrk="1" hangingPunct="1"/>
            <a:r>
              <a:rPr lang="ru-RU" sz="3600"/>
              <a:t>учитель-логопед МБДОУ ДС </a:t>
            </a:r>
          </a:p>
          <a:p>
            <a:pPr algn="ctr" eaLnBrk="1" hangingPunct="1"/>
            <a:r>
              <a:rPr lang="ru-RU" sz="3600"/>
              <a:t>№ 37 «Мальвинка»</a:t>
            </a:r>
          </a:p>
          <a:p>
            <a:pPr algn="ctr" eaLnBrk="1" hangingPunct="1"/>
            <a:r>
              <a:rPr lang="ru-RU" sz="3600"/>
              <a:t>Аксютина Татьяна Александровна</a:t>
            </a:r>
          </a:p>
          <a:p>
            <a:pPr algn="ctr" eaLnBrk="1" hangingPunct="1"/>
            <a:endParaRPr lang="ru-RU" sz="3600"/>
          </a:p>
          <a:p>
            <a:pPr algn="ctr" eaLnBrk="1" hangingPunct="1"/>
            <a:r>
              <a:rPr lang="ru-RU" sz="1600"/>
              <a:t>Использованы ресурсы поисковой системы </a:t>
            </a:r>
            <a:r>
              <a:rPr lang="en-US" sz="1600"/>
              <a:t>Google</a:t>
            </a:r>
            <a:endParaRPr lang="ru-RU" sz="160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857625" y="6143625"/>
            <a:ext cx="1465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г. Смоленск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86750" y="5857875"/>
            <a:ext cx="64293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karber.3dn.ru/ser.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00438"/>
            <a:ext cx="4071937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http://fisnyak.ru/_nw/11/208592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4786312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3625" y="928688"/>
            <a:ext cx="17240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Берёза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aple Tre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4214812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http://www.azaoknom.ru/%D0%A4%D0%BE%D1%82%D0%BE/%D0%9E%D1%81%D0%B5%D0%BD%D1%8C_%D0%BF%D0%B5%D0%B9%D0%B7%D0%B0%D0%B6/%D0%9A%D0%BB%D1%91%D0%BD_045_1600x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178300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http://ywyulia.files.wordpress.com/2009/09/red-maple-tre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214438"/>
            <a:ext cx="38576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3625" y="642938"/>
            <a:ext cx="12858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Клён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woodkeep.ru/img/wt/oak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6024563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http://herbalogya.ru/library/img/quercus-p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143000"/>
            <a:ext cx="246697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http://herbalogya.ru/library/img/Quercus-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357688"/>
            <a:ext cx="3333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29438" y="571500"/>
            <a:ext cx="10763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Дуб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img1.liveinternet.ru/images/attach/c/1/58/106/58106447_275pxRowanberries_in_late_August_2004_in_Helsin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643313"/>
            <a:ext cx="350043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http://www.tree-pictures.com/european-mountain-as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71500"/>
            <a:ext cx="5148262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57938" y="785813"/>
            <a:ext cx="1787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Рябина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http://protown.ru/pic/lipa_derev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4500562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 descr="http://house-help.info/wp-content/uploads/2010/06/lipa_melkoli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3500438"/>
            <a:ext cx="423703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86500" y="714375"/>
            <a:ext cx="1314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Липа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les.novosibdom.ru/story/WOOOOOOOD/iva/salix_alba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85775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http://www.sadovoda.ru/uploads/posts/2010-03/1268663628_iva-kurajskaya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071938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http://forum.academy-miracles.ru/uploads/1249061993/gallery_6_27_67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214438"/>
            <a:ext cx="35718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72250" y="642938"/>
            <a:ext cx="1181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Ива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prgdb.cbm.fvg.it/private/organisms/images/ColoradoBlueSpru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http://www.rutravi.ru/uploads/f1/s/23/31/image/374/296/medium_Shishki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197225"/>
            <a:ext cx="44291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57938" y="714375"/>
            <a:ext cx="12001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Ель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 Деревь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3 Деревья</Template>
  <TotalTime>0</TotalTime>
  <Words>292</Words>
  <Application>Microsoft Office PowerPoint</Application>
  <PresentationFormat>Экран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3 Деревья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Аксютины</dc:creator>
  <cp:lastModifiedBy>Аксютины</cp:lastModifiedBy>
  <cp:revision>1</cp:revision>
  <dcterms:created xsi:type="dcterms:W3CDTF">2015-10-20T07:55:25Z</dcterms:created>
  <dcterms:modified xsi:type="dcterms:W3CDTF">2015-10-20T16:47:10Z</dcterms:modified>
</cp:coreProperties>
</file>