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173CB9-448C-48A9-BF23-C3C6842BFD4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7DC3DF4-CBB2-43D1-8946-01ED88D5A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914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B246-1E54-482D-8659-90F6C6FCE70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7CA4-5593-4FBF-8B7F-7E3C46897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51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5661-0CF6-44B7-B224-F903757F847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761B-2F79-43CE-B10D-5196B26BD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40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E0EB-2137-4486-8B88-6504854E379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7907-18A3-4563-9218-64232695C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22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22FBB7-FD99-4024-B7A9-A480233EE3CC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CEC55B-FC9D-448D-BA33-D6843E651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988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A55EC1-4DDC-4CAF-ABF8-B1F97C79A6A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F59D72-969C-4EFA-A63E-AEA8A41F7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659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45D31-40D6-4651-ABDA-B5FCC0FD8AB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1DA71-5E82-46B0-ACF3-08DA34B5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350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F04326-495C-442A-9C9C-19AF5B1081F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429BD2-A2A7-46BC-8D2E-F67CBE1FC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857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BA2F-E818-4A62-AA96-71A45B2B511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4D08-C109-4487-9036-F54F65FE6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35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8FBF18-20FA-4AE1-A2F8-AFE228BC103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0E8659-98BA-4B69-8002-9B46F042B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07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10869A-2F9A-4961-8E2F-B8A5311B6DA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0B78CB-F52A-4283-9F48-197082BCE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940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F720E1-B257-4661-90D3-4953091A969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643FD7-F8AE-4EC2-AC90-D85D7DBCE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7" r:id="rId2"/>
    <p:sldLayoutId id="2147483912" r:id="rId3"/>
    <p:sldLayoutId id="2147483913" r:id="rId4"/>
    <p:sldLayoutId id="2147483914" r:id="rId5"/>
    <p:sldLayoutId id="2147483915" r:id="rId6"/>
    <p:sldLayoutId id="2147483908" r:id="rId7"/>
    <p:sldLayoutId id="2147483916" r:id="rId8"/>
    <p:sldLayoutId id="2147483917" r:id="rId9"/>
    <p:sldLayoutId id="2147483909" r:id="rId10"/>
    <p:sldLayoutId id="21474839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2.jpeg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34.xml"/><Relationship Id="rId5" Type="http://schemas.openxmlformats.org/officeDocument/2006/relationships/slide" Target="slide15.xml"/><Relationship Id="rId10" Type="http://schemas.openxmlformats.org/officeDocument/2006/relationships/slide" Target="slide29.xml"/><Relationship Id="rId4" Type="http://schemas.openxmlformats.org/officeDocument/2006/relationships/slide" Target="slide14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3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3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3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051050" y="1989138"/>
            <a:ext cx="5041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9600"/>
              <a:t>Грибы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http://www.mushroomer.ru/foto/GAZ-53/77/45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733925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411413" y="4868863"/>
            <a:ext cx="4591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Бледная поганка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771775" y="5732463"/>
            <a:ext cx="36718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Мухомор</a:t>
            </a:r>
          </a:p>
          <a:p>
            <a:pPr algn="ctr" eaLnBrk="1" hangingPunct="1"/>
            <a:endParaRPr lang="ru-RU" sz="320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40650" y="5265738"/>
            <a:ext cx="863600" cy="1008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00063"/>
            <a:ext cx="40005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Этот гриб − любимец мой−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С ножкой тонкой и прямой.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Красной шляпкой он накрылся,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Под осинкой схоронился.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Конечно, не белый,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Я, братцы, попроще.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Расту я обычно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В березовой роще.</a:t>
            </a:r>
          </a:p>
        </p:txBody>
      </p:sp>
      <p:pic>
        <p:nvPicPr>
          <p:cNvPr id="4" name="Рисунок 3" descr="На Селигере подосиновиков нет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325563"/>
            <a:ext cx="18002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dic.academic.ru/pictures/wiki/files/76/Leccinum_scabrum_LC0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689350"/>
            <a:ext cx="18002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613" y="319088"/>
            <a:ext cx="42481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Загадки</a:t>
            </a:r>
            <a:r>
              <a:rPr lang="ru-RU" sz="44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8324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Эти славные сестрички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Не едят цыплят.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Эти дружные сестрички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Рядышком стоят.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Словно желтенькие кнопки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В мох воткнулись возле тропки.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Шляпка красная в горошек,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Воротник на тонкой ножке.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Этот гриб красив на вид,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Но опасен, ядовит.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Рисунок 3" descr="http://www.kedem.ru/photo/articles/20080822-lishichki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3"/>
            <a:ext cx="23764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Природа - Грибы - Мухомо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3789363"/>
            <a:ext cx="23129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16913" y="5876925"/>
            <a:ext cx="647700" cy="7207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7096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Если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их жарили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то они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…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жареные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      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468313" y="333375"/>
            <a:ext cx="8207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«Какие грибы?»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8125" y="5445125"/>
            <a:ext cx="935038" cy="936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4275" y="2027238"/>
            <a:ext cx="30162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nstantia"/>
                <a:cs typeface="+mn-cs"/>
              </a:rPr>
              <a:t>варили</a:t>
            </a:r>
            <a:r>
              <a:rPr lang="ru-RU" sz="3600" dirty="0">
                <a:solidFill>
                  <a:srgbClr val="444D26">
                    <a:lumMod val="50000"/>
                  </a:srgbClr>
                </a:solidFill>
                <a:latin typeface="Constantia"/>
                <a:cs typeface="+mn-cs"/>
              </a:rPr>
              <a:t> – …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8288" y="2051050"/>
            <a:ext cx="19415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варёные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7613" y="26479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nstantia"/>
                <a:cs typeface="+mn-cs"/>
              </a:rPr>
              <a:t>тушили</a:t>
            </a:r>
            <a:r>
              <a:rPr lang="ru-RU" sz="3600" dirty="0">
                <a:solidFill>
                  <a:srgbClr val="444D26">
                    <a:lumMod val="50000"/>
                  </a:srgbClr>
                </a:solidFill>
                <a:latin typeface="Constantia"/>
                <a:cs typeface="+mn-cs"/>
              </a:rPr>
              <a:t> – …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6700" y="2647950"/>
            <a:ext cx="22558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тушёные</a:t>
            </a:r>
            <a:r>
              <a:rPr lang="ru-RU" sz="3600" dirty="0">
                <a:solidFill>
                  <a:srgbClr val="444D26">
                    <a:lumMod val="50000"/>
                  </a:srgbClr>
                </a:solidFill>
                <a:latin typeface="Constantia"/>
                <a:cs typeface="+mn-cs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1738" y="3181350"/>
            <a:ext cx="40782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nstantia"/>
                <a:cs typeface="+mn-cs"/>
              </a:rPr>
              <a:t>солили</a:t>
            </a:r>
            <a:r>
              <a:rPr lang="ru-RU" sz="3600" dirty="0">
                <a:solidFill>
                  <a:srgbClr val="444D26">
                    <a:lumMod val="50000"/>
                  </a:srgbClr>
                </a:solidFill>
                <a:latin typeface="Constantia"/>
                <a:cs typeface="+mn-cs"/>
              </a:rPr>
              <a:t> – …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6550" y="3181350"/>
            <a:ext cx="19224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солёные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5000" y="3830638"/>
            <a:ext cx="3937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nstantia"/>
                <a:cs typeface="+mn-cs"/>
              </a:rPr>
              <a:t>мариновали</a:t>
            </a:r>
            <a:r>
              <a:rPr lang="ru-RU" sz="3600" dirty="0">
                <a:solidFill>
                  <a:srgbClr val="444D26">
                    <a:lumMod val="50000"/>
                  </a:srgbClr>
                </a:solidFill>
                <a:latin typeface="Constantia"/>
                <a:cs typeface="+mn-cs"/>
              </a:rPr>
              <a:t> – …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830638"/>
            <a:ext cx="3397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маринованные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33488" y="5121275"/>
            <a:ext cx="34163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nstantia"/>
                <a:cs typeface="+mn-cs"/>
              </a:rPr>
              <a:t>сушили</a:t>
            </a:r>
            <a:r>
              <a:rPr lang="ru-RU" sz="3600" dirty="0">
                <a:solidFill>
                  <a:srgbClr val="444D26">
                    <a:lumMod val="50000"/>
                  </a:srgbClr>
                </a:solidFill>
                <a:latin typeface="Constantia"/>
                <a:cs typeface="+mn-cs"/>
              </a:rPr>
              <a:t> – …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94175" y="5132388"/>
            <a:ext cx="20415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сушёные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8288" y="4476750"/>
            <a:ext cx="48879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nstantia"/>
                <a:cs typeface="+mn-cs"/>
              </a:rPr>
              <a:t>консервировали</a:t>
            </a:r>
            <a:r>
              <a:rPr lang="ru-RU" sz="3600" dirty="0">
                <a:solidFill>
                  <a:srgbClr val="444D26">
                    <a:lumMod val="50000"/>
                  </a:srgbClr>
                </a:solidFill>
                <a:latin typeface="Constantia"/>
                <a:cs typeface="+mn-cs"/>
              </a:rPr>
              <a:t> – …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8200" y="4476750"/>
            <a:ext cx="45053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консервированные</a:t>
            </a:r>
            <a:endParaRPr lang="ru-RU" sz="2600" i="1" dirty="0">
              <a:solidFill>
                <a:schemeClr val="accent2">
                  <a:lumMod val="50000"/>
                </a:schemeClr>
              </a:solidFill>
              <a:latin typeface="Constant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1"/>
          <p:cNvSpPr>
            <a:spLocks noGrp="1"/>
          </p:cNvSpPr>
          <p:nvPr>
            <p:ph idx="1"/>
          </p:nvPr>
        </p:nvSpPr>
        <p:spPr>
          <a:xfrm>
            <a:off x="358775" y="1412875"/>
            <a:ext cx="8785225" cy="5111750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smtClean="0"/>
              <a:t>Раз, два,  три, четыре, пять    </a:t>
            </a:r>
            <a:r>
              <a:rPr lang="ru-RU" sz="1600" i="1" smtClean="0"/>
              <a:t>Загибать по очереди пальцы, начиная с большого</a:t>
            </a:r>
            <a:endParaRPr lang="ru-RU" sz="1600" smtClean="0"/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smtClean="0"/>
              <a:t>Грибы будем собирать             </a:t>
            </a:r>
            <a:r>
              <a:rPr lang="ru-RU" sz="1600" i="1" smtClean="0"/>
              <a:t>Сжимать и разжимать кулаки</a:t>
            </a:r>
            <a:endParaRPr lang="ru-RU" sz="1600" smtClean="0"/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smtClean="0"/>
              <a:t>На пенечке                               </a:t>
            </a:r>
            <a:r>
              <a:rPr lang="ru-RU" sz="1600" i="1" smtClean="0"/>
              <a:t>Загибать по очереди пальцы, начиная с большого</a:t>
            </a:r>
            <a:endParaRPr lang="ru-RU" sz="1600" smtClean="0"/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smtClean="0"/>
              <a:t>Возле кочки,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smtClean="0"/>
              <a:t>Под березкой,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smtClean="0"/>
              <a:t>Под осинкой,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smtClean="0"/>
              <a:t>И под елочкой.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smtClean="0"/>
              <a:t>Сложим мы грибы в корзинку,                </a:t>
            </a:r>
            <a:r>
              <a:rPr lang="ru-RU" sz="1600" i="1" smtClean="0"/>
              <a:t>Переплести пальцы обеих рук</a:t>
            </a:r>
            <a:endParaRPr lang="ru-RU" sz="2400" smtClean="0"/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smtClean="0"/>
              <a:t>Побежим домой тропинкой.         </a:t>
            </a:r>
            <a:r>
              <a:rPr lang="ru-RU" sz="1600" i="1" smtClean="0"/>
              <a:t>«Бежать» указательным и средним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i="1" smtClean="0"/>
              <a:t>                                                                                                  пальчиками  по столу  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403350" y="271463"/>
            <a:ext cx="68421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Пальчиковая гимнастика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550" y="5732463"/>
            <a:ext cx="863600" cy="792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3132138" y="873125"/>
            <a:ext cx="326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За грибами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849438" y="411163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Скажи наоборот</a:t>
            </a:r>
          </a:p>
        </p:txBody>
      </p:sp>
      <p:pic>
        <p:nvPicPr>
          <p:cNvPr id="6" name="Рисунок 3" descr="http://medarticle.moslek.ru/images/40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268413"/>
            <a:ext cx="16224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http://www.mushroomer.ru/foto/GAZ-53/77/458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565275"/>
            <a:ext cx="16684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7613" y="2947988"/>
            <a:ext cx="6234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У боровика ножка толстая, а у поганки – …</a:t>
            </a:r>
          </a:p>
        </p:txBody>
      </p:sp>
      <p:pic>
        <p:nvPicPr>
          <p:cNvPr id="10" name="Рисунок 3" descr="На Селигере подосиновиков нет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16338"/>
            <a:ext cx="12303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 descr="http://i.sunhome.ru/foto/140/opyata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968750"/>
            <a:ext cx="15684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2988" y="5516563"/>
            <a:ext cx="6234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/>
              <a:t>Подосиновик большой, а опята –  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77100" y="2946400"/>
            <a:ext cx="114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тонкая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37350" y="5516563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маленькие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kedem.ru/photo/articles/20080822-lishichki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760413"/>
            <a:ext cx="16605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http://www.ecosystema.ru/08nature/fungi/2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19256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7513" y="29400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/>
              <a:t>Лисички чистые, а грузди – …</a:t>
            </a:r>
          </a:p>
        </p:txBody>
      </p:sp>
      <p:pic>
        <p:nvPicPr>
          <p:cNvPr id="7" name="Рисунок 3" descr="http://www.griby.net/images/020-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690938"/>
            <a:ext cx="1963738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 descr="Природа - Грибы - Мухомо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41738"/>
            <a:ext cx="197008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486400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/>
              <a:t>Сыроежки – съедобные грибы, а мухомор – …</a:t>
            </a:r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027988" y="5318125"/>
            <a:ext cx="792162" cy="9509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6226175" y="2940050"/>
            <a:ext cx="133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грязные</a:t>
            </a:r>
          </a:p>
        </p:txBody>
      </p:sp>
      <p:sp>
        <p:nvSpPr>
          <p:cNvPr id="21514" name="TextBox 2"/>
          <p:cNvSpPr txBox="1">
            <a:spLocks noChangeArrowheads="1"/>
          </p:cNvSpPr>
          <p:nvPr/>
        </p:nvSpPr>
        <p:spPr bwMode="auto">
          <a:xfrm>
            <a:off x="6454775" y="5486400"/>
            <a:ext cx="1573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ядовитый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21513" grpId="0"/>
      <p:bldP spid="215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152224" y="148544"/>
            <a:ext cx="6624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Четвертый лишний</a:t>
            </a:r>
          </a:p>
        </p:txBody>
      </p:sp>
      <p:pic>
        <p:nvPicPr>
          <p:cNvPr id="26627" name="Рисунок 3" descr="http://dic.academic.ru/pictures/wiki/files/76/Leccinum_scabrum_LC0108.jpg">
            <a:hlinkClick r:id="" action="ppaction://noaction">
              <a:snd r:embed="rId2" name="coin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4" y="1275524"/>
            <a:ext cx="22494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3" descr="http://www.ecosystema.ru/08nature/fungi/272.jpg">
            <a:hlinkClick r:id="" action="ppaction://noaction">
              <a:snd r:embed="rId2" name="coin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68" y="1365132"/>
            <a:ext cx="253047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3" descr="http://i.sunhome.ru/foto/140/opyata-2.jpg">
            <a:hlinkClick r:id="" action="ppaction://noaction">
              <a:snd r:embed="rId2" name="coin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0" y="4100158"/>
            <a:ext cx="264001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027988" y="5272088"/>
            <a:ext cx="792162" cy="9890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42751" y="4508523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pic>
        <p:nvPicPr>
          <p:cNvPr id="10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64" y="4622006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http://www.mushroomer.ru/foto/GAZ-53/77/4589">
            <a:hlinkClick r:id="" action="ppaction://noaction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62058"/>
            <a:ext cx="28527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93287" y="835811"/>
            <a:ext cx="7128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i="1" dirty="0" smtClean="0"/>
              <a:t>Щелкни левой кнопкой мыши по подходящей картинке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51.radikal.ru/i133/0902/99/46e28856b7c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857375"/>
            <a:ext cx="25336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redbooknvrsk.narod.ru/torgachkin-dscn9374r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857500"/>
            <a:ext cx="22145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230438" y="500063"/>
            <a:ext cx="503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Большой-маленький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357438" y="5143500"/>
            <a:ext cx="113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Боровик 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5429250" y="51435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Боровичок </a:t>
            </a: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2357438" y="1208088"/>
            <a:ext cx="490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Назови маленькие грибы ласково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1"/>
          <p:cNvSpPr>
            <a:spLocks noGrp="1"/>
          </p:cNvSpPr>
          <p:nvPr>
            <p:ph idx="1"/>
          </p:nvPr>
        </p:nvSpPr>
        <p:spPr>
          <a:xfrm>
            <a:off x="1547664" y="1112838"/>
            <a:ext cx="5472113" cy="4572000"/>
          </a:xfrm>
        </p:spPr>
        <p:txBody>
          <a:bodyPr/>
          <a:lstStyle/>
          <a:p>
            <a:pPr eaLnBrk="1" hangingPunct="1"/>
            <a:r>
              <a:rPr lang="ru-RU" dirty="0" smtClean="0">
                <a:hlinkClick r:id="rId2" action="ppaction://hlinksldjump"/>
              </a:rPr>
              <a:t>Словарь 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3" action="ppaction://hlinksldjump"/>
              </a:rPr>
              <a:t>Загадки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4" action="ppaction://hlinksldjump"/>
              </a:rPr>
              <a:t>Какие грибы?</a:t>
            </a:r>
            <a:endParaRPr lang="ru-RU" dirty="0" smtClean="0">
              <a:hlinkClick r:id="rId5" action="ppaction://hlinksldjump"/>
            </a:endParaRPr>
          </a:p>
          <a:p>
            <a:pPr eaLnBrk="1" hangingPunct="1"/>
            <a:r>
              <a:rPr lang="ru-RU" dirty="0" smtClean="0">
                <a:hlinkClick r:id="rId5" action="ppaction://hlinksldjump"/>
              </a:rPr>
              <a:t>Пальчиковая гимнастика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6" action="ppaction://hlinksldjump"/>
              </a:rPr>
              <a:t>Скажи наоборот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7" action="ppaction://hlinksldjump"/>
              </a:rPr>
              <a:t>Четвертый лишний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8" action="ppaction://hlinksldjump"/>
              </a:rPr>
              <a:t>Большой – маленький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9" action="ppaction://hlinksldjump"/>
              </a:rPr>
              <a:t>Посчитаем грибы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10" action="ppaction://hlinksldjump"/>
              </a:rPr>
              <a:t>Что изменилось?</a:t>
            </a:r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r>
              <a:rPr lang="ru-RU" i="1" dirty="0" smtClean="0">
                <a:hlinkClick r:id="rId11" action="ppaction://hlinksldjump"/>
              </a:rPr>
              <a:t>Об авторе</a:t>
            </a:r>
            <a:endParaRPr lang="ru-RU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39975" y="404813"/>
            <a:ext cx="41052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Содержание: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rib.kirsoft.com.ru/photos/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14438"/>
            <a:ext cx="30003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ttp://i.sunhome.ru/foto/18/podberezovik-chelis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6063"/>
            <a:ext cx="37322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428750" y="5643563"/>
            <a:ext cx="173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Подберезовик 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643563" y="5643563"/>
            <a:ext cx="192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Подберезовичек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unhome.ru/UsersGallery/112005/242148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00125"/>
            <a:ext cx="3071813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://geophoto.ru/mediumlib/kdr00096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000375"/>
            <a:ext cx="37020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571625" y="5857875"/>
            <a:ext cx="166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Подосиновик 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786438" y="5857875"/>
            <a:ext cx="189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Подосиновичек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igr.info/images/grib_ciroez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00250"/>
            <a:ext cx="42005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http://www.gribam.ru/i/B0348-Taeubl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000375"/>
            <a:ext cx="27146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928813" y="5286375"/>
            <a:ext cx="132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Сыроежка 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143625" y="5286375"/>
            <a:ext cx="155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Сыроежечка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"/>
            <a:ext cx="3584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http://www.deti.religiousbook.org.ua/img/muhom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00313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071688" y="5572125"/>
            <a:ext cx="119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Мухомор 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5929313" y="5572125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Мухоморчик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hotocorr.ru/main.php?g2_view=core.DownloadItem&amp;g2_itemId=963&amp;g2_serialNumber=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http://www.lukoshko.bloknotwoman.ru/wp-content/uploads/2011/04/%D0%B3%D1%80%D0%B8%D0%B1-%D0%B1%D0%BB%D0%B5%D0%B4%D0%BD%D0%B0%D1%8F-%D0%BF%D0%BE%D0%B3%D0%B0%D0%BD%D0%BA%D0%B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071813"/>
            <a:ext cx="18129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929563" y="5286375"/>
            <a:ext cx="714375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000250" y="5857875"/>
            <a:ext cx="111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Поганка 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5786438" y="5786438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Поганочка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2357438" y="500063"/>
            <a:ext cx="434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Посчитаем грибы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857250" y="1500188"/>
            <a:ext cx="1785938" cy="2441575"/>
            <a:chOff x="857250" y="1500188"/>
            <a:chExt cx="1785938" cy="2441575"/>
          </a:xfrm>
        </p:grpSpPr>
        <p:pic>
          <p:nvPicPr>
            <p:cNvPr id="33808" name="Picture 2" descr="http://s51.radikal.ru/i133/0902/99/46e28856b7c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1500188"/>
              <a:ext cx="1785938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9" name="TextBox 9"/>
            <p:cNvSpPr txBox="1">
              <a:spLocks noChangeArrowheads="1"/>
            </p:cNvSpPr>
            <p:nvPr/>
          </p:nvSpPr>
          <p:spPr bwMode="auto">
            <a:xfrm>
              <a:off x="928688" y="3571875"/>
              <a:ext cx="17033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Один боровик</a:t>
              </a:r>
            </a:p>
          </p:txBody>
        </p: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500438" y="1500188"/>
            <a:ext cx="1785937" cy="2441575"/>
            <a:chOff x="3500438" y="1500188"/>
            <a:chExt cx="1785937" cy="2441575"/>
          </a:xfrm>
        </p:grpSpPr>
        <p:pic>
          <p:nvPicPr>
            <p:cNvPr id="33806" name="Picture 2" descr="http://s51.radikal.ru/i133/0902/99/46e28856b7cb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1500188"/>
              <a:ext cx="1785937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7" name="TextBox 10"/>
            <p:cNvSpPr txBox="1">
              <a:spLocks noChangeArrowheads="1"/>
            </p:cNvSpPr>
            <p:nvPr/>
          </p:nvSpPr>
          <p:spPr bwMode="auto">
            <a:xfrm>
              <a:off x="3571875" y="3571875"/>
              <a:ext cx="16129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Два боровика</a:t>
              </a:r>
            </a:p>
          </p:txBody>
        </p:sp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6357938" y="1571625"/>
            <a:ext cx="1785937" cy="2441575"/>
            <a:chOff x="6357938" y="1571625"/>
            <a:chExt cx="1785937" cy="2441575"/>
          </a:xfrm>
        </p:grpSpPr>
        <p:pic>
          <p:nvPicPr>
            <p:cNvPr id="33804" name="Picture 2" descr="http://s51.radikal.ru/i133/0902/99/46e28856b7cb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38" y="1571625"/>
              <a:ext cx="1785937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5" name="TextBox 11"/>
            <p:cNvSpPr txBox="1">
              <a:spLocks noChangeArrowheads="1"/>
            </p:cNvSpPr>
            <p:nvPr/>
          </p:nvSpPr>
          <p:spPr bwMode="auto">
            <a:xfrm>
              <a:off x="6429375" y="3643313"/>
              <a:ext cx="1625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Три боровика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071688" y="4071938"/>
            <a:ext cx="2009775" cy="2513012"/>
            <a:chOff x="2071688" y="4071938"/>
            <a:chExt cx="2009775" cy="2513012"/>
          </a:xfrm>
        </p:grpSpPr>
        <p:pic>
          <p:nvPicPr>
            <p:cNvPr id="33802" name="Picture 2" descr="http://s51.radikal.ru/i133/0902/99/46e28856b7cb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63" y="4071938"/>
              <a:ext cx="1785937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Box 12"/>
            <p:cNvSpPr txBox="1">
              <a:spLocks noChangeArrowheads="1"/>
            </p:cNvSpPr>
            <p:nvPr/>
          </p:nvSpPr>
          <p:spPr bwMode="auto">
            <a:xfrm>
              <a:off x="2071688" y="6215063"/>
              <a:ext cx="2009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Четыре боровика</a:t>
              </a: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929188" y="4071938"/>
            <a:ext cx="1868487" cy="2584450"/>
            <a:chOff x="4929188" y="4071938"/>
            <a:chExt cx="1868487" cy="2584450"/>
          </a:xfrm>
        </p:grpSpPr>
        <p:pic>
          <p:nvPicPr>
            <p:cNvPr id="33800" name="Picture 2" descr="http://s51.radikal.ru/i133/0902/99/46e28856b7c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5" y="4071938"/>
              <a:ext cx="1785938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TextBox 13"/>
            <p:cNvSpPr txBox="1">
              <a:spLocks noChangeArrowheads="1"/>
            </p:cNvSpPr>
            <p:nvPr/>
          </p:nvSpPr>
          <p:spPr bwMode="auto">
            <a:xfrm>
              <a:off x="4929188" y="6286500"/>
              <a:ext cx="18684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Пять боровиков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"/>
            <a:ext cx="2286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71500"/>
            <a:ext cx="2286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1500"/>
            <a:ext cx="2286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714750"/>
            <a:ext cx="2286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14750"/>
            <a:ext cx="2286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www.gribam.ru/i/B0348-Taeubl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27146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http://www.gribam.ru/i/B0348-Taeubl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857250"/>
            <a:ext cx="27146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www.gribam.ru/i/B0348-Taeubl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857250"/>
            <a:ext cx="27146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www.gribam.ru/i/B0348-Taeubl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71850"/>
            <a:ext cx="27146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http://www.gribam.ru/i/B0348-Taeubl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57563"/>
            <a:ext cx="27146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http://www.gribam.ru/i/B0348-Taeubl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357563"/>
            <a:ext cx="27146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ljplus.ru/img4/s/u/suvares/lisich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2500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ljplus.ru/img4/s/u/suvares/lisich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143000"/>
            <a:ext cx="25003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www.ljplus.ru/img4/s/u/suvares/lisich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75"/>
            <a:ext cx="25003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www.ljplus.ru/img4/s/u/suvares/lisich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143000"/>
            <a:ext cx="2500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 descr="http://www.ljplus.ru/img4/s/u/suvares/lisich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75"/>
            <a:ext cx="2500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29563" y="5572125"/>
            <a:ext cx="785812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3071813" y="428625"/>
            <a:ext cx="2738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День-ночь</a:t>
            </a:r>
            <a:r>
              <a:rPr lang="ru-RU" sz="4000" dirty="0" smtClean="0"/>
              <a:t> </a:t>
            </a:r>
          </a:p>
        </p:txBody>
      </p:sp>
      <p:sp>
        <p:nvSpPr>
          <p:cNvPr id="37891" name="TextBox 9"/>
          <p:cNvSpPr txBox="1">
            <a:spLocks noChangeArrowheads="1"/>
          </p:cNvSpPr>
          <p:nvPr/>
        </p:nvSpPr>
        <p:spPr bwMode="auto">
          <a:xfrm>
            <a:off x="4763" y="1158875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0000"/>
                </a:solidFill>
              </a:rPr>
              <a:t>День…</a:t>
            </a:r>
            <a:r>
              <a:rPr lang="ru-RU" sz="2400"/>
              <a:t> </a:t>
            </a:r>
          </a:p>
          <a:p>
            <a:pPr algn="ctr" eaLnBrk="1" hangingPunct="1"/>
            <a:r>
              <a:rPr lang="ru-RU" sz="2400"/>
              <a:t>Посмотри внимательно на картинки и запомни их.</a:t>
            </a:r>
          </a:p>
        </p:txBody>
      </p:sp>
      <p:pic>
        <p:nvPicPr>
          <p:cNvPr id="37892" name="Picture 2" descr="http://s51.radikal.ru/i133/0902/99/46e28856b7c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57438"/>
            <a:ext cx="17859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86000"/>
            <a:ext cx="164306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3" descr="http://www.ecosystema.ru/08nature/fungi/2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72000"/>
            <a:ext cx="19288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3" descr="http://i.sunhome.ru/foto/140/opyata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6313"/>
            <a:ext cx="21240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Рисунок 11" descr="http://www.kedem.ru/photo/articles/20080822-lishichki-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72000"/>
            <a:ext cx="16605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" descr="http://photocorr.ru/main.php?g2_view=core.DownloadItem&amp;g2_itemId=963&amp;g2_serialNumber=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14563"/>
            <a:ext cx="142875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http://medarticle.moslek.ru/images/40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5443538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979613" y="5516563"/>
            <a:ext cx="5113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Боровик (белый гриб)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2987675" y="404813"/>
            <a:ext cx="3313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C000"/>
                </a:solidFill>
              </a:rPr>
              <a:t>Ночь</a:t>
            </a:r>
            <a:r>
              <a:rPr lang="ru-RU" sz="360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2636838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1263" y="2636838"/>
            <a:ext cx="1439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2636838"/>
            <a:ext cx="1368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2636838"/>
            <a:ext cx="86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12259" y="2658361"/>
            <a:ext cx="719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3286125" y="0"/>
            <a:ext cx="2578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0000"/>
                </a:solidFill>
              </a:rPr>
              <a:t>День</a:t>
            </a:r>
            <a:r>
              <a:rPr lang="ru-RU" sz="6000">
                <a:solidFill>
                  <a:srgbClr val="FF0000"/>
                </a:solidFill>
              </a:rPr>
              <a:t>…</a:t>
            </a:r>
            <a:r>
              <a:rPr lang="ru-RU" sz="4000"/>
              <a:t> </a:t>
            </a:r>
          </a:p>
          <a:p>
            <a:pPr algn="ctr" eaLnBrk="1" hangingPunct="1"/>
            <a:r>
              <a:rPr lang="ru-RU" sz="2400"/>
              <a:t>Что изменилось?</a:t>
            </a:r>
          </a:p>
        </p:txBody>
      </p:sp>
      <p:pic>
        <p:nvPicPr>
          <p:cNvPr id="39939" name="Picture 2" descr="http://s51.radikal.ru/i133/0902/99/46e28856b7c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57438"/>
            <a:ext cx="17859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86000"/>
            <a:ext cx="164306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Рисунок 3" descr="http://www.ecosystema.ru/08nature/fungi/2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72000"/>
            <a:ext cx="19288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Рисунок 3" descr="http://i.sunhome.ru/foto/140/opyata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6313"/>
            <a:ext cx="21240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http://www.kedem.ru/photo/articles/20080822-lishichki-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72000"/>
            <a:ext cx="16605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" descr="http://photocorr.ru/main.php?g2_view=core.DownloadItem&amp;g2_itemId=963&amp;g2_serialNumber=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14563"/>
            <a:ext cx="142875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6125" y="1643063"/>
            <a:ext cx="230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Снова запомни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2987675" y="404813"/>
            <a:ext cx="3313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C000"/>
                </a:solidFill>
              </a:rPr>
              <a:t>Ночь</a:t>
            </a:r>
            <a:r>
              <a:rPr lang="ru-RU" sz="360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2636838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1263" y="2636838"/>
            <a:ext cx="1439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2636838"/>
            <a:ext cx="1368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2636838"/>
            <a:ext cx="86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83500" y="2636838"/>
            <a:ext cx="719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3286125" y="0"/>
            <a:ext cx="2578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0000"/>
                </a:solidFill>
              </a:rPr>
              <a:t>День</a:t>
            </a:r>
            <a:r>
              <a:rPr lang="ru-RU" sz="6000">
                <a:solidFill>
                  <a:srgbClr val="FF0000"/>
                </a:solidFill>
              </a:rPr>
              <a:t>…</a:t>
            </a:r>
            <a:r>
              <a:rPr lang="ru-RU" sz="4000"/>
              <a:t> </a:t>
            </a:r>
          </a:p>
          <a:p>
            <a:pPr algn="ctr" eaLnBrk="1" hangingPunct="1"/>
            <a:r>
              <a:rPr lang="ru-RU" sz="2400"/>
              <a:t>Что изменилось?</a:t>
            </a:r>
          </a:p>
        </p:txBody>
      </p:sp>
      <p:pic>
        <p:nvPicPr>
          <p:cNvPr id="41987" name="Picture 2" descr="http://s51.radikal.ru/i133/0902/99/46e28856b7c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57438"/>
            <a:ext cx="17859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fungomoscow.ru/images/13muhomor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86000"/>
            <a:ext cx="164306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3" descr="http://www.ecosystema.ru/08nature/fungi/2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72000"/>
            <a:ext cx="19288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Рисунок 3" descr="http://i.sunhome.ru/foto/140/opyata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6313"/>
            <a:ext cx="21240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Рисунок 11" descr="http://www.kedem.ru/photo/articles/20080822-lishichki-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72000"/>
            <a:ext cx="16605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" descr="http://photocorr.ru/main.php?g2_view=core.DownloadItem&amp;g2_itemId=963&amp;g2_serialNumber=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14563"/>
            <a:ext cx="142875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домой 13">
            <a:hlinkClick r:id="rId8" action="ppaction://hlinksldjump" highlightClick="1"/>
          </p:cNvPr>
          <p:cNvSpPr/>
          <p:nvPr/>
        </p:nvSpPr>
        <p:spPr>
          <a:xfrm>
            <a:off x="8215313" y="5857875"/>
            <a:ext cx="642937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57250" y="1643063"/>
            <a:ext cx="73374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>
                <a:latin typeface="Century" pitchFamily="18" charset="0"/>
                <a:cs typeface="Calibri" pitchFamily="34" charset="0"/>
              </a:rPr>
              <a:t>Презентацию подготовила</a:t>
            </a:r>
          </a:p>
          <a:p>
            <a:pPr algn="ctr" eaLnBrk="1" hangingPunct="1"/>
            <a:r>
              <a:rPr lang="ru-RU" sz="3600">
                <a:latin typeface="Century" pitchFamily="18" charset="0"/>
                <a:cs typeface="Calibri" pitchFamily="34" charset="0"/>
              </a:rPr>
              <a:t>учитель-логопед МБДОУ  ДС </a:t>
            </a:r>
          </a:p>
          <a:p>
            <a:pPr algn="ctr" eaLnBrk="1" hangingPunct="1"/>
            <a:r>
              <a:rPr lang="ru-RU" sz="3600">
                <a:latin typeface="Century" pitchFamily="18" charset="0"/>
                <a:cs typeface="Calibri" pitchFamily="34" charset="0"/>
              </a:rPr>
              <a:t>№ 37  «Мальвинка»</a:t>
            </a:r>
          </a:p>
          <a:p>
            <a:pPr algn="ctr" eaLnBrk="1" hangingPunct="1"/>
            <a:r>
              <a:rPr lang="ru-RU" sz="3600">
                <a:latin typeface="Century" pitchFamily="18" charset="0"/>
                <a:cs typeface="Calibri" pitchFamily="34" charset="0"/>
              </a:rPr>
              <a:t>Аксютина Татьяна Александровна</a:t>
            </a:r>
          </a:p>
          <a:p>
            <a:pPr algn="ctr" eaLnBrk="1" hangingPunct="1"/>
            <a:endParaRPr lang="en-US" sz="2400">
              <a:latin typeface="Century" pitchFamily="18" charset="0"/>
              <a:cs typeface="Calibri" pitchFamily="34" charset="0"/>
            </a:endParaRPr>
          </a:p>
          <a:p>
            <a:pPr algn="ctr" eaLnBrk="1" hangingPunct="1"/>
            <a:r>
              <a:rPr lang="ru-RU" sz="1600">
                <a:latin typeface="Century" pitchFamily="18" charset="0"/>
                <a:cs typeface="Calibri" pitchFamily="34" charset="0"/>
              </a:rPr>
              <a:t>Использованы ресурсы поисковой системы </a:t>
            </a:r>
            <a:r>
              <a:rPr lang="en-US" sz="1600">
                <a:latin typeface="Century" pitchFamily="18" charset="0"/>
                <a:cs typeface="Calibri" pitchFamily="34" charset="0"/>
              </a:rPr>
              <a:t>Google</a:t>
            </a:r>
            <a:endParaRPr lang="ru-RU" sz="1600">
              <a:latin typeface="Century" pitchFamily="18" charset="0"/>
              <a:cs typeface="Calibri" pitchFamily="34" charset="0"/>
            </a:endParaRP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3714750" y="5929313"/>
            <a:ext cx="1474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г. Смоленск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15313" y="5857875"/>
            <a:ext cx="642937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2051050" y="5732463"/>
            <a:ext cx="4824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Подберезовик </a:t>
            </a:r>
          </a:p>
        </p:txBody>
      </p:sp>
      <p:pic>
        <p:nvPicPr>
          <p:cNvPr id="12291" name="Picture 2" descr="http://grib.kirsoft.com.ru/photos/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00063"/>
            <a:ext cx="385921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На Селигере подосиновиков нет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403225"/>
            <a:ext cx="40957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059113" y="5995988"/>
            <a:ext cx="3457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Подосиновик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http://www.ecosystema.ru/08nature/fungi/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620713"/>
            <a:ext cx="45370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987675" y="5373688"/>
            <a:ext cx="3240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Грузди</a:t>
            </a:r>
          </a:p>
          <a:p>
            <a:pPr algn="ctr" eaLnBrk="1" hangingPunct="1"/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http://i.sunhome.ru/foto/140/opyata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620713"/>
            <a:ext cx="594042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276600" y="5373688"/>
            <a:ext cx="3167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Опята</a:t>
            </a:r>
          </a:p>
          <a:p>
            <a:pPr algn="ctr" eaLnBrk="1" hangingPunct="1"/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http://www.kedem.ru/photo/articles/20080822-lishichki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63575"/>
            <a:ext cx="36163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916238" y="5013325"/>
            <a:ext cx="32400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Лисички</a:t>
            </a:r>
          </a:p>
          <a:p>
            <a:pPr algn="ctr" eaLnBrk="1" hangingPunct="1"/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http://www.griby.net/images/020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20713"/>
            <a:ext cx="5715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555875" y="5516563"/>
            <a:ext cx="4679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Сыроежки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 Гриб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 Грибы</Template>
  <TotalTime>0</TotalTime>
  <Words>304</Words>
  <Application>Microsoft Office PowerPoint</Application>
  <PresentationFormat>Экран (4:3)</PresentationFormat>
  <Paragraphs>129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4 Грибы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Аксютины</dc:creator>
  <cp:lastModifiedBy>Аксютины</cp:lastModifiedBy>
  <cp:revision>1</cp:revision>
  <dcterms:created xsi:type="dcterms:W3CDTF">2015-10-20T07:56:31Z</dcterms:created>
  <dcterms:modified xsi:type="dcterms:W3CDTF">2015-10-20T16:47:29Z</dcterms:modified>
</cp:coreProperties>
</file>