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67" r:id="rId4"/>
    <p:sldId id="287" r:id="rId5"/>
    <p:sldId id="288" r:id="rId6"/>
    <p:sldId id="258" r:id="rId7"/>
    <p:sldId id="259" r:id="rId8"/>
    <p:sldId id="260" r:id="rId9"/>
    <p:sldId id="268" r:id="rId10"/>
    <p:sldId id="269" r:id="rId11"/>
    <p:sldId id="270" r:id="rId12"/>
    <p:sldId id="271" r:id="rId13"/>
    <p:sldId id="261" r:id="rId14"/>
    <p:sldId id="262" r:id="rId15"/>
    <p:sldId id="263" r:id="rId16"/>
    <p:sldId id="273" r:id="rId17"/>
    <p:sldId id="274" r:id="rId18"/>
    <p:sldId id="277" r:id="rId19"/>
    <p:sldId id="278" r:id="rId20"/>
    <p:sldId id="279" r:id="rId21"/>
    <p:sldId id="281" r:id="rId22"/>
    <p:sldId id="264" r:id="rId23"/>
    <p:sldId id="265" r:id="rId24"/>
    <p:sldId id="282" r:id="rId25"/>
    <p:sldId id="266" r:id="rId26"/>
    <p:sldId id="283" r:id="rId27"/>
    <p:sldId id="284" r:id="rId28"/>
    <p:sldId id="285" r:id="rId29"/>
    <p:sldId id="286" r:id="rId30"/>
    <p:sldId id="272" r:id="rId31"/>
    <p:sldId id="28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B8B1A8-9410-4F08-B9E9-CBD80AE5651A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A62653-B7AB-4598-9BE3-05AF68947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790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6D47A-95E2-47C5-8A99-4685B58915FD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752C558-C1D1-41FF-AFE8-871960B4CA00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99A6C97-2CC0-4B40-BF4C-4ED1EBDB9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6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1DFE-A004-492D-BA91-F68E00C41C1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CDCB-0F9A-4E4D-8D4E-EF87A1B4C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304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7812-851C-49E7-96B0-050E1728179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CBD3-0374-4A4A-ABC6-E34F80ECA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014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6E2C3-0D3A-4CD3-94A6-A0544803195F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27DE-6379-4423-8197-B41197D83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1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F9792F-5E85-4FC1-8311-64637DE8433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DAC8B9-C889-4558-83A1-F538AB94C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094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EE9B0D-F66A-4F63-932A-F3A78EFADF3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95C116-66A2-4B45-9316-BBD9AAD8B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5783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7C8603-A9D9-4363-BDF5-08FEB2945BC8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DD68C1-C71A-4A01-A691-A2E7A9878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1667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0853A0-FF84-4543-BFA9-8C41BF1A6F82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56D4B4-4DB7-4AD5-958E-6F3380AA8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927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003C4-61B1-4190-9659-F5C832F5808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CB984-5822-46E0-8AF0-A65668D39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212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4D0978-F894-4F89-96AB-7AAB3F86F5F8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38BEB8-13B8-4916-BB3E-35BFBD9D6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037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BA1A34C-6E16-48A2-8C9A-BFA7FD4479E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547DBEB-CFD0-42B6-85D6-3574C1757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058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A5043AE-556D-47EB-BCFD-54BA1DCF3B56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F2E94F3-6188-4B92-8A8A-A4EF09B95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3" r:id="rId2"/>
    <p:sldLayoutId id="2147483768" r:id="rId3"/>
    <p:sldLayoutId id="2147483769" r:id="rId4"/>
    <p:sldLayoutId id="2147483770" r:id="rId5"/>
    <p:sldLayoutId id="2147483771" r:id="rId6"/>
    <p:sldLayoutId id="2147483764" r:id="rId7"/>
    <p:sldLayoutId id="2147483772" r:id="rId8"/>
    <p:sldLayoutId id="2147483773" r:id="rId9"/>
    <p:sldLayoutId id="2147483765" r:id="rId10"/>
    <p:sldLayoutId id="214748376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18" Type="http://schemas.openxmlformats.org/officeDocument/2006/relationships/image" Target="../media/image31.jpeg"/><Relationship Id="rId3" Type="http://schemas.openxmlformats.org/officeDocument/2006/relationships/image" Target="../media/image22.png"/><Relationship Id="rId21" Type="http://schemas.openxmlformats.org/officeDocument/2006/relationships/image" Target="../media/image33.emf"/><Relationship Id="rId7" Type="http://schemas.openxmlformats.org/officeDocument/2006/relationships/image" Target="../media/image24.png"/><Relationship Id="rId12" Type="http://schemas.microsoft.com/office/2007/relationships/hdphoto" Target="../media/hdphoto5.wdp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9.jpe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microsoft.com/office/2007/relationships/hdphoto" Target="../media/hdphoto4.wdp"/><Relationship Id="rId19" Type="http://schemas.openxmlformats.org/officeDocument/2006/relationships/image" Target="../media/image32.jpeg"/><Relationship Id="rId4" Type="http://schemas.microsoft.com/office/2007/relationships/hdphoto" Target="../media/hdphoto1.wdp"/><Relationship Id="rId9" Type="http://schemas.openxmlformats.org/officeDocument/2006/relationships/image" Target="../media/image25.png"/><Relationship Id="rId1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jpeg"/><Relationship Id="rId7" Type="http://schemas.openxmlformats.org/officeDocument/2006/relationships/audio" Target="../media/audio1.wav"/><Relationship Id="rId12" Type="http://schemas.openxmlformats.org/officeDocument/2006/relationships/image" Target="../media/image45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44.emf"/><Relationship Id="rId5" Type="http://schemas.openxmlformats.org/officeDocument/2006/relationships/image" Target="../media/image42.png"/><Relationship Id="rId10" Type="http://schemas.openxmlformats.org/officeDocument/2006/relationships/slide" Target="slide2.xml"/><Relationship Id="rId4" Type="http://schemas.openxmlformats.org/officeDocument/2006/relationships/image" Target="../media/image41.jpeg"/><Relationship Id="rId9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0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12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3.xml"/><Relationship Id="rId5" Type="http://schemas.openxmlformats.org/officeDocument/2006/relationships/slide" Target="slide13.xml"/><Relationship Id="rId10" Type="http://schemas.openxmlformats.org/officeDocument/2006/relationships/slide" Target="slide22.xml"/><Relationship Id="rId4" Type="http://schemas.openxmlformats.org/officeDocument/2006/relationships/slide" Target="slide8.xml"/><Relationship Id="rId9" Type="http://schemas.openxmlformats.org/officeDocument/2006/relationships/slide" Target="slide17.xml"/><Relationship Id="rId1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7900" y="2459038"/>
            <a:ext cx="3200400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cs typeface="+mn-cs"/>
              </a:rPr>
              <a:t>Зима</a:t>
            </a:r>
            <a:endParaRPr lang="ru-RU" sz="96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835150" y="5589588"/>
            <a:ext cx="417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Летом день длинный, а зимой – 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56325" y="5589588"/>
            <a:ext cx="1262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короткий</a:t>
            </a:r>
          </a:p>
        </p:txBody>
      </p:sp>
      <p:pic>
        <p:nvPicPr>
          <p:cNvPr id="18436" name="Picture 2" descr="http://photos.zamri.ru/andrei/36539_zimnii_vecher_ae621_5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785938"/>
            <a:ext cx="4173538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http://www.myjulia.ru/data/cache/2009/04/10/73600_7594-800x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400050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908175" y="5516563"/>
            <a:ext cx="408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Летом солнце яркое, а зимой - 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56325" y="5516563"/>
            <a:ext cx="106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тусклое</a:t>
            </a:r>
          </a:p>
        </p:txBody>
      </p:sp>
      <p:pic>
        <p:nvPicPr>
          <p:cNvPr id="19460" name="Picture 4" descr="http://www.asha-piter.ru/06_01_Lab/SunRise_on_polar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71625"/>
            <a:ext cx="394493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http://oboi.kards.qip.ru/images/wallpaper/41/68/92225_prev_4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71625"/>
            <a:ext cx="362426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547813" y="5516563"/>
            <a:ext cx="4878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Весной на реке лед тонкий, а зимой - 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88125" y="5516563"/>
            <a:ext cx="1119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толстый</a:t>
            </a:r>
          </a:p>
        </p:txBody>
      </p:sp>
      <p:pic>
        <p:nvPicPr>
          <p:cNvPr id="20484" name="Picture 8" descr="http://www.odintsovo.info/white/photo/trot/DSCF0063%5b1%5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576388"/>
            <a:ext cx="414813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http://www.badfon.ru/wallpaper/previews/8851-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562100"/>
            <a:ext cx="4325938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388350" y="6092825"/>
            <a:ext cx="755650" cy="765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145212" y="5072117"/>
            <a:ext cx="1247775" cy="1728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14888" y="3338513"/>
            <a:ext cx="1650206" cy="139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22375" y="4653756"/>
            <a:ext cx="1363663" cy="142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83438" y="1466939"/>
            <a:ext cx="1619250" cy="2714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788" y="1466939"/>
            <a:ext cx="3187700" cy="2714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088" y="41275"/>
            <a:ext cx="79756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Помоги собрать Ванюшу на прогулку 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671638" y="625475"/>
            <a:ext cx="5961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dirty="0" smtClean="0"/>
              <a:t>Выбери </a:t>
            </a:r>
            <a:r>
              <a:rPr lang="ru-RU" dirty="0"/>
              <a:t>зимнюю одежду, обувь и головной убор</a:t>
            </a:r>
          </a:p>
        </p:txBody>
      </p:sp>
      <p:pic>
        <p:nvPicPr>
          <p:cNvPr id="21508" name="Picture 2" descr="http://www.kids-price.ru/contentimg/pic510/size1/x401_827307.jpg">
            <a:hlinkClick r:id="" action="ppaction://noaction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400" b="94800" l="7667" r="973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517"/>
          <a:stretch/>
        </p:blipFill>
        <p:spPr bwMode="auto">
          <a:xfrm>
            <a:off x="107685" y="1365250"/>
            <a:ext cx="31877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http://50.30.33.54/gaolinimages/images/product_s/61/20101122/A2774000DH/boys-boots-thermal-cow-leather-zipper-snow-965147-origin.jpg">
            <a:hlinkClick r:id="" action="ppaction://noaction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6930" l="0" r="100000">
                        <a14:foregroundMark x1="29825" y1="29386" x2="46930" y2="39912"/>
                        <a14:foregroundMark x1="78070" y1="38158" x2="72807" y2="57456"/>
                        <a14:foregroundMark x1="81579" y1="33772" x2="82456" y2="39035"/>
                        <a14:foregroundMark x1="64035" y1="53947" x2="78070" y2="53947"/>
                        <a14:foregroundMark x1="85526" y1="26316" x2="86842" y2="39035"/>
                        <a14:foregroundMark x1="75000" y1="32456" x2="74123" y2="24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338513"/>
            <a:ext cx="13938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http://www.greenmama.ru/images/2010-08/19/1282204006-T0455_M.jpg">
            <a:hlinkClick r:id="" action="ppaction://noaction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6831" l="0" r="56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69" y="1503157"/>
            <a:ext cx="16446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http://www.shop72.ru/uploadedFiles/eshopimages/icons/200x200/1981b.jpg">
            <a:hlinkClick r:id="" action="ppaction://noaction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9500" l="1000" r="96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5022850"/>
            <a:ext cx="17272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http://childrenline.ru/image/catalog/small/931f38487803ba660991a14eac0e5a72.jpg">
            <a:hlinkClick r:id="" action="ppaction://noaction">
              <a:snd r:embed="rId2" name="chimes.wav"/>
            </a:hlinkClick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266" b="93038" l="5000" r="92857">
                        <a14:foregroundMark x1="34286" y1="42405" x2="30000" y2="53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96" y="4636424"/>
            <a:ext cx="136366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6" descr="http://forumimage.ru/thumbs/20110325/13010634655200124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2260" y="5560561"/>
            <a:ext cx="1229853" cy="7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6" descr="http://forumimage.ru/thumbs/20110325/13010634655200124.jpg">
            <a:hlinkClick r:id="" action="ppaction://noaction">
              <a:snd r:embed="rId14" name="coin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2891" r="-23282" b="-1"/>
          <a:stretch/>
        </p:blipFill>
        <p:spPr bwMode="auto">
          <a:xfrm>
            <a:off x="3887787" y="5322888"/>
            <a:ext cx="1584325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f-1world.net/images/8817090big.jpg">
            <a:hlinkClick r:id="" action="ppaction://noaction">
              <a:snd r:embed="rId14" name="coin.wav"/>
            </a:hlinkClick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809750"/>
            <a:ext cx="1081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bambulakids.ru/kntshowroom/imgs/summer/kroha/0006193.jpg">
            <a:hlinkClick r:id="" action="ppaction://noaction">
              <a:snd r:embed="rId14" name="coin.wav"/>
            </a:hlinkClick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4371975"/>
            <a:ext cx="120967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www.odegland.ru/images/product_images/info_images/343_1.jpg">
            <a:hlinkClick r:id="" action="ppaction://noaction">
              <a:snd r:embed="rId14" name="coin.wav"/>
            </a:hlinkClick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4078288"/>
            <a:ext cx="14176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1000show.ru/shop/picture/480x480_5d56130701e6e8a8febcf4302f013cff.jpg">
            <a:hlinkClick r:id="" action="ppaction://noaction">
              <a:snd r:embed="rId14" name="coin.wav"/>
            </a:hlinkClick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1598613"/>
            <a:ext cx="17145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омой 2">
            <a:hlinkClick r:id="rId20" action="ppaction://hlinksldjump" highlightClick="1"/>
          </p:cNvPr>
          <p:cNvSpPr/>
          <p:nvPr/>
        </p:nvSpPr>
        <p:spPr>
          <a:xfrm>
            <a:off x="8394700" y="6076950"/>
            <a:ext cx="749300" cy="7810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88058" y="1066829"/>
            <a:ext cx="712822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ru-RU" sz="2000" i="1" dirty="0" smtClean="0"/>
              <a:t>Щелкни левой кнопкой мыши по подходящей картинке</a:t>
            </a:r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5685398"/>
            <a:ext cx="94138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6238" y="476250"/>
            <a:ext cx="33877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Назови ласково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3071813"/>
            <a:ext cx="100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снежок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71938" y="3143250"/>
            <a:ext cx="868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ледок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24625" y="3084513"/>
            <a:ext cx="1481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снеговичок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63" y="5643563"/>
            <a:ext cx="132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сосулечка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5643563"/>
            <a:ext cx="154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снежиночка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00813" y="5786438"/>
            <a:ext cx="1098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горочка</a:t>
            </a:r>
          </a:p>
        </p:txBody>
      </p:sp>
      <p:pic>
        <p:nvPicPr>
          <p:cNvPr id="8194" name="Picture 2" descr="http://www.sunhome.ru/UsersGallery/022010/91126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441450"/>
            <a:ext cx="221456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old Ice Winter Blu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1327150"/>
            <a:ext cx="192881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t2.gstatic.com/images?q=tbn:ANd9GcQfO5R4bqQnMmL67d8eUkFgk1EkKdb0YKpF_1CQW2RW53ONQCeWxoLD5Sn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597275"/>
            <a:ext cx="1643063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://mtdata.ru/u26/photo888A/20931144225-0/origina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714750"/>
            <a:ext cx="18573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http://www.ledgorod.ru/images/gorka_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3686175"/>
            <a:ext cx="22590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tvoyrebenok.ru/images/snegovik/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1289050"/>
            <a:ext cx="141763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8388350" y="6013450"/>
            <a:ext cx="755650" cy="8445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7937" y="195263"/>
            <a:ext cx="40878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Четвертый лишний</a:t>
            </a:r>
          </a:p>
        </p:txBody>
      </p:sp>
      <p:pic>
        <p:nvPicPr>
          <p:cNvPr id="23555" name="Picture 2" descr="http://90ie.ru/wp-content/uploads/2008/12/sanki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6" y="1177231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www.motovelosklad.ru/princess_leather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6" y="3866369"/>
            <a:ext cx="22320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http://ua.all.biz/img/ua/catalog/598295.jpe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535" b="91979" l="2375" r="99875">
                        <a14:foregroundMark x1="8875" y1="50267" x2="22250" y2="40909"/>
                        <a14:foregroundMark x1="64625" y1="22460" x2="66125" y2="20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989160"/>
            <a:ext cx="469106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://www.bethel.uaf.edu/Continuing_Ed/images/jump%20rope.jpg">
            <a:hlinkClick r:id="" action="ppaction://noaction">
              <a:snd r:embed="rId7" name="chimes.wav"/>
            </a:hlinkClick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85000" l="18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54" y="1487829"/>
            <a:ext cx="26431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2107067" y="817563"/>
            <a:ext cx="4694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Какой предмет здесь лишний? Почему?</a:t>
            </a:r>
          </a:p>
        </p:txBody>
      </p:sp>
      <p:sp>
        <p:nvSpPr>
          <p:cNvPr id="5" name="Управляющая кнопка: домой 4">
            <a:hlinkClick r:id="rId10" action="ppaction://hlinksldjump" highlightClick="1"/>
          </p:cNvPr>
          <p:cNvSpPr/>
          <p:nvPr/>
        </p:nvSpPr>
        <p:spPr>
          <a:xfrm>
            <a:off x="8243888" y="6013450"/>
            <a:ext cx="900112" cy="8445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27733" y="1287774"/>
            <a:ext cx="712822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ru-RU" sz="2000" i="1" dirty="0" smtClean="0"/>
              <a:t>Щелкни левой кнопкой мыши по подходящей картинке</a:t>
            </a:r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07" y="2105336"/>
            <a:ext cx="11271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5462"/>
            <a:ext cx="939800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713" y="476250"/>
            <a:ext cx="5259387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Пальчиковая гимнастика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4488" y="2133600"/>
            <a:ext cx="8353425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Раз, два, три, четыре, пять,        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(загибать пальчики по одному)</a:t>
            </a:r>
            <a:endParaRPr lang="ru-RU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Мы во двор пришли гулять.   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(«шагать» по столу  указательным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                                                                  и средним пальчиками)</a:t>
            </a:r>
            <a:endParaRPr lang="ru-RU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Бабу снежную лепили,          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(«лепить» комочек двумя ладонями)</a:t>
            </a:r>
            <a:endParaRPr lang="ru-RU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Птичек крошками кормили, 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«крошить хлеб» всеми   пальчиками)</a:t>
            </a:r>
            <a:endParaRPr lang="ru-RU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 горки мы потом катались,   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(провести ладонью правой   руки по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                                                            левой руке от кисти до локтя )</a:t>
            </a:r>
            <a:endParaRPr lang="ru-RU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А ещё в снегу валялись.        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(класть ладошки на стол то одной,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                                                                        то другой стороной)</a:t>
            </a:r>
            <a:endParaRPr lang="ru-RU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Все в снегу домой пришли</a:t>
            </a: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         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(отряхивать ладошки)</a:t>
            </a:r>
            <a:endParaRPr lang="ru-RU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Съели суп                                 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(движения воображаемой ложкой)</a:t>
            </a:r>
            <a:endParaRPr lang="ru-RU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                  и спать легли.              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(ладошки под щеку)</a:t>
            </a:r>
            <a:endParaRPr lang="ru-RU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713" y="1116013"/>
            <a:ext cx="50053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«Мы во двор пришли гулять»</a:t>
            </a:r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388350" y="6021388"/>
            <a:ext cx="755650" cy="8366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4838" y="260350"/>
            <a:ext cx="29337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Стихи о зиме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5219700" y="795338"/>
            <a:ext cx="374808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Мама! глянь-ка из окошка - </a:t>
            </a:r>
            <a:br>
              <a:rPr lang="ru-RU"/>
            </a:br>
            <a:r>
              <a:rPr lang="ru-RU"/>
              <a:t>Знать, вчера недаром кошка </a:t>
            </a:r>
            <a:br>
              <a:rPr lang="ru-RU"/>
            </a:br>
            <a:r>
              <a:rPr lang="ru-RU"/>
              <a:t>Умывала нос:</a:t>
            </a:r>
            <a:br>
              <a:rPr lang="ru-RU"/>
            </a:br>
            <a:r>
              <a:rPr lang="ru-RU"/>
              <a:t>Грязи нет, весь двор одело, </a:t>
            </a:r>
            <a:br>
              <a:rPr lang="ru-RU"/>
            </a:br>
            <a:r>
              <a:rPr lang="ru-RU"/>
              <a:t>Посветлело, побелело -</a:t>
            </a:r>
            <a:br>
              <a:rPr lang="ru-RU"/>
            </a:br>
            <a:r>
              <a:rPr lang="ru-RU"/>
              <a:t>Видно, есть мороз.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Не колючий, светло-синий</a:t>
            </a:r>
            <a:br>
              <a:rPr lang="ru-RU"/>
            </a:br>
            <a:r>
              <a:rPr lang="ru-RU"/>
              <a:t>По ветвям развешен иней - </a:t>
            </a:r>
            <a:br>
              <a:rPr lang="ru-RU"/>
            </a:br>
            <a:r>
              <a:rPr lang="ru-RU"/>
              <a:t>Погляди хоть ты!</a:t>
            </a:r>
            <a:br>
              <a:rPr lang="ru-RU"/>
            </a:br>
            <a:r>
              <a:rPr lang="ru-RU"/>
              <a:t>Словно кто-то тороватый </a:t>
            </a:r>
            <a:br>
              <a:rPr lang="ru-RU"/>
            </a:br>
            <a:r>
              <a:rPr lang="ru-RU"/>
              <a:t>Свежей, белой, пухлой ватой </a:t>
            </a:r>
            <a:br>
              <a:rPr lang="ru-RU"/>
            </a:br>
            <a:r>
              <a:rPr lang="ru-RU"/>
              <a:t>Все убрал кусты.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Уж теперь не будет спору:</a:t>
            </a:r>
            <a:br>
              <a:rPr lang="ru-RU"/>
            </a:br>
            <a:r>
              <a:rPr lang="ru-RU"/>
              <a:t>За салазки да и в гору</a:t>
            </a:r>
            <a:br>
              <a:rPr lang="ru-RU"/>
            </a:br>
            <a:r>
              <a:rPr lang="ru-RU"/>
              <a:t>Весело бежать!</a:t>
            </a:r>
            <a:br>
              <a:rPr lang="ru-RU"/>
            </a:br>
            <a:r>
              <a:rPr lang="ru-RU"/>
              <a:t>Правда, мама? Не откажешь,</a:t>
            </a:r>
            <a:br>
              <a:rPr lang="ru-RU"/>
            </a:br>
            <a:r>
              <a:rPr lang="ru-RU"/>
              <a:t>А сама, наверно, скажешь: </a:t>
            </a:r>
            <a:br>
              <a:rPr lang="ru-RU"/>
            </a:br>
            <a:r>
              <a:rPr lang="ru-RU"/>
              <a:t>"Ну, скорей гулять!"</a:t>
            </a:r>
          </a:p>
        </p:txBody>
      </p:sp>
      <p:pic>
        <p:nvPicPr>
          <p:cNvPr id="25604" name="Picture 2" descr="http://www.stihi.ru/pics/2009/03/14/44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052513"/>
            <a:ext cx="51339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1"/>
          <p:cNvSpPr>
            <a:spLocks noChangeArrowheads="1"/>
          </p:cNvSpPr>
          <p:nvPr/>
        </p:nvSpPr>
        <p:spPr bwMode="auto">
          <a:xfrm>
            <a:off x="2774950" y="5949950"/>
            <a:ext cx="181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ru-RU" i="1">
                <a:solidFill>
                  <a:srgbClr val="000000"/>
                </a:solidFill>
              </a:rPr>
              <a:t>Афанасий Фет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5076825" y="-12700"/>
            <a:ext cx="388778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>БЕРЁЗА</a:t>
            </a:r>
            <a:endParaRPr lang="ru-RU" sz="2200"/>
          </a:p>
          <a:p>
            <a:r>
              <a:rPr lang="ru-RU" sz="2200"/>
              <a:t>Белая береза</a:t>
            </a:r>
            <a:br>
              <a:rPr lang="ru-RU" sz="2200"/>
            </a:br>
            <a:r>
              <a:rPr lang="ru-RU" sz="2200"/>
              <a:t>Под моим окном</a:t>
            </a:r>
            <a:br>
              <a:rPr lang="ru-RU" sz="2200"/>
            </a:br>
            <a:r>
              <a:rPr lang="ru-RU" sz="2200"/>
              <a:t>Принакрылась снегом,</a:t>
            </a:r>
            <a:br>
              <a:rPr lang="ru-RU" sz="2200"/>
            </a:br>
            <a:r>
              <a:rPr lang="ru-RU" sz="2200"/>
              <a:t>Точно серебром.</a:t>
            </a:r>
            <a:br>
              <a:rPr lang="ru-RU" sz="2200"/>
            </a:br>
            <a:r>
              <a:rPr lang="ru-RU" sz="2200"/>
              <a:t>На пушистых ветках</a:t>
            </a:r>
            <a:br>
              <a:rPr lang="ru-RU" sz="2200"/>
            </a:br>
            <a:r>
              <a:rPr lang="ru-RU" sz="2200"/>
              <a:t>Снежною каймой</a:t>
            </a:r>
            <a:br>
              <a:rPr lang="ru-RU" sz="2200"/>
            </a:br>
            <a:r>
              <a:rPr lang="ru-RU" sz="2200"/>
              <a:t>Распустились кисти</a:t>
            </a:r>
            <a:br>
              <a:rPr lang="ru-RU" sz="2200"/>
            </a:br>
            <a:r>
              <a:rPr lang="ru-RU" sz="2200"/>
              <a:t>Белой бахромой.</a:t>
            </a:r>
            <a:br>
              <a:rPr lang="ru-RU" sz="2200"/>
            </a:br>
            <a:r>
              <a:rPr lang="ru-RU" sz="2200"/>
              <a:t>И стоит береза</a:t>
            </a:r>
            <a:br>
              <a:rPr lang="ru-RU" sz="2200"/>
            </a:br>
            <a:r>
              <a:rPr lang="ru-RU" sz="2200"/>
              <a:t>В сонной тишине,</a:t>
            </a:r>
            <a:br>
              <a:rPr lang="ru-RU" sz="2200"/>
            </a:br>
            <a:r>
              <a:rPr lang="ru-RU" sz="2200"/>
              <a:t>И горят снежинки</a:t>
            </a:r>
            <a:br>
              <a:rPr lang="ru-RU" sz="2200"/>
            </a:br>
            <a:r>
              <a:rPr lang="ru-RU" sz="2200"/>
              <a:t>В золотом огне.</a:t>
            </a:r>
            <a:br>
              <a:rPr lang="ru-RU" sz="2200"/>
            </a:br>
            <a:r>
              <a:rPr lang="ru-RU" sz="2200"/>
              <a:t>А заря, лениво</a:t>
            </a:r>
            <a:br>
              <a:rPr lang="ru-RU" sz="2200"/>
            </a:br>
            <a:r>
              <a:rPr lang="ru-RU" sz="2200"/>
              <a:t>Обходя кругом,</a:t>
            </a:r>
            <a:br>
              <a:rPr lang="ru-RU" sz="2200"/>
            </a:br>
            <a:r>
              <a:rPr lang="ru-RU" sz="2200"/>
              <a:t>Обсыпает ветки</a:t>
            </a:r>
            <a:br>
              <a:rPr lang="ru-RU" sz="2200"/>
            </a:br>
            <a:r>
              <a:rPr lang="ru-RU" sz="2200"/>
              <a:t>Новым серебром.</a:t>
            </a:r>
            <a:br>
              <a:rPr lang="ru-RU" sz="2200"/>
            </a:br>
            <a:endParaRPr lang="ru-RU" sz="2200"/>
          </a:p>
        </p:txBody>
      </p:sp>
      <p:pic>
        <p:nvPicPr>
          <p:cNvPr id="26627" name="Picture 2" descr="http://img-fotki.yandex.ru/get/4008/andrej062.6/0_33461_d0e53ec3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663"/>
            <a:ext cx="3714750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6729413" y="6465888"/>
            <a:ext cx="1884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i="1"/>
              <a:t>Сергей Есенин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250825" y="223838"/>
            <a:ext cx="48974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                                       БЕЛЫЕ СТИХИ</a:t>
            </a:r>
            <a:r>
              <a:rPr lang="ru-RU"/>
              <a:t/>
            </a:r>
            <a:br>
              <a:rPr lang="ru-RU"/>
            </a:br>
            <a:r>
              <a:rPr lang="ru-RU"/>
              <a:t>Снег кружится,</a:t>
            </a:r>
            <a:br>
              <a:rPr lang="ru-RU"/>
            </a:br>
            <a:r>
              <a:rPr lang="ru-RU"/>
              <a:t>Снег ложится -</a:t>
            </a:r>
            <a:br>
              <a:rPr lang="ru-RU"/>
            </a:br>
            <a:r>
              <a:rPr lang="ru-RU"/>
              <a:t>Снег! Снег! Снег!</a:t>
            </a:r>
            <a:br>
              <a:rPr lang="ru-RU"/>
            </a:br>
            <a:r>
              <a:rPr lang="ru-RU"/>
              <a:t>Рады снегу зверь и птица</a:t>
            </a:r>
            <a:br>
              <a:rPr lang="ru-RU"/>
            </a:br>
            <a:r>
              <a:rPr lang="ru-RU"/>
              <a:t>И, конечно, человек!</a:t>
            </a:r>
            <a:br>
              <a:rPr lang="ru-RU"/>
            </a:br>
            <a:r>
              <a:rPr lang="ru-RU"/>
              <a:t>Рады серые синички:</a:t>
            </a:r>
            <a:br>
              <a:rPr lang="ru-RU"/>
            </a:br>
            <a:r>
              <a:rPr lang="ru-RU"/>
              <a:t>На морозе мерзнут птички,</a:t>
            </a:r>
            <a:br>
              <a:rPr lang="ru-RU"/>
            </a:br>
            <a:r>
              <a:rPr lang="ru-RU"/>
              <a:t>Выпал снег - упал мороз!</a:t>
            </a:r>
            <a:br>
              <a:rPr lang="ru-RU"/>
            </a:br>
            <a:r>
              <a:rPr lang="ru-RU"/>
              <a:t>Кошка снегом моет нос.</a:t>
            </a:r>
            <a:br>
              <a:rPr lang="ru-RU"/>
            </a:br>
            <a:r>
              <a:rPr lang="ru-RU"/>
              <a:t>У щенка на черной спинке</a:t>
            </a:r>
            <a:br>
              <a:rPr lang="ru-RU"/>
            </a:br>
            <a:r>
              <a:rPr lang="ru-RU"/>
              <a:t>Тают белые снежинки.</a:t>
            </a:r>
            <a:br>
              <a:rPr lang="ru-RU"/>
            </a:br>
            <a:endParaRPr lang="ru-RU"/>
          </a:p>
        </p:txBody>
      </p:sp>
      <p:pic>
        <p:nvPicPr>
          <p:cNvPr id="27651" name="Picture 2" descr="http://photopolygon.com/photo/fit/3007/10029/54368.jpg.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544888"/>
            <a:ext cx="47529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ttp://klopik.com/uploads/posts/2010-01/1263921213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44888"/>
            <a:ext cx="1679575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Прямоугольник 1"/>
          <p:cNvSpPr>
            <a:spLocks noChangeArrowheads="1"/>
          </p:cNvSpPr>
          <p:nvPr/>
        </p:nvSpPr>
        <p:spPr bwMode="auto">
          <a:xfrm>
            <a:off x="5292725" y="439738"/>
            <a:ext cx="35353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Тротуары замело,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Все вокруг белым-бело: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Снего-снего-снегопад!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Хватит дела для лопат,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Для лопат и для скребков,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Для больших грузовиков.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Снег кружится,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Снег ложится -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Снег! Снег! Снег!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Рады снегу зверь и птица</a:t>
            </a:r>
            <a:br>
              <a:rPr lang="ru-RU">
                <a:solidFill>
                  <a:srgbClr val="000000"/>
                </a:solidFill>
              </a:rPr>
            </a:br>
            <a:r>
              <a:rPr lang="ru-RU">
                <a:solidFill>
                  <a:srgbClr val="000000"/>
                </a:solidFill>
              </a:rPr>
              <a:t>И, конечно, человек!</a:t>
            </a:r>
            <a:br>
              <a:rPr lang="ru-RU">
                <a:solidFill>
                  <a:srgbClr val="000000"/>
                </a:solidFill>
              </a:rPr>
            </a:br>
            <a:endParaRPr lang="ru-RU"/>
          </a:p>
        </p:txBody>
      </p:sp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2536825" y="4535488"/>
            <a:ext cx="162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i="1"/>
              <a:t>С. Михалков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2138" y="476250"/>
            <a:ext cx="3008312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Содержание: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350" y="1119188"/>
            <a:ext cx="6264857" cy="52629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2" action="ppaction://hlinksldjump"/>
              </a:rPr>
              <a:t>Зимние месяцы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3" action="ppaction://hlinksldjump"/>
              </a:rPr>
              <a:t>Загадки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4" action="ppaction://hlinksldjump"/>
              </a:rPr>
              <a:t>Скажи наоборот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5" action="ppaction://hlinksldjump"/>
              </a:rPr>
              <a:t>Помоги собрать Ванюшу на прогулку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6" action="ppaction://hlinksldjump"/>
              </a:rPr>
              <a:t>Назови ласково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7" action="ppaction://hlinksldjump"/>
              </a:rPr>
              <a:t>Четвертый лишний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8" action="ppaction://hlinksldjump"/>
              </a:rPr>
              <a:t>Пальчиковая гимнастика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9" action="ppaction://hlinksldjump"/>
              </a:rPr>
              <a:t>Стихи о зиме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10" action="ppaction://hlinksldjump"/>
              </a:rPr>
              <a:t>Подбери слова-признаки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11" action="ppaction://hlinksldjump"/>
              </a:rPr>
              <a:t>Подскажи словечко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12" action="ppaction://hlinksldjump"/>
              </a:rPr>
              <a:t>Зимние забавы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13" action="ppaction://hlinksldjump"/>
              </a:rPr>
              <a:t>Расскажи-ка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  <a:hlinkClick r:id="rId14" action="ppaction://hlinksldjump"/>
              </a:rPr>
              <a:t>Об авторе</a:t>
            </a:r>
            <a:endParaRPr lang="ru-RU" sz="2400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4822825" y="1416050"/>
            <a:ext cx="43211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Выбегай поскорей </a:t>
            </a:r>
            <a:br>
              <a:rPr lang="ru-RU" sz="2400"/>
            </a:br>
            <a:r>
              <a:rPr lang="ru-RU" sz="2400"/>
              <a:t>Посмотреть на снегирей. </a:t>
            </a:r>
            <a:br>
              <a:rPr lang="ru-RU" sz="2400"/>
            </a:br>
            <a:r>
              <a:rPr lang="ru-RU" sz="2400"/>
              <a:t>Прилетели, прилетели, </a:t>
            </a:r>
            <a:br>
              <a:rPr lang="ru-RU" sz="2400"/>
            </a:br>
            <a:r>
              <a:rPr lang="ru-RU" sz="2400"/>
              <a:t>Стайку встретили метели! </a:t>
            </a:r>
            <a:br>
              <a:rPr lang="ru-RU" sz="2400"/>
            </a:br>
            <a:r>
              <a:rPr lang="ru-RU" sz="2400"/>
              <a:t>А Мороз-Красный Нос </a:t>
            </a:r>
            <a:br>
              <a:rPr lang="ru-RU" sz="2400"/>
            </a:br>
            <a:r>
              <a:rPr lang="ru-RU" sz="2400"/>
              <a:t>Им рябинки принес. </a:t>
            </a:r>
            <a:br>
              <a:rPr lang="ru-RU" sz="2400"/>
            </a:br>
            <a:r>
              <a:rPr lang="ru-RU" sz="2400"/>
              <a:t>Хорошо угостил, </a:t>
            </a:r>
            <a:br>
              <a:rPr lang="ru-RU" sz="2400"/>
            </a:br>
            <a:r>
              <a:rPr lang="ru-RU" sz="2400"/>
              <a:t>Хорошо подсластил. </a:t>
            </a:r>
            <a:br>
              <a:rPr lang="ru-RU" sz="2400"/>
            </a:br>
            <a:r>
              <a:rPr lang="ru-RU" sz="2400"/>
              <a:t>Зимним вечером поздним </a:t>
            </a:r>
            <a:br>
              <a:rPr lang="ru-RU" sz="2400"/>
            </a:br>
            <a:r>
              <a:rPr lang="ru-RU" sz="2400"/>
              <a:t>Ярко-алые грозди.</a:t>
            </a:r>
          </a:p>
        </p:txBody>
      </p:sp>
      <p:pic>
        <p:nvPicPr>
          <p:cNvPr id="28675" name="Picture 2" descr="http://funzoo.ru/uploads/posts/2009-12/1260702549_snegiri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47625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5724525" y="606425"/>
            <a:ext cx="1492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Снегири</a:t>
            </a:r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6858000" y="5949950"/>
            <a:ext cx="169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000000"/>
                </a:solidFill>
              </a:rPr>
              <a:t>А.Прокофьев</a:t>
            </a: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4108450" y="242888"/>
            <a:ext cx="4572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            Покормите птиц</a:t>
            </a:r>
          </a:p>
          <a:p>
            <a:endParaRPr lang="ru-RU"/>
          </a:p>
          <a:p>
            <a:r>
              <a:rPr lang="ru-RU"/>
              <a:t>Покормите птиц зимой! </a:t>
            </a:r>
            <a:br>
              <a:rPr lang="ru-RU"/>
            </a:br>
            <a:r>
              <a:rPr lang="ru-RU"/>
              <a:t>Пусть со всех концов </a:t>
            </a:r>
            <a:br>
              <a:rPr lang="ru-RU"/>
            </a:br>
            <a:r>
              <a:rPr lang="ru-RU"/>
              <a:t>К вам слетятся, как домой, </a:t>
            </a:r>
            <a:br>
              <a:rPr lang="ru-RU"/>
            </a:br>
            <a:r>
              <a:rPr lang="ru-RU"/>
              <a:t>Стайки на крыльцо. </a:t>
            </a:r>
            <a:br>
              <a:rPr lang="ru-RU"/>
            </a:br>
            <a:r>
              <a:rPr lang="ru-RU"/>
              <a:t>Небогаты их корма. </a:t>
            </a:r>
            <a:br>
              <a:rPr lang="ru-RU"/>
            </a:br>
            <a:r>
              <a:rPr lang="ru-RU"/>
              <a:t>Горсть зерна нужна, </a:t>
            </a:r>
            <a:br>
              <a:rPr lang="ru-RU"/>
            </a:br>
            <a:r>
              <a:rPr lang="ru-RU"/>
              <a:t>Горсть одна — и не страшна </a:t>
            </a:r>
            <a:br>
              <a:rPr lang="ru-RU"/>
            </a:br>
            <a:r>
              <a:rPr lang="ru-RU"/>
              <a:t>Будет им зима. </a:t>
            </a:r>
            <a:br>
              <a:rPr lang="ru-RU"/>
            </a:br>
            <a:r>
              <a:rPr lang="ru-RU"/>
              <a:t>Сколько гибнет их — не счесть, </a:t>
            </a:r>
            <a:br>
              <a:rPr lang="ru-RU"/>
            </a:br>
            <a:r>
              <a:rPr lang="ru-RU"/>
              <a:t>Видеть тяжело. </a:t>
            </a:r>
            <a:br>
              <a:rPr lang="ru-RU"/>
            </a:br>
            <a:r>
              <a:rPr lang="ru-RU"/>
              <a:t>А ведь в нашем сердце есть </a:t>
            </a:r>
            <a:br>
              <a:rPr lang="ru-RU"/>
            </a:br>
            <a:r>
              <a:rPr lang="ru-RU"/>
              <a:t>И для птиц тепло. </a:t>
            </a:r>
            <a:br>
              <a:rPr lang="ru-RU"/>
            </a:br>
            <a:r>
              <a:rPr lang="ru-RU"/>
              <a:t>Разве можно забывать: </a:t>
            </a:r>
            <a:br>
              <a:rPr lang="ru-RU"/>
            </a:br>
            <a:r>
              <a:rPr lang="ru-RU"/>
              <a:t>Улететь могли, </a:t>
            </a:r>
            <a:br>
              <a:rPr lang="ru-RU"/>
            </a:br>
            <a:r>
              <a:rPr lang="ru-RU"/>
              <a:t>А остались зимовать </a:t>
            </a:r>
            <a:br>
              <a:rPr lang="ru-RU"/>
            </a:br>
            <a:r>
              <a:rPr lang="ru-RU"/>
              <a:t>Заодно с людьми. </a:t>
            </a:r>
            <a:br>
              <a:rPr lang="ru-RU"/>
            </a:br>
            <a:r>
              <a:rPr lang="ru-RU"/>
              <a:t>Приучите птиц в мороз </a:t>
            </a:r>
            <a:br>
              <a:rPr lang="ru-RU"/>
            </a:br>
            <a:r>
              <a:rPr lang="ru-RU"/>
              <a:t>К своему окну, </a:t>
            </a:r>
            <a:br>
              <a:rPr lang="ru-RU"/>
            </a:br>
            <a:r>
              <a:rPr lang="ru-RU"/>
              <a:t>Чтоб без песен не пришлось</a:t>
            </a:r>
          </a:p>
          <a:p>
            <a:r>
              <a:rPr lang="ru-RU"/>
              <a:t>Нам встречать весну. </a:t>
            </a:r>
          </a:p>
        </p:txBody>
      </p:sp>
      <p:pic>
        <p:nvPicPr>
          <p:cNvPr id="29699" name="Picture 2" descr="http://kumushka.com/uploads/posts/2008-12/1229090756_kormush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484313"/>
            <a:ext cx="3433762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6243638" y="6438900"/>
            <a:ext cx="1116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000000"/>
                </a:solidFill>
              </a:rPr>
              <a:t>А. Яшин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8388350" y="6021388"/>
            <a:ext cx="755650" cy="8366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713" y="476250"/>
            <a:ext cx="55848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Подбери слова-признаки </a:t>
            </a:r>
          </a:p>
        </p:txBody>
      </p:sp>
      <p:pic>
        <p:nvPicPr>
          <p:cNvPr id="30723" name="Picture 2" descr="http://www.sunhome.ru/UsersGallery/022010/91126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196975"/>
            <a:ext cx="61912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1971675" y="5468938"/>
            <a:ext cx="1976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Снег (какой?) –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14800" y="5492750"/>
            <a:ext cx="3536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белый, чистый, холодный, пушистый, мягкий, сверкающий, искристый, …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350" y="6070600"/>
            <a:ext cx="755650" cy="787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313" y="246063"/>
            <a:ext cx="43259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Подскажи словечко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513" y="817563"/>
            <a:ext cx="75057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Заканчивай строчки подходящим по значению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словом, образованным от слова «снег».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6450" y="2035175"/>
            <a:ext cx="313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Тихо, тихо, как во сне,</a:t>
            </a:r>
          </a:p>
          <a:p>
            <a:pPr eaLnBrk="1" hangingPunct="1"/>
            <a:r>
              <a:rPr lang="ru-RU" sz="2000"/>
              <a:t>Падает на землю …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0575" y="3052763"/>
            <a:ext cx="3794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С неба всё летят пушинки – </a:t>
            </a:r>
          </a:p>
          <a:p>
            <a:pPr eaLnBrk="1" hangingPunct="1"/>
            <a:r>
              <a:rPr lang="ru-RU" sz="2000"/>
              <a:t>Серебристые …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3438" y="3992563"/>
            <a:ext cx="3111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На проселки, на лужок</a:t>
            </a:r>
          </a:p>
          <a:p>
            <a:pPr eaLnBrk="1" hangingPunct="1"/>
            <a:r>
              <a:rPr lang="ru-RU" sz="2000"/>
              <a:t>Всё снижается …</a:t>
            </a:r>
          </a:p>
          <a:p>
            <a:pPr eaLnBrk="1" hangingPunct="1"/>
            <a:endParaRPr lang="ru-RU" sz="20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79475" y="4973638"/>
            <a:ext cx="329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Вот веселье для ребят – </a:t>
            </a:r>
          </a:p>
          <a:p>
            <a:pPr eaLnBrk="1" hangingPunct="1"/>
            <a:r>
              <a:rPr lang="ru-RU" sz="2000"/>
              <a:t>Всё сильнее…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44863" y="2343150"/>
            <a:ext cx="74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снег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16238" y="3359150"/>
            <a:ext cx="142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снежинки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78163" y="4262438"/>
            <a:ext cx="1098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снежок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00350" y="5281613"/>
            <a:ext cx="1376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снегопад</a:t>
            </a:r>
          </a:p>
        </p:txBody>
      </p:sp>
      <p:pic>
        <p:nvPicPr>
          <p:cNvPr id="14" name="Picture 10" descr="http://mobilewallpapers.narod.ru/nature/images/nature_35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714500"/>
            <a:ext cx="3714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58963" y="674688"/>
            <a:ext cx="2736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Все бегут вперегонки,</a:t>
            </a:r>
          </a:p>
          <a:p>
            <a:pPr eaLnBrk="1" hangingPunct="1"/>
            <a:r>
              <a:rPr lang="ru-RU"/>
              <a:t>Все хотят </a:t>
            </a:r>
            <a:r>
              <a:rPr lang="ru-RU" sz="2000"/>
              <a:t>играть</a:t>
            </a:r>
            <a:r>
              <a:rPr lang="ru-RU"/>
              <a:t> в 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21213" y="950913"/>
            <a:ext cx="110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снежки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1313" y="2935288"/>
            <a:ext cx="3417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Словно в белый пуховик </a:t>
            </a:r>
          </a:p>
          <a:p>
            <a:pPr eaLnBrk="1" hangingPunct="1"/>
            <a:r>
              <a:rPr lang="ru-RU" sz="2000"/>
              <a:t>Нарядился 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3925" y="3243263"/>
            <a:ext cx="133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снеговик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62263" y="5268913"/>
            <a:ext cx="3551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Рядом – снежная фигурка,</a:t>
            </a:r>
          </a:p>
          <a:p>
            <a:pPr eaLnBrk="1" hangingPunct="1"/>
            <a:r>
              <a:rPr lang="ru-RU" sz="2000"/>
              <a:t>Эта девочка - 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86350" y="5572125"/>
            <a:ext cx="1366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Снегурка</a:t>
            </a:r>
          </a:p>
        </p:txBody>
      </p:sp>
      <p:pic>
        <p:nvPicPr>
          <p:cNvPr id="10" name="Picture 4" descr="http://2.bp.blogspot.com/_Y6mPI3q2Mzg/TTnDtNcA1iI/AAAAAAAAAF4/9MlzCX233TE/s1600/snowball_figh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9388"/>
            <a:ext cx="30019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free-lance.ru/users/salllka/upload/f_475f9124767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4105275"/>
            <a:ext cx="1981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voyrebenok.ru/images/snegovik/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2605088"/>
            <a:ext cx="172878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0563" y="889000"/>
            <a:ext cx="3421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На снегу-то, посмотри – </a:t>
            </a:r>
          </a:p>
          <a:p>
            <a:pPr eaLnBrk="1" hangingPunct="1"/>
            <a:r>
              <a:rPr lang="ru-RU" sz="2000"/>
              <a:t>С красной грудкой 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54238" y="3003550"/>
            <a:ext cx="378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Словно в сказке, как во сне,</a:t>
            </a:r>
          </a:p>
          <a:p>
            <a:pPr eaLnBrk="1" hangingPunct="1"/>
            <a:r>
              <a:rPr lang="ru-RU" sz="2000"/>
              <a:t>Землю всю украсил …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71863" y="1196975"/>
            <a:ext cx="1227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снегири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76825" y="3311525"/>
            <a:ext cx="744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/>
              <a:t>снег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01763" y="4799013"/>
            <a:ext cx="659606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Слова 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«снег», «снежок», «снегири», «снеговик», «Снегурочка» </a:t>
            </a:r>
            <a:r>
              <a:rPr lang="ru-RU" sz="2000">
                <a:solidFill>
                  <a:srgbClr val="000000"/>
                </a:solidFill>
              </a:rPr>
              <a:t>похожи, как родственники. </a:t>
            </a:r>
          </a:p>
          <a:p>
            <a:pPr algn="ctr"/>
            <a:r>
              <a:rPr lang="ru-RU" sz="2000">
                <a:solidFill>
                  <a:srgbClr val="000000"/>
                </a:solidFill>
              </a:rPr>
              <a:t>Их так и называют </a:t>
            </a:r>
            <a:r>
              <a:rPr lang="ru-RU" sz="2000" b="1">
                <a:solidFill>
                  <a:srgbClr val="000000"/>
                </a:solidFill>
              </a:rPr>
              <a:t>«родственные слова» </a:t>
            </a: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243888" y="5938838"/>
            <a:ext cx="742950" cy="8032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" name="Picture 6" descr="http://old.newlit.ru/~tazhbulatov/0028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52400"/>
            <a:ext cx="29051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://voprosiki.com/wp-content/uploads/2010/11/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2781300"/>
            <a:ext cx="24574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213" y="246063"/>
            <a:ext cx="32496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Зимние забавы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2070100" y="923925"/>
            <a:ext cx="436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Составь предложения по картинкам</a:t>
            </a:r>
          </a:p>
        </p:txBody>
      </p:sp>
      <p:pic>
        <p:nvPicPr>
          <p:cNvPr id="6" name="Picture 6" descr="http://festival.1september.ru/articles/528757/f_clip_image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93813"/>
            <a:ext cx="331787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festival.1september.ru/articles/528757/f_clip_image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293813"/>
            <a:ext cx="334803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6450" y="5689600"/>
            <a:ext cx="335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Мальчик катается на лыжах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festival.1september.ru/articles/528757/f_clip_image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96975"/>
            <a:ext cx="51847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festival.1september.ru/articles/528757/f_clip_image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92200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festival.1september.ru/articles/528757/f_clip_image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955675"/>
            <a:ext cx="5832475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88350" y="6092825"/>
            <a:ext cx="755650" cy="765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2138" y="476250"/>
            <a:ext cx="36163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Зимние месяцы 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4284663" y="5949950"/>
            <a:ext cx="1214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Декабрь </a:t>
            </a:r>
          </a:p>
        </p:txBody>
      </p:sp>
      <p:pic>
        <p:nvPicPr>
          <p:cNvPr id="11268" name="Picture 6" descr="http://img-fotki.yandex.ru/get/4113/olchikco.4/0_33cbb_540c3893_-4-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143000"/>
            <a:ext cx="6215062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6238" y="246063"/>
            <a:ext cx="27511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Расскажи-ка</a:t>
            </a:r>
          </a:p>
        </p:txBody>
      </p:sp>
      <p:pic>
        <p:nvPicPr>
          <p:cNvPr id="6" name="Picture 2" descr="http://festival.1september.ru/articles/528757/f_clip_image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5935663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9"/>
          <p:cNvSpPr txBox="1">
            <a:spLocks noChangeArrowheads="1"/>
          </p:cNvSpPr>
          <p:nvPr/>
        </p:nvSpPr>
        <p:spPr bwMode="auto">
          <a:xfrm>
            <a:off x="2532063" y="855663"/>
            <a:ext cx="351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Составь рассказ по картинке</a:t>
            </a: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459788" y="6092825"/>
            <a:ext cx="684212" cy="765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57250" y="1643063"/>
            <a:ext cx="73374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>
                <a:latin typeface="Verdana" pitchFamily="34" charset="0"/>
              </a:rPr>
              <a:t>Презентацию подготовила</a:t>
            </a:r>
          </a:p>
          <a:p>
            <a:pPr algn="ctr" eaLnBrk="1" hangingPunct="1"/>
            <a:r>
              <a:rPr lang="ru-RU" sz="3600">
                <a:latin typeface="Verdana" pitchFamily="34" charset="0"/>
              </a:rPr>
              <a:t>учитель-логопед МБДОУ  ДС</a:t>
            </a:r>
          </a:p>
          <a:p>
            <a:pPr algn="ctr" eaLnBrk="1" hangingPunct="1"/>
            <a:r>
              <a:rPr lang="ru-RU" sz="3600">
                <a:latin typeface="Verdana" pitchFamily="34" charset="0"/>
              </a:rPr>
              <a:t> № 37 «Мальвинка»</a:t>
            </a:r>
          </a:p>
          <a:p>
            <a:pPr algn="ctr" eaLnBrk="1" hangingPunct="1"/>
            <a:r>
              <a:rPr lang="ru-RU" sz="3600">
                <a:latin typeface="Verdana" pitchFamily="34" charset="0"/>
              </a:rPr>
              <a:t>Аксютина Татьяна Александровна</a:t>
            </a:r>
          </a:p>
          <a:p>
            <a:pPr algn="ctr" eaLnBrk="1" hangingPunct="1"/>
            <a:endParaRPr lang="en-US" sz="2400">
              <a:latin typeface="Verdana" pitchFamily="34" charset="0"/>
            </a:endParaRPr>
          </a:p>
          <a:p>
            <a:pPr algn="ctr" eaLnBrk="1" hangingPunct="1"/>
            <a:r>
              <a:rPr lang="ru-RU" sz="1600">
                <a:latin typeface="Verdana" pitchFamily="34" charset="0"/>
              </a:rPr>
              <a:t>Использованы ресурсы поисковой системы </a:t>
            </a:r>
            <a:r>
              <a:rPr lang="en-US" sz="1600">
                <a:latin typeface="Verdana" pitchFamily="34" charset="0"/>
              </a:rPr>
              <a:t>Google</a:t>
            </a:r>
            <a:endParaRPr lang="ru-RU" sz="1600">
              <a:latin typeface="Verdana" pitchFamily="34" charset="0"/>
            </a:endParaRP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3787775" y="6194425"/>
            <a:ext cx="147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>
                <a:latin typeface="Trebuchet MS" pitchFamily="34" charset="0"/>
              </a:rPr>
              <a:t>г. Смоленск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459788" y="6092825"/>
            <a:ext cx="684212" cy="7651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4427538" y="5826125"/>
            <a:ext cx="1058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Январь </a:t>
            </a:r>
          </a:p>
        </p:txBody>
      </p:sp>
      <p:pic>
        <p:nvPicPr>
          <p:cNvPr id="12291" name="Picture 2" descr="http://img-fotki.yandex.ru/get/11/vansik03.2/0_4813_229d8875_-1-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858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4383088" y="5880100"/>
            <a:ext cx="1220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Февраль 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88350" y="6064250"/>
            <a:ext cx="755650" cy="793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Picture 2" descr="http://static.diary.ru/userdir/3/5/0/2/35024/288182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0063"/>
            <a:ext cx="66675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115888"/>
            <a:ext cx="207962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Загадки 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188" y="836613"/>
            <a:ext cx="41052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Наступили холода. </a:t>
            </a:r>
          </a:p>
          <a:p>
            <a:r>
              <a:rPr lang="ru-RU" sz="2000"/>
              <a:t>Обернулась в лёд вода.</a:t>
            </a:r>
          </a:p>
          <a:p>
            <a:r>
              <a:rPr lang="ru-RU" sz="2000"/>
              <a:t>Длинноухий зайка серый </a:t>
            </a:r>
          </a:p>
          <a:p>
            <a:r>
              <a:rPr lang="ru-RU" sz="2000"/>
              <a:t>Обернулся зайкой белым.</a:t>
            </a:r>
          </a:p>
          <a:p>
            <a:r>
              <a:rPr lang="ru-RU" sz="2000"/>
              <a:t>Перестал медведь реветь: </a:t>
            </a:r>
          </a:p>
          <a:p>
            <a:r>
              <a:rPr lang="ru-RU" sz="2000"/>
              <a:t>В спячку впал в бору медведь.</a:t>
            </a:r>
          </a:p>
          <a:p>
            <a:r>
              <a:rPr lang="ru-RU" sz="2000"/>
              <a:t>Кто же скажет, кто узнает, </a:t>
            </a:r>
          </a:p>
          <a:p>
            <a:r>
              <a:rPr lang="ru-RU" sz="2000"/>
              <a:t>Это всё когда бывает? 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28650" y="3668713"/>
            <a:ext cx="30797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Подморозило вчера.</a:t>
            </a:r>
          </a:p>
          <a:p>
            <a:r>
              <a:rPr lang="ru-RU" sz="2000">
                <a:solidFill>
                  <a:srgbClr val="000000"/>
                </a:solidFill>
              </a:rPr>
              <a:t>Налетела мошкара,</a:t>
            </a:r>
          </a:p>
          <a:p>
            <a:r>
              <a:rPr lang="ru-RU" sz="2000">
                <a:solidFill>
                  <a:srgbClr val="000000"/>
                </a:solidFill>
              </a:rPr>
              <a:t>И от этой мошкары</a:t>
            </a:r>
          </a:p>
          <a:p>
            <a:r>
              <a:rPr lang="ru-RU" sz="2000">
                <a:solidFill>
                  <a:srgbClr val="000000"/>
                </a:solidFill>
              </a:rPr>
              <a:t>Стали белыми дворы.              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28650" y="5521325"/>
            <a:ext cx="387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  Что вниз головой растет?                       </a:t>
            </a:r>
          </a:p>
        </p:txBody>
      </p:sp>
      <p:pic>
        <p:nvPicPr>
          <p:cNvPr id="13" name="Picture 2" descr="http://www.ontariopics.com/p2/m/Misc/Winter-in-Vaughan-21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836613"/>
            <a:ext cx="2955925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voprosiki.com/wp-content/uploads/2010/11/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2813"/>
            <a:ext cx="20589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ttp://www.litprichal.ru/upload/470/279662788845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5184775"/>
            <a:ext cx="199231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36625" y="1844675"/>
            <a:ext cx="3676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Кто бросает снег в лицо, </a:t>
            </a:r>
          </a:p>
          <a:p>
            <a:r>
              <a:rPr lang="ru-RU" sz="2000">
                <a:solidFill>
                  <a:srgbClr val="000000"/>
                </a:solidFill>
              </a:rPr>
              <a:t>Наметает на крыльцо?</a:t>
            </a:r>
          </a:p>
          <a:p>
            <a:r>
              <a:rPr lang="ru-RU" sz="2000">
                <a:solidFill>
                  <a:srgbClr val="000000"/>
                </a:solidFill>
              </a:rPr>
              <a:t>Кто в трубе печной завыл? </a:t>
            </a:r>
          </a:p>
          <a:p>
            <a:r>
              <a:rPr lang="ru-RU" sz="2000">
                <a:solidFill>
                  <a:srgbClr val="000000"/>
                </a:solidFill>
              </a:rPr>
              <a:t>Кто ворота отворил?  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60438" y="620713"/>
            <a:ext cx="6083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С неба падают зимой и кружатся над землей</a:t>
            </a:r>
          </a:p>
          <a:p>
            <a:r>
              <a:rPr lang="ru-RU" sz="2000">
                <a:solidFill>
                  <a:srgbClr val="000000"/>
                </a:solidFill>
              </a:rPr>
              <a:t>Лёгкие пушинки, белые …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11225" y="3716338"/>
            <a:ext cx="5327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Меня не растили, из снега слепили,</a:t>
            </a:r>
          </a:p>
          <a:p>
            <a:r>
              <a:rPr lang="ru-RU" sz="2000">
                <a:solidFill>
                  <a:srgbClr val="000000"/>
                </a:solidFill>
              </a:rPr>
              <a:t>Вместо носа ловко вставили морковку.</a:t>
            </a:r>
          </a:p>
          <a:p>
            <a:r>
              <a:rPr lang="ru-RU" sz="2000">
                <a:solidFill>
                  <a:srgbClr val="000000"/>
                </a:solidFill>
              </a:rPr>
              <a:t>Глаза − угольки, губы − сучки. </a:t>
            </a:r>
          </a:p>
          <a:p>
            <a:r>
              <a:rPr lang="ru-RU" sz="2000">
                <a:solidFill>
                  <a:srgbClr val="000000"/>
                </a:solidFill>
              </a:rPr>
              <a:t>Холодный, большой. Кто я такой?             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36625" y="5584825"/>
            <a:ext cx="506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Без рук, без ног, а рисовать умеет.                   </a:t>
            </a: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388350" y="6165850"/>
            <a:ext cx="647700" cy="6921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 descr="http://img-fotki.yandex.ru/get/3114/sergej-yuchkovskij.27/0_26688_4a84c299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443288"/>
            <a:ext cx="15716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7240588" y="28575"/>
            <a:ext cx="1395412" cy="1503363"/>
            <a:chOff x="7240470" y="28746"/>
            <a:chExt cx="1395236" cy="1503670"/>
          </a:xfrm>
        </p:grpSpPr>
        <p:pic>
          <p:nvPicPr>
            <p:cNvPr id="15375" name="Picture 8" descr="http://mtdata.ru/u26/photo888A/20931144225-0/origina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470" y="28746"/>
              <a:ext cx="684170" cy="75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8" descr="http://mtdata.ru/u26/photo888A/20931144225-0/origina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808" y="780581"/>
              <a:ext cx="684170" cy="75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8" descr="http://mtdata.ru/u26/photo888A/20931144225-0/origina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536" y="255232"/>
              <a:ext cx="684170" cy="75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6084888" y="5462588"/>
            <a:ext cx="1801812" cy="1352550"/>
            <a:chOff x="6084151" y="5463302"/>
            <a:chExt cx="1801854" cy="1351917"/>
          </a:xfrm>
        </p:grpSpPr>
        <p:pic>
          <p:nvPicPr>
            <p:cNvPr id="15373" name="Picture 8" descr="http://toeg.ru/images/articles/20101202175058435_1_original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51" y="5463302"/>
              <a:ext cx="1801854" cy="1351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Box 4"/>
            <p:cNvSpPr txBox="1">
              <a:spLocks noChangeArrowheads="1"/>
            </p:cNvSpPr>
            <p:nvPr/>
          </p:nvSpPr>
          <p:spPr bwMode="auto">
            <a:xfrm>
              <a:off x="6539282" y="6445887"/>
              <a:ext cx="8915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мороз</a:t>
              </a:r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4822825" y="1555750"/>
            <a:ext cx="2220913" cy="1628775"/>
            <a:chOff x="4822606" y="1556289"/>
            <a:chExt cx="2220927" cy="1628795"/>
          </a:xfrm>
        </p:grpSpPr>
        <p:pic>
          <p:nvPicPr>
            <p:cNvPr id="15371" name="Picture 6" descr="http://www.stihi.ru/pics/2011/09/10/166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606" y="1556289"/>
              <a:ext cx="2220927" cy="157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TextBox 14"/>
            <p:cNvSpPr txBox="1">
              <a:spLocks noChangeArrowheads="1"/>
            </p:cNvSpPr>
            <p:nvPr/>
          </p:nvSpPr>
          <p:spPr bwMode="auto">
            <a:xfrm>
              <a:off x="5486172" y="2815752"/>
              <a:ext cx="8226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/>
                <a:t>ветер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213" y="496888"/>
            <a:ext cx="36814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Скажи наоборот 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619250" y="5133975"/>
            <a:ext cx="3879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Летом дни жаркие, а зимой – 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80063" y="5133975"/>
            <a:ext cx="133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холодные</a:t>
            </a:r>
          </a:p>
        </p:txBody>
      </p:sp>
      <p:pic>
        <p:nvPicPr>
          <p:cNvPr id="16389" name="Picture 2" descr="http://www.myjulia.ru/data/cache/2009/04/10/73600_7594-800x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409733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trinixy.ru/pics2/20071217/zima_mikhail_tkachev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357313"/>
            <a:ext cx="40989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835150" y="5373688"/>
            <a:ext cx="404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Летом небо светлое, а зимой - 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1863" y="5373688"/>
            <a:ext cx="100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темное</a:t>
            </a:r>
          </a:p>
        </p:txBody>
      </p:sp>
      <p:pic>
        <p:nvPicPr>
          <p:cNvPr id="17412" name="Picture 2" descr="http://photowall.ru/preview/36/img3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85875"/>
            <a:ext cx="4071938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s51.radikal.ru/i133/0901/c2/385e167f4c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285875"/>
            <a:ext cx="40957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1 Зима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11 Зима</Template>
  <TotalTime>0</TotalTime>
  <Words>617</Words>
  <Application>Microsoft Office PowerPoint</Application>
  <PresentationFormat>Экран (4:3)</PresentationFormat>
  <Paragraphs>150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11 Зима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Аксютины</dc:creator>
  <cp:lastModifiedBy>Аксютины</cp:lastModifiedBy>
  <cp:revision>1</cp:revision>
  <dcterms:created xsi:type="dcterms:W3CDTF">2015-10-20T08:01:12Z</dcterms:created>
  <dcterms:modified xsi:type="dcterms:W3CDTF">2015-10-20T16:48:37Z</dcterms:modified>
</cp:coreProperties>
</file>