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65" r:id="rId13"/>
    <p:sldId id="269" r:id="rId14"/>
    <p:sldId id="266" r:id="rId15"/>
    <p:sldId id="282" r:id="rId16"/>
    <p:sldId id="283" r:id="rId17"/>
    <p:sldId id="267" r:id="rId18"/>
    <p:sldId id="274" r:id="rId19"/>
    <p:sldId id="275" r:id="rId20"/>
    <p:sldId id="276" r:id="rId21"/>
    <p:sldId id="277" r:id="rId22"/>
    <p:sldId id="268" r:id="rId23"/>
    <p:sldId id="284" r:id="rId24"/>
    <p:sldId id="281" r:id="rId25"/>
    <p:sldId id="285" r:id="rId26"/>
    <p:sldId id="294" r:id="rId27"/>
    <p:sldId id="293" r:id="rId28"/>
    <p:sldId id="271" r:id="rId29"/>
    <p:sldId id="286" r:id="rId30"/>
    <p:sldId id="287" r:id="rId31"/>
    <p:sldId id="288" r:id="rId32"/>
    <p:sldId id="289" r:id="rId33"/>
    <p:sldId id="290" r:id="rId34"/>
    <p:sldId id="272" r:id="rId35"/>
    <p:sldId id="305" r:id="rId36"/>
    <p:sldId id="306" r:id="rId37"/>
    <p:sldId id="307" r:id="rId38"/>
    <p:sldId id="308" r:id="rId39"/>
    <p:sldId id="309" r:id="rId40"/>
    <p:sldId id="311" r:id="rId41"/>
    <p:sldId id="312" r:id="rId42"/>
    <p:sldId id="273" r:id="rId43"/>
    <p:sldId id="313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7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93BBA8-89C8-400E-AEE0-C63711E341A7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844190-ACC5-4A6C-99A0-19EF8C247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01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EA48-3076-44FD-A107-6F67B27A62CA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E388-5E2B-4F99-8288-A4B3D8064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0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0F0D-4126-4A15-8ADB-DC4485341C2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C1F7-8C83-4659-8F12-13565A905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7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F845-22A9-4F8D-9B45-2F273B81631C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AE7F-0815-48ED-B4A7-17F32C930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9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F938D6-927B-4867-A9DF-E9BF4178E5F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AE8E25-3808-42EF-A979-409A8B12A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6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3E07-EE13-453C-BA6E-E6C4DA8321FD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55E31-C63B-402E-B7B3-428394864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50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8612-704F-4E38-AC9F-ED06B674D0E4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8E72-3B43-4E72-A4E5-511C4A85E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3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882D-9828-4121-B8FB-4069945B4C05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E41D-D63B-497B-8E2D-3FF587084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4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E60E01-BF4F-4827-9310-61D1EAB261B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7B5607-C2DC-44BF-913E-F3443520E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4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6148-66DC-48C6-801F-5718499386E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DB4B-F3BA-486B-BC4B-666F92EFC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53C660-234F-4D2E-B646-271B88960111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61DBA0-BD44-45C5-9FE4-A5ACCB9DA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4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ED8BDA-5245-4706-837E-5685E6102C20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58CA02-6A5D-4F45-97F0-ED4DDAE92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4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03134-C098-4895-B7D5-E13FBD87CD1B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5AB7F-0ECF-431B-BE7F-FE6D5D870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62" r:id="rId4"/>
    <p:sldLayoutId id="2147483963" r:id="rId5"/>
    <p:sldLayoutId id="2147483970" r:id="rId6"/>
    <p:sldLayoutId id="2147483964" r:id="rId7"/>
    <p:sldLayoutId id="2147483971" r:id="rId8"/>
    <p:sldLayoutId id="2147483972" r:id="rId9"/>
    <p:sldLayoutId id="2147483965" r:id="rId10"/>
    <p:sldLayoutId id="21474839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.wav"/><Relationship Id="rId7" Type="http://schemas.openxmlformats.org/officeDocument/2006/relationships/image" Target="../media/image13.jpeg"/><Relationship Id="rId2" Type="http://schemas.microsoft.com/office/2007/relationships/media" Target="../media/media1.wav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wav"/><Relationship Id="rId10" Type="http://schemas.openxmlformats.org/officeDocument/2006/relationships/image" Target="../media/image16.png"/><Relationship Id="rId4" Type="http://schemas.microsoft.com/office/2007/relationships/media" Target="../media/media2.wav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4.mp3"/><Relationship Id="rId7" Type="http://schemas.openxmlformats.org/officeDocument/2006/relationships/image" Target="../media/image18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6.wav"/><Relationship Id="rId7" Type="http://schemas.openxmlformats.org/officeDocument/2006/relationships/image" Target="../media/image21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3.xml"/><Relationship Id="rId7" Type="http://schemas.openxmlformats.org/officeDocument/2006/relationships/slide" Target="slide26.xml"/><Relationship Id="rId12" Type="http://schemas.openxmlformats.org/officeDocument/2006/relationships/slide" Target="slide4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42.xml"/><Relationship Id="rId5" Type="http://schemas.openxmlformats.org/officeDocument/2006/relationships/slide" Target="slide17.xml"/><Relationship Id="rId10" Type="http://schemas.openxmlformats.org/officeDocument/2006/relationships/slide" Target="slide35.xml"/><Relationship Id="rId4" Type="http://schemas.openxmlformats.org/officeDocument/2006/relationships/slide" Target="slide14.xml"/><Relationship Id="rId9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8.jpeg"/><Relationship Id="rId4" Type="http://schemas.openxmlformats.org/officeDocument/2006/relationships/audio" Target="../media/audio3.wav"/><Relationship Id="rId9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Зимующие птицы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nimalpicture.ru/wp-content/uploads/2009/09/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5175"/>
            <a:ext cx="516255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78275" y="5665788"/>
            <a:ext cx="811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edbook.ru/images/sne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35113"/>
            <a:ext cx="460851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721100" y="5099050"/>
            <a:ext cx="133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снегирь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85113" y="5637213"/>
            <a:ext cx="863600" cy="865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24325" y="51752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клёст</a:t>
            </a:r>
          </a:p>
        </p:txBody>
      </p:sp>
      <p:pic>
        <p:nvPicPr>
          <p:cNvPr id="19460" name="Picture 6" descr="http://img1.liveinternet.ru/images/attach/b/3/41/792/41792022_1238405285_Kl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000125"/>
            <a:ext cx="516413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2325" y="190500"/>
            <a:ext cx="4879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Посмотри и назови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14313" y="965200"/>
            <a:ext cx="863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Назови части тела птицы, на которые указывает стрелка</a:t>
            </a:r>
          </a:p>
        </p:txBody>
      </p:sp>
      <p:pic>
        <p:nvPicPr>
          <p:cNvPr id="20484" name="Picture 4" descr="http://birds-altay.ru/wp-content/uploads/2010/01/71-350x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636838"/>
            <a:ext cx="3333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 rot="1900152">
            <a:off x="2492375" y="2292350"/>
            <a:ext cx="1279525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1835150" y="1646238"/>
            <a:ext cx="91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голова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746166">
            <a:off x="2128838" y="3862388"/>
            <a:ext cx="1279525" cy="119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1081088" y="3922713"/>
            <a:ext cx="93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грудка</a:t>
            </a:r>
          </a:p>
        </p:txBody>
      </p:sp>
      <p:sp>
        <p:nvSpPr>
          <p:cNvPr id="15" name="Стрелка вправо 14"/>
          <p:cNvSpPr/>
          <p:nvPr/>
        </p:nvSpPr>
        <p:spPr>
          <a:xfrm rot="623275">
            <a:off x="2111375" y="2854325"/>
            <a:ext cx="1279525" cy="119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0" name="TextBox 13"/>
          <p:cNvSpPr txBox="1">
            <a:spLocks noChangeArrowheads="1"/>
          </p:cNvSpPr>
          <p:nvPr/>
        </p:nvSpPr>
        <p:spPr bwMode="auto">
          <a:xfrm>
            <a:off x="1206500" y="2636838"/>
            <a:ext cx="757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клюв</a:t>
            </a:r>
          </a:p>
        </p:txBody>
      </p:sp>
      <p:sp>
        <p:nvSpPr>
          <p:cNvPr id="17" name="Стрелка вправо 16"/>
          <p:cNvSpPr/>
          <p:nvPr/>
        </p:nvSpPr>
        <p:spPr>
          <a:xfrm rot="7708856">
            <a:off x="3656806" y="2463007"/>
            <a:ext cx="1008063" cy="69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4643438" y="1830388"/>
            <a:ext cx="79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глаза</a:t>
            </a:r>
          </a:p>
        </p:txBody>
      </p:sp>
      <p:sp>
        <p:nvSpPr>
          <p:cNvPr id="20493" name="TextBox 17"/>
          <p:cNvSpPr txBox="1">
            <a:spLocks noChangeArrowheads="1"/>
          </p:cNvSpPr>
          <p:nvPr/>
        </p:nvSpPr>
        <p:spPr bwMode="auto">
          <a:xfrm>
            <a:off x="6659563" y="2840038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крылья</a:t>
            </a:r>
          </a:p>
        </p:txBody>
      </p:sp>
      <p:sp>
        <p:nvSpPr>
          <p:cNvPr id="20" name="Стрелка вправо 19"/>
          <p:cNvSpPr/>
          <p:nvPr/>
        </p:nvSpPr>
        <p:spPr>
          <a:xfrm rot="9075949">
            <a:off x="4743450" y="3506788"/>
            <a:ext cx="2024063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560437">
            <a:off x="5795963" y="4735513"/>
            <a:ext cx="1279525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6" name="TextBox 18"/>
          <p:cNvSpPr txBox="1">
            <a:spLocks noChangeArrowheads="1"/>
          </p:cNvSpPr>
          <p:nvPr/>
        </p:nvSpPr>
        <p:spPr bwMode="auto">
          <a:xfrm>
            <a:off x="7172325" y="4291013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хвост</a:t>
            </a:r>
          </a:p>
        </p:txBody>
      </p:sp>
      <p:sp>
        <p:nvSpPr>
          <p:cNvPr id="20497" name="TextBox 21"/>
          <p:cNvSpPr txBox="1">
            <a:spLocks noChangeArrowheads="1"/>
          </p:cNvSpPr>
          <p:nvPr/>
        </p:nvSpPr>
        <p:spPr bwMode="auto">
          <a:xfrm>
            <a:off x="1206500" y="5078413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лапки</a:t>
            </a:r>
          </a:p>
        </p:txBody>
      </p:sp>
      <p:sp>
        <p:nvSpPr>
          <p:cNvPr id="24" name="Стрелка вправо 23"/>
          <p:cNvSpPr/>
          <p:nvPr/>
        </p:nvSpPr>
        <p:spPr>
          <a:xfrm rot="20717536">
            <a:off x="2070100" y="5014913"/>
            <a:ext cx="194945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8027988" y="5589588"/>
            <a:ext cx="706437" cy="863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86" grpId="0"/>
      <p:bldP spid="13" grpId="0" animBg="1"/>
      <p:bldP spid="20488" grpId="0"/>
      <p:bldP spid="15" grpId="0" animBg="1"/>
      <p:bldP spid="20490" grpId="0"/>
      <p:bldP spid="17" grpId="0" animBg="1"/>
      <p:bldP spid="20492" grpId="0"/>
      <p:bldP spid="20493" grpId="0"/>
      <p:bldP spid="20" grpId="0" animBg="1"/>
      <p:bldP spid="21" grpId="0" animBg="1"/>
      <p:bldP spid="20496" grpId="0"/>
      <p:bldP spid="20497" grpId="0"/>
      <p:bldP spid="2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263" y="404813"/>
            <a:ext cx="5562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Кто как голос подает?</a:t>
            </a:r>
          </a:p>
        </p:txBody>
      </p:sp>
      <p:pic>
        <p:nvPicPr>
          <p:cNvPr id="21508" name="Picture 5" descr="http://www.max-foto.info/sites/default/files/photos/vorona_karkaet_1.jpg?128474113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00250"/>
            <a:ext cx="38163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http://www.gazeta-gv.narod.ru/arx2011/15/nov5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262188"/>
            <a:ext cx="32400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4987925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Ворона (что делает?) −… </a:t>
            </a:r>
            <a:endParaRPr lang="ru-RU" sz="20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63900" y="4978400"/>
            <a:ext cx="123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каркает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824413" y="4976813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 воробей − …</a:t>
            </a:r>
            <a:endParaRPr lang="ru-RU" sz="20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99225" y="4976813"/>
            <a:ext cx="140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чирикает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" name="воро21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на.wav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-531813"/>
            <a:ext cx="233362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воробей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6419056" y="-658814"/>
            <a:ext cx="487363" cy="487363"/>
          </a:xfrm>
          <a:prstGeom prst="rect">
            <a:avLst/>
          </a:prstGeom>
        </p:spPr>
      </p:pic>
      <p:pic>
        <p:nvPicPr>
          <p:cNvPr id="8" name="ворона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3419475" y="-598981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99225" y="1188332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Включите звук!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sergvlar.ru/wp-content/uploads/2011/01/46654_o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16075"/>
            <a:ext cx="335756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ttp://spim.ru/i/tolk/golu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81150"/>
            <a:ext cx="3810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31863" y="4865688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синица −…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55875" y="4865688"/>
            <a:ext cx="137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тинькает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10163" y="4865688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голубь − …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27838" y="4865688"/>
            <a:ext cx="113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воркует</a:t>
            </a:r>
          </a:p>
        </p:txBody>
      </p:sp>
      <p:pic>
        <p:nvPicPr>
          <p:cNvPr id="2" name="синица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2190749" y="-487363"/>
            <a:ext cx="487363" cy="487363"/>
          </a:xfrm>
          <a:prstGeom prst="rect">
            <a:avLst/>
          </a:prstGeom>
        </p:spPr>
      </p:pic>
      <p:pic>
        <p:nvPicPr>
          <p:cNvPr id="3" name="голуби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69848" y="-56957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228725" y="5013325"/>
            <a:ext cx="190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сорока −…  </a:t>
            </a:r>
          </a:p>
        </p:txBody>
      </p:sp>
      <p:pic>
        <p:nvPicPr>
          <p:cNvPr id="5" name="Рисунок 3" descr="http://t2.gstatic.com/images?q=tbn:ANd9GcRsHf97jt0wJgtUgCU0M9txtHnwqC7ivumtpxyEQKgLGZ3MJFp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668463"/>
            <a:ext cx="388302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40025" y="5013325"/>
            <a:ext cx="144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стрекочет </a:t>
            </a:r>
            <a:endParaRPr lang="ru-RU" sz="2000"/>
          </a:p>
        </p:txBody>
      </p:sp>
      <p:pic>
        <p:nvPicPr>
          <p:cNvPr id="7" name="Picture 9" descr="http://www.goldensites.ru/media/1/20100322-b_13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42950"/>
            <a:ext cx="33289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9388" y="5053013"/>
            <a:ext cx="131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сова – …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53188" y="5053013"/>
            <a:ext cx="85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ухает</a:t>
            </a: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7885113" y="5667375"/>
            <a:ext cx="790575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сорока 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2318543" y="-487363"/>
            <a:ext cx="487363" cy="487363"/>
          </a:xfrm>
          <a:prstGeom prst="rect">
            <a:avLst/>
          </a:prstGeom>
        </p:spPr>
      </p:pic>
      <p:pic>
        <p:nvPicPr>
          <p:cNvPr id="11" name="сова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6881019" y="-48736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975" y="190500"/>
            <a:ext cx="41941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Скажи наоборот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258888" y="5513388"/>
            <a:ext cx="466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У воробья тело мелкое, а у вороны…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5943600" y="5514975"/>
            <a:ext cx="119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крупное</a:t>
            </a:r>
          </a:p>
        </p:txBody>
      </p:sp>
      <p:pic>
        <p:nvPicPr>
          <p:cNvPr id="24581" name="Рисунок 3" descr="http://t3.gstatic.com/images?q=tbn:ANd9GcSMt0a4TNLRFFzasZawsoXDIuGVcxcnDcgD2fMBr2VyIV6lnbt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22538"/>
            <a:ext cx="27670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 descr="http://www.vetdoctor.info/index2.php?option=com_datsogallery&amp;func=wmark&amp;mid=4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35075"/>
            <a:ext cx="4513263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971550" y="4959350"/>
            <a:ext cx="494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У вороны клюв большой, а у синицы…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724525" y="4959350"/>
            <a:ext cx="155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маленький</a:t>
            </a:r>
          </a:p>
        </p:txBody>
      </p:sp>
      <p:pic>
        <p:nvPicPr>
          <p:cNvPr id="25604" name="Picture 11" descr="http://animals-wild.ru/uploads/1294929719_sinit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901700"/>
            <a:ext cx="2522537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http://img0.liveinternet.ru/images/attach/c/1/60/234/60234268_1276365851_10911_crow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66775"/>
            <a:ext cx="35718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971550" y="5445125"/>
            <a:ext cx="496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У воробья хвост короткий, а у сороки…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938838" y="5445125"/>
            <a:ext cx="132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длинный</a:t>
            </a:r>
          </a:p>
        </p:txBody>
      </p:sp>
      <p:pic>
        <p:nvPicPr>
          <p:cNvPr id="26628" name="Picture 5" descr="http://vospitatel.com.ua/zaniatia/priroda/ptitsy/images/vorob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294957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http://birds-altay.ru/wp-content/uploads/2010/06/47-350x2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341438"/>
            <a:ext cx="38481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875" y="18065"/>
            <a:ext cx="3392488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Содержание: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440858" y="1052736"/>
            <a:ext cx="6423856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Словарь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Посмотри и назови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Кто как голос подает?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Скажи наоборот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Загадки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Пальчиковая гимнастика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Один-много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9" action="ppaction://hlinksldjump"/>
              </a:rPr>
              <a:t>Четвертый лишний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0" action="ppaction://hlinksldjump"/>
              </a:rPr>
              <a:t>Доскажи словечко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Расскажи-ка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Об авторе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endParaRPr lang="ru-RU" sz="2800" dirty="0"/>
          </a:p>
          <a:p>
            <a:pPr eaLnBrk="1" hangingPunct="1"/>
            <a:endParaRPr lang="ru-RU" sz="2800" dirty="0"/>
          </a:p>
          <a:p>
            <a:pPr eaLnBrk="1" hangingPunct="1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187450" y="5503863"/>
            <a:ext cx="496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У синички крылья узкие, а у вороны…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6084888" y="5519738"/>
            <a:ext cx="127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широкие</a:t>
            </a:r>
          </a:p>
        </p:txBody>
      </p:sp>
      <p:pic>
        <p:nvPicPr>
          <p:cNvPr id="27652" name="Picture 7" descr="http://zoomuseum.net/images/birds/sinica_bolsha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59000"/>
            <a:ext cx="32019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3" descr="http://t1.gstatic.com/images?q=tbn:ANd9GcTRloYBAdSAPE5LpuiPMGXFiP_RVYJZc5QVy1VYUVXFisn2uJ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33513"/>
            <a:ext cx="41036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827088" y="5189538"/>
            <a:ext cx="454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У воробья лапки тонкие, а у совы…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564188" y="5189538"/>
            <a:ext cx="115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толстые</a:t>
            </a:r>
          </a:p>
        </p:txBody>
      </p:sp>
      <p:pic>
        <p:nvPicPr>
          <p:cNvPr id="28676" name="Picture 7" descr="http://birds-altay.ru/wp-content/uploads/2010/06/45-350x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51125"/>
            <a:ext cx="29527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http://www.goldensites.ru/media/1/20100322-b_13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35718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956550" y="5589588"/>
            <a:ext cx="719138" cy="7921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2138" y="190500"/>
            <a:ext cx="23749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Загадки </a:t>
            </a: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752475" y="1085850"/>
            <a:ext cx="4418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Хоть я не молоток − </a:t>
            </a:r>
          </a:p>
          <a:p>
            <a:r>
              <a:rPr lang="ru-RU" sz="2400">
                <a:solidFill>
                  <a:srgbClr val="000000"/>
                </a:solidFill>
              </a:rPr>
              <a:t>По дереву стучу:</a:t>
            </a:r>
          </a:p>
          <a:p>
            <a:r>
              <a:rPr lang="ru-RU" sz="2400">
                <a:solidFill>
                  <a:srgbClr val="000000"/>
                </a:solidFill>
              </a:rPr>
              <a:t>В нём каждый уголок</a:t>
            </a:r>
          </a:p>
          <a:p>
            <a:r>
              <a:rPr lang="ru-RU" sz="2400">
                <a:solidFill>
                  <a:srgbClr val="000000"/>
                </a:solidFill>
              </a:rPr>
              <a:t>Обследовать хочу.</a:t>
            </a:r>
          </a:p>
          <a:p>
            <a:r>
              <a:rPr lang="ru-RU" sz="2400">
                <a:solidFill>
                  <a:srgbClr val="000000"/>
                </a:solidFill>
              </a:rPr>
              <a:t>Хожу я в шапке красной </a:t>
            </a:r>
          </a:p>
          <a:p>
            <a:r>
              <a:rPr lang="ru-RU" sz="2400">
                <a:solidFill>
                  <a:srgbClr val="000000"/>
                </a:solidFill>
              </a:rPr>
              <a:t>И акробат прекрасный.       </a:t>
            </a:r>
          </a:p>
        </p:txBody>
      </p:sp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804863" y="4108450"/>
            <a:ext cx="4195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Эта хищница болтлива, </a:t>
            </a:r>
          </a:p>
          <a:p>
            <a:r>
              <a:rPr lang="ru-RU" sz="2400">
                <a:solidFill>
                  <a:srgbClr val="000000"/>
                </a:solidFill>
              </a:rPr>
              <a:t>воровата, суетлива, </a:t>
            </a:r>
          </a:p>
          <a:p>
            <a:r>
              <a:rPr lang="ru-RU" sz="2400">
                <a:solidFill>
                  <a:srgbClr val="000000"/>
                </a:solidFill>
              </a:rPr>
              <a:t>Стрекотунья, белобока, </a:t>
            </a:r>
          </a:p>
          <a:p>
            <a:r>
              <a:rPr lang="ru-RU" sz="2400">
                <a:solidFill>
                  <a:srgbClr val="000000"/>
                </a:solidFill>
              </a:rPr>
              <a:t>А зовут её  …          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378450" y="887413"/>
            <a:ext cx="2554288" cy="2789237"/>
            <a:chOff x="5379028" y="886840"/>
            <a:chExt cx="2554287" cy="2789238"/>
          </a:xfrm>
        </p:grpSpPr>
        <p:pic>
          <p:nvPicPr>
            <p:cNvPr id="29705" name="Picture 5" descr="http://www.goldensites.ru/media/1/B_7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028" y="886840"/>
              <a:ext cx="2554287" cy="242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Прямоугольник 5"/>
            <p:cNvSpPr>
              <a:spLocks noChangeArrowheads="1"/>
            </p:cNvSpPr>
            <p:nvPr/>
          </p:nvSpPr>
          <p:spPr bwMode="auto">
            <a:xfrm>
              <a:off x="6300192" y="3307778"/>
              <a:ext cx="8842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i="1">
                  <a:solidFill>
                    <a:srgbClr val="000000"/>
                  </a:solidFill>
                </a:rPr>
                <a:t>дятел</a:t>
              </a:r>
              <a:endParaRPr lang="ru-RU"/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221288" y="3994150"/>
            <a:ext cx="2868612" cy="2481263"/>
            <a:chOff x="5221865" y="3993836"/>
            <a:chExt cx="2868612" cy="2481577"/>
          </a:xfrm>
        </p:grpSpPr>
        <p:pic>
          <p:nvPicPr>
            <p:cNvPr id="29703" name="Рисунок 3" descr="http://t2.gstatic.com/images?q=tbn:ANd9GcRsHf97jt0wJgtUgCU0M9txtHnwqC7ivumtpxyEQKgLGZ3MJFpK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865" y="3993836"/>
              <a:ext cx="2868612" cy="211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Прямоугольник 8"/>
            <p:cNvSpPr>
              <a:spLocks noChangeArrowheads="1"/>
            </p:cNvSpPr>
            <p:nvPr/>
          </p:nvSpPr>
          <p:spPr bwMode="auto">
            <a:xfrm>
              <a:off x="6135688" y="6105525"/>
              <a:ext cx="9223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i="1">
                  <a:solidFill>
                    <a:srgbClr val="000000"/>
                  </a:solidFill>
                </a:rPr>
                <a:t>сорока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5362575" y="627063"/>
            <a:ext cx="2740025" cy="2297112"/>
            <a:chOff x="5362267" y="626520"/>
            <a:chExt cx="2739826" cy="2297944"/>
          </a:xfrm>
        </p:grpSpPr>
        <p:pic>
          <p:nvPicPr>
            <p:cNvPr id="30728" name="Рисунок 3" descr="http://t3.gstatic.com/images?q=tbn:ANd9GcSMt0a4TNLRFFzasZawsoXDIuGVcxcnDcgD2fMBr2VyIV6lnbtK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267" y="626520"/>
              <a:ext cx="2739826" cy="199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Прямоугольник 5"/>
            <p:cNvSpPr>
              <a:spLocks noChangeArrowheads="1"/>
            </p:cNvSpPr>
            <p:nvPr/>
          </p:nvSpPr>
          <p:spPr bwMode="auto">
            <a:xfrm>
              <a:off x="6339702" y="2556164"/>
              <a:ext cx="10398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i="1">
                  <a:solidFill>
                    <a:srgbClr val="000000"/>
                  </a:solidFill>
                </a:rPr>
                <a:t>воробей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1062038" y="836613"/>
            <a:ext cx="3816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Озорной мальчишка </a:t>
            </a:r>
          </a:p>
          <a:p>
            <a:r>
              <a:rPr lang="ru-RU" sz="2400">
                <a:solidFill>
                  <a:srgbClr val="000000"/>
                </a:solidFill>
              </a:rPr>
              <a:t>В сером армячишке</a:t>
            </a:r>
          </a:p>
          <a:p>
            <a:r>
              <a:rPr lang="ru-RU" sz="2400">
                <a:solidFill>
                  <a:srgbClr val="000000"/>
                </a:solidFill>
              </a:rPr>
              <a:t>По двору шныряет, </a:t>
            </a:r>
          </a:p>
          <a:p>
            <a:r>
              <a:rPr lang="ru-RU" sz="2400">
                <a:solidFill>
                  <a:srgbClr val="000000"/>
                </a:solidFill>
              </a:rPr>
              <a:t>Крошки собирает.     </a:t>
            </a:r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1044575" y="3573463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Спинкою зеленовата,</a:t>
            </a:r>
            <a:br>
              <a:rPr lang="ru-RU" sz="2400"/>
            </a:br>
            <a:r>
              <a:rPr lang="ru-RU" sz="2400"/>
              <a:t>Животиком желтовата,</a:t>
            </a:r>
            <a:br>
              <a:rPr lang="ru-RU" sz="2400"/>
            </a:br>
            <a:r>
              <a:rPr lang="ru-RU" sz="2400"/>
              <a:t>Чёрненькая шапочка</a:t>
            </a:r>
            <a:br>
              <a:rPr lang="ru-RU" sz="2400"/>
            </a:br>
            <a:r>
              <a:rPr lang="ru-RU" sz="2400"/>
              <a:t>И полоска шарфика. </a:t>
            </a: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5616575" y="3579813"/>
            <a:ext cx="2486025" cy="2378075"/>
            <a:chOff x="5617123" y="3580535"/>
            <a:chExt cx="2484970" cy="2378037"/>
          </a:xfrm>
        </p:grpSpPr>
        <p:pic>
          <p:nvPicPr>
            <p:cNvPr id="30726" name="Рисунок 3" descr="http://t1.gstatic.com/images?q=tbn:ANd9GcSACC5FtUN8k0OGJRpA3Qpuizm2x3Rs4qTvpbNLVWNrg96QZerCe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123" y="3580535"/>
              <a:ext cx="2484970" cy="191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Box 1"/>
            <p:cNvSpPr txBox="1">
              <a:spLocks noChangeArrowheads="1"/>
            </p:cNvSpPr>
            <p:nvPr/>
          </p:nvSpPr>
          <p:spPr bwMode="auto">
            <a:xfrm>
              <a:off x="6339702" y="5589240"/>
              <a:ext cx="9877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/>
                <a:t>синица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612775" y="620713"/>
            <a:ext cx="51133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Зимой на ветках яблоки! </a:t>
            </a:r>
          </a:p>
          <a:p>
            <a:r>
              <a:rPr lang="ru-RU" sz="2400">
                <a:solidFill>
                  <a:srgbClr val="000000"/>
                </a:solidFill>
              </a:rPr>
              <a:t>Скорей же собери!</a:t>
            </a:r>
          </a:p>
          <a:p>
            <a:r>
              <a:rPr lang="ru-RU" sz="2400">
                <a:solidFill>
                  <a:srgbClr val="000000"/>
                </a:solidFill>
              </a:rPr>
              <a:t>И вдруг вспорхнули яблоки − Ведь это …     </a:t>
            </a:r>
          </a:p>
        </p:txBody>
      </p:sp>
      <p:pic>
        <p:nvPicPr>
          <p:cNvPr id="31748" name="Picture 5" descr="http://birds-altay.ru/wp-content/uploads/2010/07/11-350x2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801938"/>
            <a:ext cx="22304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392738" y="252413"/>
            <a:ext cx="2741612" cy="2486025"/>
            <a:chOff x="5393234" y="252822"/>
            <a:chExt cx="2741612" cy="2486169"/>
          </a:xfrm>
        </p:grpSpPr>
        <p:pic>
          <p:nvPicPr>
            <p:cNvPr id="4" name="Picture 4" descr="http://www.chitalnya.ru/upload/441/3202700829133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234" y="252822"/>
              <a:ext cx="2741612" cy="207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Прямоугольник 9"/>
            <p:cNvSpPr>
              <a:spLocks noChangeArrowheads="1"/>
            </p:cNvSpPr>
            <p:nvPr/>
          </p:nvSpPr>
          <p:spPr bwMode="auto">
            <a:xfrm>
              <a:off x="6372200" y="2369104"/>
              <a:ext cx="10477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i="1">
                  <a:solidFill>
                    <a:srgbClr val="000000"/>
                  </a:solidFill>
                </a:rPr>
                <a:t>снегири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1754" name="Прямоугольник 9"/>
          <p:cNvSpPr>
            <a:spLocks noChangeArrowheads="1"/>
          </p:cNvSpPr>
          <p:nvPr/>
        </p:nvSpPr>
        <p:spPr bwMode="auto">
          <a:xfrm>
            <a:off x="638175" y="3116263"/>
            <a:ext cx="4959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Известно с давних нам времен,</a:t>
            </a:r>
            <a:br>
              <a:rPr lang="ru-RU" sz="2400"/>
            </a:br>
            <a:r>
              <a:rPr lang="ru-RU" sz="2400"/>
              <a:t>Что эта птица - почтальон.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07138" y="4398963"/>
            <a:ext cx="912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i="1"/>
              <a:t>голубь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000" y="4759325"/>
            <a:ext cx="60325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  <a:t>Кто там прыгает, шуршит,</a:t>
            </a:r>
            <a:b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  <a:t>Клювом шишки потрошит?</a:t>
            </a:r>
            <a:b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  <a:t>Голоском речистым, чистым –</a:t>
            </a:r>
            <a:b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</a:br>
            <a:r>
              <a:rPr lang="ru-RU" sz="2400" dirty="0" err="1">
                <a:solidFill>
                  <a:prstClr val="black"/>
                </a:solidFill>
                <a:latin typeface="Century Schoolbook"/>
                <a:cs typeface="+mn-cs"/>
              </a:rPr>
              <a:t>Клё</a:t>
            </a:r>
            <a: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  <a:t>! </a:t>
            </a:r>
            <a:r>
              <a:rPr lang="ru-RU" sz="2400" dirty="0" err="1">
                <a:solidFill>
                  <a:prstClr val="black"/>
                </a:solidFill>
                <a:latin typeface="Century Schoolbook"/>
                <a:cs typeface="+mn-cs"/>
              </a:rPr>
              <a:t>Клё</a:t>
            </a:r>
            <a: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  <a:t>! </a:t>
            </a:r>
            <a:r>
              <a:rPr lang="ru-RU" sz="2400" dirty="0" err="1">
                <a:solidFill>
                  <a:prstClr val="black"/>
                </a:solidFill>
                <a:latin typeface="Century Schoolbook"/>
                <a:cs typeface="+mn-cs"/>
              </a:rPr>
              <a:t>Клё</a:t>
            </a:r>
            <a:r>
              <a:rPr lang="ru-RU" sz="2400" dirty="0">
                <a:solidFill>
                  <a:prstClr val="black"/>
                </a:solidFill>
                <a:latin typeface="Century Schoolbook"/>
                <a:cs typeface="+mn-cs"/>
              </a:rPr>
              <a:t>! Поёт со свистом</a:t>
            </a:r>
            <a:endParaRPr lang="ru-RU" dirty="0"/>
          </a:p>
        </p:txBody>
      </p:sp>
      <p:pic>
        <p:nvPicPr>
          <p:cNvPr id="15" name="Picture 6" descr="http://img1.liveinternet.ru/images/attach/b/3/41/792/41792022_1238405285_Kle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776788"/>
            <a:ext cx="18430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10300" y="6424613"/>
            <a:ext cx="874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i="1"/>
              <a:t>клёст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4" grpId="0"/>
      <p:bldP spid="2" grpId="0"/>
      <p:bldP spid="1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6063" y="1052513"/>
            <a:ext cx="8023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rgbClr val="31B6FD"/>
              </a:buClr>
              <a:buSzPct val="70000"/>
            </a:pPr>
            <a:r>
              <a:rPr lang="ru-RU" sz="2400">
                <a:solidFill>
                  <a:srgbClr val="000000"/>
                </a:solidFill>
              </a:rPr>
              <a:t>Носит серенький жилет,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Но у крыльев - черный цвет.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Видишь, кружат двадцать пар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И кричат: "Ка-а-ар! Ка-а-ар! Ка-а-ар!"</a:t>
            </a:r>
          </a:p>
          <a:p>
            <a:pPr eaLnBrk="0" hangingPunct="0">
              <a:spcBef>
                <a:spcPts val="600"/>
              </a:spcBef>
              <a:buClr>
                <a:srgbClr val="31B6FD"/>
              </a:buClr>
              <a:buSzPct val="70000"/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84213" y="3832225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Всю ночь летает —</a:t>
            </a:r>
            <a:br>
              <a:rPr lang="ru-RU" sz="2400"/>
            </a:br>
            <a:r>
              <a:rPr lang="ru-RU" sz="2400"/>
              <a:t>мышей добывает.</a:t>
            </a:r>
            <a:br>
              <a:rPr lang="ru-RU" sz="2400"/>
            </a:br>
            <a:r>
              <a:rPr lang="ru-RU" sz="2400"/>
              <a:t>А станет светло —</a:t>
            </a:r>
            <a:br>
              <a:rPr lang="ru-RU" sz="2400"/>
            </a:br>
            <a:r>
              <a:rPr lang="ru-RU" sz="2400"/>
              <a:t>спать летит в дупло. </a:t>
            </a: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7956550" y="5611813"/>
            <a:ext cx="792163" cy="812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6011863" y="692150"/>
            <a:ext cx="2678112" cy="2300288"/>
            <a:chOff x="6012159" y="692696"/>
            <a:chExt cx="2678113" cy="2299732"/>
          </a:xfrm>
        </p:grpSpPr>
        <p:pic>
          <p:nvPicPr>
            <p:cNvPr id="32777" name="Рисунок 3" descr="http://t1.gstatic.com/images?q=tbn:ANd9GcTRloYBAdSAPE5LpuiPMGXFiP_RVYJZc5QVy1VYUVXFisn2uJr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59" y="692696"/>
              <a:ext cx="2678113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TextBox 7"/>
            <p:cNvSpPr txBox="1">
              <a:spLocks noChangeArrowheads="1"/>
            </p:cNvSpPr>
            <p:nvPr/>
          </p:nvSpPr>
          <p:spPr bwMode="auto">
            <a:xfrm>
              <a:off x="6732240" y="2623096"/>
              <a:ext cx="9444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/>
                <a:t>ворона</a:t>
              </a:r>
            </a:p>
          </p:txBody>
        </p:sp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4625975" y="3500438"/>
            <a:ext cx="2341563" cy="3033712"/>
            <a:chOff x="4625497" y="3501008"/>
            <a:chExt cx="2342583" cy="3033629"/>
          </a:xfrm>
        </p:grpSpPr>
        <p:pic>
          <p:nvPicPr>
            <p:cNvPr id="32775" name="Picture 9" descr="http://www.goldensites.ru/media/1/20100322-b_134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497" y="3501008"/>
              <a:ext cx="2342583" cy="26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TextBox 8"/>
            <p:cNvSpPr txBox="1">
              <a:spLocks noChangeArrowheads="1"/>
            </p:cNvSpPr>
            <p:nvPr/>
          </p:nvSpPr>
          <p:spPr bwMode="auto">
            <a:xfrm>
              <a:off x="5446528" y="6165305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/>
                <a:t>сова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369888" y="1449388"/>
            <a:ext cx="874871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Дятел — дятел     </a:t>
            </a:r>
            <a:r>
              <a:rPr lang="ru-RU" sz="2400" i="1"/>
              <a:t>(помахать кистями, как крыльями</a:t>
            </a:r>
            <a:r>
              <a:rPr lang="ru-RU" sz="2400"/>
              <a:t>) </a:t>
            </a:r>
          </a:p>
          <a:p>
            <a:r>
              <a:rPr lang="ru-RU" sz="2400"/>
              <a:t>Сел на сук.</a:t>
            </a:r>
          </a:p>
          <a:p>
            <a:r>
              <a:rPr lang="ru-RU" sz="2400"/>
              <a:t>Тук-тук-тук,</a:t>
            </a:r>
            <a:r>
              <a:rPr lang="ru-RU" sz="2400" i="1"/>
              <a:t>     (одновременно стучать большими </a:t>
            </a:r>
          </a:p>
          <a:p>
            <a:r>
              <a:rPr lang="ru-RU" sz="2400" i="1"/>
              <a:t>                                         пальцами обеих рук по столу) </a:t>
            </a:r>
            <a:endParaRPr lang="ru-RU" sz="2400"/>
          </a:p>
          <a:p>
            <a:r>
              <a:rPr lang="ru-RU" sz="2400"/>
              <a:t>Тук-тук-тук,  </a:t>
            </a:r>
            <a:r>
              <a:rPr lang="ru-RU" sz="2400" i="1"/>
              <a:t>( те же движения указательными </a:t>
            </a:r>
          </a:p>
          <a:p>
            <a:r>
              <a:rPr lang="ru-RU" sz="2400" i="1"/>
              <a:t>                                                                     пальчиками</a:t>
            </a:r>
            <a:r>
              <a:rPr lang="ru-RU" sz="2400"/>
              <a:t>) </a:t>
            </a:r>
          </a:p>
          <a:p>
            <a:r>
              <a:rPr lang="ru-RU" sz="2400"/>
              <a:t>Тук-тук-тук,                      </a:t>
            </a:r>
            <a:r>
              <a:rPr lang="ru-RU" sz="2400" i="1"/>
              <a:t>(затем средними)</a:t>
            </a:r>
            <a:endParaRPr lang="ru-RU" sz="2400"/>
          </a:p>
          <a:p>
            <a:r>
              <a:rPr lang="ru-RU" sz="2400"/>
              <a:t>Тук-тук-тук,                      </a:t>
            </a:r>
            <a:r>
              <a:rPr lang="ru-RU" sz="2400" i="1"/>
              <a:t>(после этого безымянными</a:t>
            </a:r>
            <a:r>
              <a:rPr lang="ru-RU" sz="2400"/>
              <a:t>) </a:t>
            </a:r>
          </a:p>
          <a:p>
            <a:r>
              <a:rPr lang="ru-RU" sz="2400"/>
              <a:t>Тук-тук-тук.                      </a:t>
            </a:r>
            <a:r>
              <a:rPr lang="ru-RU" sz="2400" i="1"/>
              <a:t>(и, наконец, мизинцами) </a:t>
            </a:r>
            <a:endParaRPr lang="ru-RU" sz="2400"/>
          </a:p>
          <a:p>
            <a:r>
              <a:rPr lang="ru-RU" sz="2400"/>
              <a:t>Долбит сук</a:t>
            </a:r>
            <a:r>
              <a:rPr lang="ru-RU" sz="2400" i="1"/>
              <a:t>.</a:t>
            </a:r>
            <a:endParaRPr lang="ru-RU" sz="2400"/>
          </a:p>
          <a:p>
            <a:endParaRPr lang="ru-RU" sz="2400" i="1"/>
          </a:p>
          <a:p>
            <a:r>
              <a:rPr lang="ru-RU" sz="2400" i="1"/>
              <a:t>Примечание: </a:t>
            </a:r>
            <a:r>
              <a:rPr lang="ru-RU" sz="2400"/>
              <a:t>ритм движений должен совпадать </a:t>
            </a:r>
          </a:p>
          <a:p>
            <a:r>
              <a:rPr lang="ru-RU" sz="2400"/>
              <a:t>                        с ритмом стихотворения.</a:t>
            </a:r>
          </a:p>
          <a:p>
            <a:r>
              <a:rPr lang="ru-RU" sz="240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6375" y="201613"/>
            <a:ext cx="654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Пальчиковая гимнастика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79838" y="887413"/>
            <a:ext cx="13462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Дятел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539750" y="908050"/>
            <a:ext cx="820896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 </a:t>
            </a:r>
          </a:p>
          <a:p>
            <a:r>
              <a:rPr lang="ru-RU" sz="2400"/>
              <a:t>Сорока, сорока,</a:t>
            </a:r>
            <a:r>
              <a:rPr lang="ru-RU" sz="2400" i="1"/>
              <a:t>           (указательным пальцем правой </a:t>
            </a:r>
            <a:r>
              <a:rPr lang="ru-RU" sz="2400"/>
              <a:t>Сорока - белобока        </a:t>
            </a:r>
            <a:r>
              <a:rPr lang="ru-RU" sz="2400" i="1"/>
              <a:t>руки водить по ладошке левой)</a:t>
            </a:r>
            <a:endParaRPr lang="ru-RU" sz="2400"/>
          </a:p>
          <a:p>
            <a:r>
              <a:rPr lang="ru-RU" sz="2400"/>
              <a:t>Кашку варила, </a:t>
            </a:r>
          </a:p>
          <a:p>
            <a:r>
              <a:rPr lang="ru-RU" sz="2400"/>
              <a:t>Детишек кормила.</a:t>
            </a:r>
          </a:p>
          <a:p>
            <a:r>
              <a:rPr lang="ru-RU" sz="2400"/>
              <a:t>Этому дала,                     </a:t>
            </a:r>
            <a:r>
              <a:rPr lang="ru-RU" sz="2400" i="1"/>
              <a:t>(по очереди загибать пальцы,</a:t>
            </a:r>
            <a:endParaRPr lang="ru-RU" sz="2400"/>
          </a:p>
          <a:p>
            <a:r>
              <a:rPr lang="ru-RU" sz="2400"/>
              <a:t>Этому дала,                            </a:t>
            </a:r>
            <a:r>
              <a:rPr lang="ru-RU" sz="2400" i="1"/>
              <a:t>начиная с большого)</a:t>
            </a:r>
            <a:endParaRPr lang="ru-RU" sz="2400"/>
          </a:p>
          <a:p>
            <a:r>
              <a:rPr lang="ru-RU" sz="2400"/>
              <a:t>Этому дала, </a:t>
            </a:r>
          </a:p>
          <a:p>
            <a:r>
              <a:rPr lang="ru-RU" sz="2400"/>
              <a:t>Этому дала.</a:t>
            </a:r>
          </a:p>
          <a:p>
            <a:r>
              <a:rPr lang="ru-RU" sz="2400"/>
              <a:t>Этому не дала:                         </a:t>
            </a:r>
            <a:r>
              <a:rPr lang="ru-RU" sz="2400" i="1"/>
              <a:t>(мизинец не загибать)</a:t>
            </a:r>
            <a:endParaRPr lang="ru-RU" sz="2400"/>
          </a:p>
          <a:p>
            <a:r>
              <a:rPr lang="ru-RU" sz="2400"/>
              <a:t>Ты воды не носил,</a:t>
            </a:r>
          </a:p>
          <a:p>
            <a:r>
              <a:rPr lang="ru-RU" sz="2400"/>
              <a:t>Дров не рубил,</a:t>
            </a:r>
          </a:p>
          <a:p>
            <a:r>
              <a:rPr lang="ru-RU" sz="2400"/>
              <a:t>Каши не варил </a:t>
            </a:r>
          </a:p>
          <a:p>
            <a:r>
              <a:rPr lang="ru-RU" sz="2400"/>
              <a:t>Тебе ничего нет!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5838" y="406400"/>
            <a:ext cx="15906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Сорока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24813" y="5661025"/>
            <a:ext cx="723900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313" y="230188"/>
            <a:ext cx="36655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Один – много </a:t>
            </a:r>
          </a:p>
        </p:txBody>
      </p:sp>
      <p:pic>
        <p:nvPicPr>
          <p:cNvPr id="35843" name="Picture 6" descr="http://www.shklyar.ru/travel/toliatti/sparrow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484313"/>
            <a:ext cx="4511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http://vospitatel.com.ua/zaniatia/priroda/ptitsy/images/vorob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47950"/>
            <a:ext cx="294957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1706563" y="5054600"/>
            <a:ext cx="104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воробей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87900" y="5054600"/>
            <a:ext cx="3055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воробьи  (много воробьёв)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shoorayner.files.wordpress.com/2010/02/magpies.jpg?w=5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44588"/>
            <a:ext cx="4319587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http://birds-altay.ru/wp-content/uploads/2010/06/47-350x2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841500"/>
            <a:ext cx="38481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1547813" y="5251450"/>
            <a:ext cx="91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сорока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56275" y="5248275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сороки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http://t2.gstatic.com/images?q=tbn:ANd9GcSYyYF5c5oWjvCVJweLhqNtjb5wUEqWKE0TpUtg0nd0Rpr-ceA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836613"/>
            <a:ext cx="4367213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006850" y="5705475"/>
            <a:ext cx="103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дятел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unzoo.ru/uploads/posts/2008-10/1224694157_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53768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9" descr="http://www.goldensites.ru/media/1/20100322-b_13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264953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1298575" y="5229225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сова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48238" y="52292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совы  (много 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008.radikal.ru/1101/6c/0a969af41da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7638"/>
            <a:ext cx="457993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http://zoomuseum.net/images/birds/sinica_bolsha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19375"/>
            <a:ext cx="32019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790700" y="503396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синица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6825" y="5019675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синицы (много синиц)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x-top.org/images/prikol/2009/07/23/4a68a27a1326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1163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3" descr="http://www.vetdoctor.info/index2.php?option=com_datsogallery&amp;func=wmark&amp;mid=4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25663"/>
            <a:ext cx="35750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1927225" y="5084763"/>
            <a:ext cx="94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ворона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72075" y="50847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вороны (много ворон)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bbc.co.uk/nature/images/ic/credit/640x395/w/wo/woodpecker/woodpecker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38782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http://www.goldensites.ru/media/1/B_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17725"/>
            <a:ext cx="280828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1658938" y="5337175"/>
            <a:ext cx="820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дятел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40388" y="5337175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дятлы</a:t>
            </a: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018463" y="5707063"/>
            <a:ext cx="730250" cy="746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38" y="214313"/>
            <a:ext cx="5048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Четвертый лишний</a:t>
            </a:r>
          </a:p>
        </p:txBody>
      </p:sp>
      <p:sp>
        <p:nvSpPr>
          <p:cNvPr id="41987" name="AutoShape 6" descr="http://innature.kz/images/photoalbum/album_40/lasto4ka_l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65" name="Picture 8" descr="http://innature.kz/images/photoalbum/album_40/lasto4ka_lc.jp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48" y="1920578"/>
            <a:ext cx="2592387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http://vospitatel.com.ua/zaniatia/priroda/ptitsy/images/vorobey.jpg">
            <a:hlinkClick r:id="" action="ppaction://noaction">
              <a:snd r:embed="rId4" name="coin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42" y="4472833"/>
            <a:ext cx="281146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897165"/>
            <a:ext cx="4852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Какая птица лишняя? Почему?</a:t>
            </a:r>
          </a:p>
        </p:txBody>
      </p:sp>
      <p:pic>
        <p:nvPicPr>
          <p:cNvPr id="41991" name="Рисунок 3" descr="http://t1.gstatic.com/images?q=tbn:ANd9GcSACC5FtUN8k0OGJRpA3Qpuizm2x3Rs4qTvpbNLVWNrg96QZerCeA">
            <a:hlinkClick r:id="" action="ppaction://noaction">
              <a:snd r:embed="rId4" name="coin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553795"/>
            <a:ext cx="26273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5" descr="http://zoomet.ru/mal/foto250.jpg">
            <a:hlinkClick r:id="" action="ppaction://noaction">
              <a:snd r:embed="rId4" name="coin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6" y="1988840"/>
            <a:ext cx="32416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rId8" action="ppaction://hlinksldjump" highlightClick="1"/>
          </p:cNvPr>
          <p:cNvSpPr/>
          <p:nvPr/>
        </p:nvSpPr>
        <p:spPr>
          <a:xfrm>
            <a:off x="8047038" y="5661025"/>
            <a:ext cx="701675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3" y="5526139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ym typeface="Wingdings"/>
              </a:rPr>
              <a:t></a:t>
            </a:r>
          </a:p>
          <a:p>
            <a:pPr algn="ctr"/>
            <a:r>
              <a:rPr lang="ru-RU" sz="2400" b="1" baseline="86000" dirty="0" smtClean="0"/>
              <a:t>Я сам!</a:t>
            </a:r>
            <a:endParaRPr lang="ru-RU" sz="2400" b="1" baseline="8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8587" y="1438275"/>
            <a:ext cx="628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Щелкни левой кнопкой мыши по подходящей картинке</a:t>
            </a:r>
            <a:endParaRPr lang="ru-RU" i="1" dirty="0"/>
          </a:p>
        </p:txBody>
      </p:sp>
      <p:pic>
        <p:nvPicPr>
          <p:cNvPr id="12" name="Picture 8" descr="http://miranimashek.com/_ph/100/1/934367234.jpg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43" y="2564308"/>
            <a:ext cx="112966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http://www.expreswood.ru/wood_photo/sos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2417763" y="150813"/>
            <a:ext cx="4706937" cy="7080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Schoolbook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Доскажи словечко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87675" y="6121400"/>
            <a:ext cx="28082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Синица с сосны…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963" y="6121400"/>
            <a:ext cx="1328737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слетела</a:t>
            </a:r>
          </a:p>
        </p:txBody>
      </p:sp>
      <p:pic>
        <p:nvPicPr>
          <p:cNvPr id="8" name="Picture 6" descr="http://www.xrest.ru/images/collection/00249/576/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180975"/>
            <a:ext cx="19177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9769E-6 C -0.01979 0.00602 -0.01285 0.00579 -0.02604 0.01342 C -0.02795 0.01688 -0.03056 0.01989 -0.03212 0.02405 C -0.04132 0.04671 -0.02222 0.01457 -0.03819 0.04278 C -0.04149 0.04879 -0.04549 0.05318 -0.04896 0.05896 C -0.05243 0.07839 -0.06389 0.09087 -0.07031 0.10752 C -0.07483 0.11931 -0.07882 0.1318 -0.0842 0.14266 C -0.09236 0.15977 -0.08455 0.14105 -0.09635 0.15862 C -0.10017 0.16417 -0.10295 0.17226 -0.10712 0.17735 C -0.11771 0.19006 -0.11319 0.18474 -0.12083 0.19353 C -0.12778 0.20185 -0.13542 0.21157 -0.14375 0.21503 C -0.14878 0.22474 -0.16076 0.2333 -0.16806 0.23677 C -0.17378 0.24648 -0.18247 0.2511 -0.18941 0.25827 C -0.19462 0.26359 -0.20365 0.27353 -0.20937 0.27977 C -0.21476 0.28555 -0.22535 0.28879 -0.23229 0.29318 C -0.23872 0.30428 -0.24826 0.30428 -0.25677 0.30659 C -0.2908 0.36948 -0.25573 0.30706 -0.39444 0.31469 C -0.39757 0.31515 -0.40035 0.31931 -0.40347 0.32 C -0.41111 0.32278 -0.41875 0.32301 -0.42656 0.32532 C -0.43785 0.32902 -0.44618 0.33804 -0.45694 0.34428 C -0.46719 0.35006 -0.47743 0.35446 -0.4875 0.36047 C -0.49601 0.3748 -0.50104 0.39376 -0.51042 0.40625 C -0.5151 0.42868 -0.52865 0.44185 -0.53958 0.45457 C -0.54479 0.46035 -0.54826 0.47006 -0.5533 0.47607 C -0.55903 0.4911 -0.5684 0.4992 -0.57465 0.51376 C -0.57865 0.52324 -0.58142 0.53365 -0.58524 0.54336 C -0.58681 0.54706 -0.58976 0.54821 -0.59149 0.55145 C -0.5934 0.55469 -0.59427 0.55931 -0.59601 0.56232 C -0.60156 0.57087 -0.61198 0.57966 -0.6191 0.58382 C -0.6349 0.60209 -0.65156 0.60995 -0.66944 0.61873 C -0.69792 0.64833 -0.75087 0.63399 -0.77483 0.63492 C -0.78472 0.63908 -0.7901 0.64995 -0.79931 0.65642 C -0.80972 0.67376 -0.82292 0.67654 -0.83455 0.68879 C -0.84219 0.69688 -0.84965 0.70521 -0.85747 0.71307 C -0.86823 0.72347 -0.87917 0.73041 -0.88958 0.74243 C -0.89184 0.74498 -0.89497 0.74567 -0.89722 0.74798 C -0.90469 0.75561 -0.9092 0.76486 -0.91701 0.76948 C -0.92431 0.78174 -0.92153 0.78151 -0.93229 0.79099 C -0.93611 0.8007 -0.93976 0.80602 -0.94601 0.80972 C -0.95434 0.82012 -0.95851 0.82706 -0.96753 0.83122 C -0.97431 0.83885 -0.9809 0.83977 -0.98889 0.84209 C -1.00503 0.85619 -1.02552 0.85827 -1.04358 0.86359 C -1.06094 0.86868 -1.07483 0.87816 -1.09115 0.88509 C -1.10069 0.89619 -1.11354 0.89896 -1.12483 0.90405 C -1.12882 0.90567 -1.13698 0.90914 -1.13698 0.9096 C -1.1434 0.92139 -1.13611 0.90983 -1.15069 0.91746 C -1.15243 0.91839 -1.15365 0.92162 -1.15538 0.92278 C -1.15712 0.92417 -1.16146 0.92555 -1.16146 0.92579 " pathEditMode="relative" rAng="0" ptsTypes="fffffffffffffffffffffffffffffffffffffffffffffffA">
                                      <p:cBhvr>
                                        <p:cTn id="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3" y="46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http://www.torange.biz/photo/1/12/%D0%92%D0%B5%D1%82%D0%BA%D0%B0-%D0%B3%D0%BE%D0%BB%D1%83%D0%B1%D0%BE%D0%B9-%D0%B5%D0%BB%D0%B8-%D1%81%D0%BE-%D1%81%D0%BD%D0%B5%D0%B3%D0%BE%D0%BC-1235476442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 descr="http://umeha.3dn.ru/img-004/8501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4365625"/>
            <a:ext cx="4357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420938" y="404813"/>
            <a:ext cx="2470150" cy="461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  кормушке…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925" y="404813"/>
            <a:ext cx="1711325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подлетела</a:t>
            </a:r>
          </a:p>
        </p:txBody>
      </p:sp>
      <p:pic>
        <p:nvPicPr>
          <p:cNvPr id="8" name="Picture 6" descr="http://www.xrest.ru/images/collection/00249/576/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-20638"/>
            <a:ext cx="189706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7 C -0.01892 0.00486 -0.0368 0.01503 -0.05573 0.01965 C -0.0625 0.02405 -0.06944 0.02566 -0.07621 0.03029 C -0.08003 0.03653 -0.09062 0.04116 -0.09062 0.04139 C -0.09566 0.04994 -0.09861 0.05896 -0.10208 0.06936 C -0.10451 0.07676 -0.10833 0.08208 -0.11128 0.08902 C -0.11337 0.09988 -0.11996 0.10821 -0.12413 0.11723 C -0.12986 0.12902 -0.13177 0.14636 -0.13455 0.16069 C -0.13698 0.19283 -0.13611 0.22775 -0.14236 0.25827 C -0.14375 0.26543 -0.14982 0.27468 -0.1526 0.28023 C -0.16059 0.29526 -0.17031 0.30936 -0.17986 0.32139 C -0.18316 0.32578 -0.19132 0.32994 -0.19132 0.33017 C -0.19809 0.3415 -0.20173 0.3489 -0.21076 0.35399 C -0.21632 0.36301 -0.22048 0.36393 -0.2276 0.36925 C -0.23455 0.37433 -0.23923 0.38751 -0.24305 0.39746 C -0.24531 0.40902 -0.24896 0.4178 -0.25087 0.43006 C -0.25191 0.43561 -0.25139 0.44231 -0.25347 0.4474 C -0.25677 0.45595 -0.25851 0.45965 -0.26128 0.47098 C -0.26458 0.48555 -0.26736 0.50127 -0.27413 0.51237 C -0.27673 0.52694 -0.28212 0.53803 -0.28559 0.55168 C -0.28941 0.56578 -0.29028 0.5815 -0.29739 0.5926 C -0.29965 0.60879 -0.30712 0.6215 -0.31146 0.63607 C -0.31198 0.64046 -0.31163 0.64509 -0.31285 0.64925 C -0.31354 0.65156 -0.31562 0.65179 -0.31684 0.65341 C -0.3191 0.65688 -0.32118 0.66081 -0.32326 0.66451 C -0.32517 0.66751 -0.3309 0.66867 -0.3309 0.6689 C -0.33628 0.67491 -0.3401 0.67746 -0.34653 0.67954 C -0.35955 0.6904 -0.37292 0.69318 -0.38663 0.69919 C -0.39913 0.70451 -0.4118 0.70844 -0.42413 0.71422 C -0.42673 0.71538 -0.42917 0.71792 -0.43177 0.71884 C -0.44757 0.72347 -0.46198 0.72601 -0.47708 0.7341 C -0.49253 0.75144 -0.53646 0.74705 -0.5467 0.74705 " pathEditMode="relative" rAng="0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37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http://www.torange.biz/photo/1/12/%D0%92%D0%B5%D1%82%D0%BA%D0%B0-%D0%B3%D0%BE%D0%BB%D1%83%D0%B1%D0%BE%D0%B9-%D0%B5%D0%BB%D0%B8-%D1%81%D0%BE-%D1%81%D0%BD%D0%B5%D0%B3%D0%BE%D0%BC-1235476442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6" descr="http://umeha.3dn.ru/img-004/8501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4365625"/>
            <a:ext cx="4357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420938" y="404813"/>
            <a:ext cx="2470150" cy="461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 кормушку…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925" y="404813"/>
            <a:ext cx="1508125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залетела</a:t>
            </a:r>
          </a:p>
        </p:txBody>
      </p:sp>
      <p:pic>
        <p:nvPicPr>
          <p:cNvPr id="7" name="Picture 10" descr="http://papa-vlad.narod.ru/thumb/stikhi/Raduga.files/0018-065-Sinitsa-po-lesu-porkhaet-na-sinej-lente-otdykhae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5229225"/>
            <a:ext cx="154146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http://www.torange.biz/photo/1/12/%D0%92%D0%B5%D1%82%D0%BA%D0%B0-%D0%B3%D0%BE%D0%BB%D1%83%D0%B1%D0%BE%D0%B9-%D0%B5%D0%BB%D0%B8-%D1%81%D0%BE-%D1%81%D0%BD%D0%B5%D0%B3%D0%BE%D0%BC-1235476442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http://umeha.3dn.ru/img-004/8501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4365625"/>
            <a:ext cx="4357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420938" y="404813"/>
            <a:ext cx="2652712" cy="461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Из  кормушки…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3650" y="404813"/>
            <a:ext cx="1590675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вылетела</a:t>
            </a:r>
          </a:p>
        </p:txBody>
      </p:sp>
      <p:pic>
        <p:nvPicPr>
          <p:cNvPr id="8" name="Picture 6" descr="http://www.xrest.ru/images/collection/00249/576/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678363"/>
            <a:ext cx="20462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0.00659 0.01574 0.0217 0.01458 0.03836 0.0162 C 0.06423 0.03055 0.10798 0.02083 0.13194 0.02014 C 0.14635 0.01713 0.16024 0.01412 0.17517 0.01204 C 0.18368 0.00509 0.19965 -0.00486 0.21128 -0.0081 C 0.22083 -0.01621 0.23646 -0.02037 0.24965 -0.02431 C 0.25711 -0.03056 0.25625 -0.03102 0.26649 -0.03449 C 0.27118 -0.03611 0.2809 -0.03843 0.2809 -0.0382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http://www.torange.biz/photo/1/12/%D0%92%D0%B5%D1%82%D0%BA%D0%B0-%D0%B3%D0%BE%D0%BB%D1%83%D0%B1%D0%BE%D0%B9-%D0%B5%D0%BB%D0%B8-%D1%81%D0%BE-%D1%81%D0%BD%D0%B5%D0%B3%D0%BE%D0%BC-1235476442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6" descr="http://umeha.3dn.ru/img-004/8501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4365625"/>
            <a:ext cx="4357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420938" y="404813"/>
            <a:ext cx="2747962" cy="461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От  кормушки…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3650" y="404813"/>
            <a:ext cx="1495425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отлетела</a:t>
            </a:r>
          </a:p>
        </p:txBody>
      </p:sp>
      <p:pic>
        <p:nvPicPr>
          <p:cNvPr id="8" name="Picture 6" descr="http://www.xrest.ru/images/collection/00249/576/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149725"/>
            <a:ext cx="204628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0.02882 -0.00116 0.05729 -0.00348 0.08628 -0.0051 C 0.08889 -0.00556 0.09166 -0.00649 0.09444 -0.00695 C 0.09583 -0.00718 0.09843 -0.00811 0.09843 -0.00788 C 0.10156 -0.00996 0.10503 -0.01158 0.10816 -0.01366 C 0.11024 -0.01829 0.11302 -0.02153 0.11493 -0.02639 C 0.11545 -0.0345 0.11597 -0.0426 0.11632 -0.05093 C 0.11684 -0.05811 0.11701 -0.06528 0.11771 -0.07223 C 0.11823 -0.07663 0.12326 -0.07825 0.12743 -0.08125 C 0.1375 -0.0882 0.15486 -0.09028 0.1684 -0.09283 C 0.17343 -0.09514 0.17482 -0.09792 0.17812 -0.10139 C 0.18402 -0.11922 0.18159 -0.10926 0.17934 -0.14144 C 0.17899 -0.14607 0.17812 -0.14468 0.17517 -0.14838 C 0.17309 -0.15093 0.16979 -0.15625 0.16979 -0.15602 C 0.16857 -0.16158 0.16718 -0.16482 0.16423 -0.16968 C 0.16128 -0.18426 0.15989 -0.18519 0.16302 -0.20186 C 0.16319 -0.20278 0.16493 -0.20325 0.16562 -0.20394 C 0.16892 -0.20741 0.17083 -0.20903 0.17517 -0.21181 C 0.18264 -0.21621 0.18941 -0.22038 0.19722 -0.22454 C 0.20382 -0.22778 0.2085 -0.23334 0.21632 -0.23519 C 0.22187 -0.23936 0.22916 -0.24329 0.23698 -0.24491 C 0.24271 -0.25139 0.2526 -0.25602 0.26007 -0.26158 C 0.26059 -0.2625 0.26093 -0.26366 0.26146 -0.26436 C 0.26232 -0.26551 0.26354 -0.26621 0.26423 -0.26737 C 0.26649 -0.2713 0.26805 -0.27593 0.26961 -0.2801 C 0.27274 -0.28727 0.27708 -0.29422 0.27934 -0.30163 C 0.28107 -0.30764 0.28107 -0.31436 0.28767 -0.31899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779838" y="5308600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синица</a:t>
            </a:r>
          </a:p>
        </p:txBody>
      </p:sp>
      <p:pic>
        <p:nvPicPr>
          <p:cNvPr id="11267" name="Picture 5" descr="http://zooschool.ru/img1/1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3738"/>
            <a:ext cx="59658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http://www.torange.biz/photo/1/12/%D0%92%D0%B5%D1%82%D0%BA%D0%B0-%D0%B3%D0%BE%D0%BB%D1%83%D0%B1%D0%BE%D0%B9-%D0%B5%D0%BB%D0%B8-%D1%81%D0%BE-%D1%81%D0%BD%D0%B5%D0%B3%D0%BE%D0%BC-1235476442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6" descr="http://umeha.3dn.ru/img-004/8501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4365625"/>
            <a:ext cx="4357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420938" y="404813"/>
            <a:ext cx="3065462" cy="461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 ветки на ветку…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3063" y="404813"/>
            <a:ext cx="1863725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перелетела</a:t>
            </a:r>
          </a:p>
        </p:txBody>
      </p:sp>
      <p:pic>
        <p:nvPicPr>
          <p:cNvPr id="8" name="Picture 6" descr="http://www.xrest.ru/images/collection/00249/576/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044700"/>
            <a:ext cx="21431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://papa-vlad.narod.ru/thumb/stikhi/Raduga.files/0018-065-Sinitsa-po-lesu-porkhaet-na-sinej-lente-otdykha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74938"/>
            <a:ext cx="18637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papa-vlad.narod.ru/thumb/stikhi/Raduga.files/0018-065-Sinitsa-po-lesu-porkhaet-na-sinej-lente-otdykha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5000"/>
            <a:ext cx="20907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C -0.00539 0.01458 -0.01077 0.01203 -0.02118 0.0162 C -0.02431 0.01736 -0.02726 0.01898 -0.03039 0.02037 C -0.03195 0.02106 -0.0349 0.02222 -0.0349 0.02222 C -0.06771 0.02083 -0.10052 0.02014 -0.13334 0.01828 C -0.13854 0.01805 -0.13872 0.01412 -0.14254 0.01018 C -0.15052 0.00162 -0.16042 -0.0051 -0.16528 -0.01806 C -0.16684 -0.02246 -0.16632 -0.02824 -0.16841 -0.03218 C -0.17084 -0.03681 -0.17483 -0.03959 -0.17726 -0.04445 C -0.18334 -0.05649 -0.18768 -0.06551 -0.19254 -0.07871 C -0.19566 -0.08774 -0.20539 -0.0926 -0.21077 -0.09885 C -0.21493 -0.10394 -0.21875 -0.10973 -0.22275 -0.11505 C -0.23264 -0.12824 -0.24202 -0.13866 -0.25295 -0.14931 C -0.25486 -0.15093 -0.25591 -0.15417 -0.25782 -0.15556 C -0.26129 -0.15811 -0.26545 -0.15926 -0.26962 -0.15949 C -0.31216 -0.16204 -0.35452 -0.16343 -0.39705 -0.16551 C -0.41927 -0.18125 -0.44462 -0.19236 -0.46511 -0.21204 C -0.47066 -0.21736 -0.46927 -0.21945 -0.47431 -0.22616 C -0.47604 -0.22848 -0.47865 -0.22986 -0.48039 -0.23218 C -0.48299 -0.23542 -0.48525 -0.23889 -0.48785 -0.24236 C -0.48889 -0.24375 -0.49098 -0.2463 -0.49098 -0.2463 C -0.49375 -0.25811 -0.50104 -0.26829 -0.50764 -0.27662 C -0.50955 -0.28774 -0.51094 -0.28588 -0.51667 -0.29283 C -0.52153 -0.29861 -0.52483 -0.30649 -0.53039 -0.31111 C -0.54115 -0.32014 -0.55261 -0.33149 -0.56511 -0.33519 C -0.58039 -0.34931 -0.58837 -0.3426 -0.61059 -0.34121 C -0.6158 -0.33125 -0.62223 -0.32315 -0.62726 -0.31297 C -0.63004 -0.29838 -0.63247 -0.28357 -0.64098 -0.27269 C -0.64289 -0.26505 -0.64549 -0.25672 -0.64549 -0.24838 " pathEditMode="relative" ptsTypes="ffffffffffffffffffffffffffff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http://www.torange.biz/photo/1/12/%D0%92%D0%B5%D1%82%D0%BA%D0%B0-%D0%B3%D0%BE%D0%BB%D1%83%D0%B1%D0%BE%D0%B9-%D0%B5%D0%BB%D0%B8-%D1%81%D0%BE-%D1%81%D0%BD%D0%B5%D0%B3%D0%BE%D0%BC-1235476442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http://umeha.3dn.ru/img-004/8501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4365625"/>
            <a:ext cx="4357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382963" y="476250"/>
            <a:ext cx="1585912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Прочь …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7900" y="476250"/>
            <a:ext cx="1357313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улетела</a:t>
            </a:r>
          </a:p>
        </p:txBody>
      </p:sp>
      <p:pic>
        <p:nvPicPr>
          <p:cNvPr id="8" name="Picture 6" descr="http://www.xrest.ru/images/collection/00249/576/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6238"/>
            <a:ext cx="21431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8027988" y="5697538"/>
            <a:ext cx="865187" cy="900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711E-6 C -0.02049 0.00809 -0.04532 0.0104 -0.05851 0.03468 C -0.05903 0.03676 -0.05903 0.03884 -0.0599 0.04069 C -0.06059 0.04231 -0.06285 0.043 -0.0632 0.04485 C -0.06459 0.05017 -0.06424 0.05572 -0.06493 0.06104 C -0.06667 0.12069 -0.06163 0.09919 -0.06979 0.12878 C -0.07275 0.13988 -0.08663 0.14473 -0.09393 0.14936 C -0.11302 0.16138 -0.13907 0.16346 -0.16007 0.16554 C -0.16545 0.16693 -0.17084 0.16878 -0.17639 0.16971 C -0.18334 0.17086 -0.19045 0.17017 -0.1974 0.17179 C -0.19879 0.17225 -0.19948 0.17502 -0.2007 0.17595 C -0.21163 0.18404 -0.21077 0.18312 -0.21997 0.18612 C -0.2257 0.19329 -0.22275 0.1882 -0.22639 0.20254 C -0.22813 0.20901 -0.23073 0.21109 -0.23299 0.21687 C -0.23594 0.22473 -0.23785 0.23306 -0.24254 0.23953 C -0.24306 0.24416 -0.24288 0.24924 -0.24427 0.25387 C -0.24514 0.25734 -0.25174 0.26312 -0.254 0.26589 C -0.25782 0.27075 -0.26059 0.27722 -0.26511 0.28023 C -0.27535 0.28693 -0.28507 0.29202 -0.29566 0.29664 C -0.30243 0.30473 -0.3099 0.30728 -0.31858 0.31098 C -0.32952 0.32046 -0.33681 0.32601 -0.34601 0.3378 C -0.35104 0.34427 -0.3474 0.34265 -0.3507 0.35005 C -0.35521 0.35976 -0.36025 0.36947 -0.36545 0.37849 C -0.37309 0.3919 -0.37761 0.39653 -0.38802 0.40716 C -0.39254 0.41202 -0.38924 0.41132 -0.39288 0.41132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20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875" y="201613"/>
            <a:ext cx="33305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Расскажи-ка</a:t>
            </a:r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285750" y="1196975"/>
            <a:ext cx="5326063" cy="5508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Добрая девочка</a:t>
            </a:r>
          </a:p>
          <a:p>
            <a:pPr algn="r">
              <a:defRPr/>
            </a:pPr>
            <a:r>
              <a:rPr lang="ru-RU" sz="2200" i="1" dirty="0">
                <a:solidFill>
                  <a:schemeClr val="bg2">
                    <a:lumMod val="25000"/>
                  </a:schemeClr>
                </a:solidFill>
              </a:rPr>
              <a:t>К.В. Лукашевич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	Стояла суровая зима. Все было покрыто снегом. Тяжело пришлось от этого воробушкам. Бедняжки нигде не могли найти корма. Летали воробышки вокруг дома и жалобно чирикали. 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	Пожалела воробышков добрая девочка Маша. Она стала собирать хлебные крошки, и каждый день сыпала их у своего крылечка. Воробышки прилетели на корм и скоро перестали бояться Маши. </a:t>
            </a: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Так добрая девочка прокормила бедных птичек до самой весны.</a:t>
            </a:r>
          </a:p>
        </p:txBody>
      </p:sp>
      <p:pic>
        <p:nvPicPr>
          <p:cNvPr id="45061" name="Picture 6" descr="http://stihotvorenia.com/wp-content/uploads/2010/02/q108-150x1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2420938"/>
            <a:ext cx="28067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200" y="735013"/>
            <a:ext cx="54054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Послушай рассказ и перескажи его</a:t>
            </a: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550" y="5661025"/>
            <a:ext cx="792163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744538" y="1785938"/>
            <a:ext cx="75469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>
                <a:latin typeface="Arial" charset="0"/>
              </a:rPr>
              <a:t>Презентацию подготовила</a:t>
            </a:r>
          </a:p>
          <a:p>
            <a:pPr algn="ctr" eaLnBrk="1" hangingPunct="1"/>
            <a:r>
              <a:rPr lang="ru-RU" sz="3600">
                <a:latin typeface="Arial" charset="0"/>
              </a:rPr>
              <a:t>учитель-логопед МБДОУ  ДС</a:t>
            </a:r>
          </a:p>
          <a:p>
            <a:pPr algn="ctr" eaLnBrk="1" hangingPunct="1"/>
            <a:r>
              <a:rPr lang="ru-RU" sz="3600">
                <a:latin typeface="Arial" charset="0"/>
              </a:rPr>
              <a:t> № 37 «Мальвинка»</a:t>
            </a:r>
          </a:p>
          <a:p>
            <a:pPr algn="ctr" eaLnBrk="1" hangingPunct="1"/>
            <a:r>
              <a:rPr lang="ru-RU" sz="3600">
                <a:latin typeface="Arial" charset="0"/>
              </a:rPr>
              <a:t>Аксютина Татьяна Александровна</a:t>
            </a:r>
          </a:p>
          <a:p>
            <a:pPr algn="ctr" eaLnBrk="1" hangingPunct="1"/>
            <a:endParaRPr lang="ru-RU" sz="3600">
              <a:latin typeface="Arial" charset="0"/>
            </a:endParaRPr>
          </a:p>
          <a:p>
            <a:pPr algn="ctr" eaLnBrk="1" hangingPunct="1"/>
            <a:r>
              <a:rPr lang="ru-RU" sz="1600">
                <a:latin typeface="Arial" charset="0"/>
              </a:rPr>
              <a:t>Использованы ресурсы поисковой системы </a:t>
            </a:r>
            <a:r>
              <a:rPr lang="en-US" sz="1600">
                <a:latin typeface="Arial" charset="0"/>
              </a:rPr>
              <a:t>Google</a:t>
            </a:r>
            <a:endParaRPr lang="ru-RU" sz="1600">
              <a:latin typeface="Arial" charset="0"/>
            </a:endParaRP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3857625" y="6143625"/>
            <a:ext cx="146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г. Смоленск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85113" y="5667375"/>
            <a:ext cx="790575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886200" y="5586413"/>
            <a:ext cx="1338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воробей</a:t>
            </a:r>
          </a:p>
        </p:txBody>
      </p:sp>
      <p:pic>
        <p:nvPicPr>
          <p:cNvPr id="12291" name="Picture 5" descr="http://vospitatel.com.ua/zaniatia/priroda/ptitsy/images/vorob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268413"/>
            <a:ext cx="5322887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http://t0.gstatic.com/images?q=tbn:ANd9GcRjNSJR6_KK2TkqvA6TzlBuH_fncH4wWR9x5Cv8EU7Kz6aIrQW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54075"/>
            <a:ext cx="42481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924300" y="5229225"/>
            <a:ext cx="1154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голубь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929063" y="5565775"/>
            <a:ext cx="1198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ворона</a:t>
            </a:r>
          </a:p>
        </p:txBody>
      </p:sp>
      <p:pic>
        <p:nvPicPr>
          <p:cNvPr id="14339" name="Picture 5" descr="http://sharilon.ru/images/userfiles/crow101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5961062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635375" y="5157788"/>
            <a:ext cx="1036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галка</a:t>
            </a:r>
          </a:p>
        </p:txBody>
      </p:sp>
      <p:pic>
        <p:nvPicPr>
          <p:cNvPr id="15363" name="Picture 5" descr="http://zoomet.ru/mal/foto2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43000"/>
            <a:ext cx="50069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916363" y="5516563"/>
            <a:ext cx="1154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400"/>
              <a:t>сорока</a:t>
            </a:r>
          </a:p>
        </p:txBody>
      </p:sp>
      <p:pic>
        <p:nvPicPr>
          <p:cNvPr id="16387" name="Picture 5" descr="http://www.dekatop.com/wp-content/uploads/2011/07/sueverie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4276725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 Зимующие птиц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 Зимующие птицы</Template>
  <TotalTime>7</TotalTime>
  <Words>439</Words>
  <Application>Microsoft Office PowerPoint</Application>
  <PresentationFormat>Экран (4:3)</PresentationFormat>
  <Paragraphs>167</Paragraphs>
  <Slides>43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12 Зимующие птицы</vt:lpstr>
      <vt:lpstr>Зимующие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Татьяна</dc:creator>
  <cp:lastModifiedBy>Татьяна</cp:lastModifiedBy>
  <cp:revision>1</cp:revision>
  <dcterms:created xsi:type="dcterms:W3CDTF">2015-10-30T05:22:04Z</dcterms:created>
  <dcterms:modified xsi:type="dcterms:W3CDTF">2015-10-30T05:29:36Z</dcterms:modified>
</cp:coreProperties>
</file>