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79" r:id="rId6"/>
    <p:sldId id="268" r:id="rId7"/>
    <p:sldId id="262" r:id="rId8"/>
    <p:sldId id="280" r:id="rId9"/>
    <p:sldId id="281" r:id="rId10"/>
    <p:sldId id="282" r:id="rId11"/>
    <p:sldId id="263" r:id="rId12"/>
    <p:sldId id="264" r:id="rId13"/>
    <p:sldId id="265" r:id="rId14"/>
    <p:sldId id="266" r:id="rId15"/>
    <p:sldId id="267" r:id="rId16"/>
    <p:sldId id="261" r:id="rId17"/>
    <p:sldId id="291" r:id="rId18"/>
    <p:sldId id="290" r:id="rId19"/>
    <p:sldId id="275" r:id="rId20"/>
    <p:sldId id="276" r:id="rId21"/>
    <p:sldId id="277" r:id="rId22"/>
    <p:sldId id="278" r:id="rId23"/>
    <p:sldId id="270" r:id="rId24"/>
    <p:sldId id="272" r:id="rId25"/>
    <p:sldId id="273" r:id="rId26"/>
    <p:sldId id="274" r:id="rId27"/>
    <p:sldId id="285" r:id="rId28"/>
    <p:sldId id="284" r:id="rId29"/>
    <p:sldId id="287" r:id="rId30"/>
    <p:sldId id="288" r:id="rId31"/>
    <p:sldId id="289" r:id="rId32"/>
    <p:sldId id="283" r:id="rId33"/>
    <p:sldId id="269" r:id="rId34"/>
    <p:sldId id="27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538"/>
    <a:srgbClr val="205E38"/>
    <a:srgbClr val="180BC5"/>
    <a:srgbClr val="6C2472"/>
    <a:srgbClr val="6600CC"/>
    <a:srgbClr val="FFFF01"/>
    <a:srgbClr val="4D1C1B"/>
    <a:srgbClr val="D60093"/>
    <a:srgbClr val="5B2F49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570148071113779E-4"/>
          <c:y val="0.13422204296362611"/>
          <c:w val="0.98017506066458826"/>
          <c:h val="0.415388066336180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99CC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00FF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9991787439613601"/>
                  <c:y val="-0.1827848839083072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7.2509285395929324E-2"/>
                  <c:y val="-3.158912159752215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0.19732407269845986"/>
                  <c:y val="4.63335749550061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cat>
            <c:strRef>
              <c:f>Sheet1!$B$1:$E$1</c:f>
              <c:strCache>
                <c:ptCount val="3"/>
                <c:pt idx="0">
                  <c:v>высшее</c:v>
                </c:pt>
                <c:pt idx="1">
                  <c:v>ср.-спец.</c:v>
                </c:pt>
                <c:pt idx="2">
                  <c:v>н/о высшее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0.72000000000000064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высшее</c:v>
                </c:pt>
                <c:pt idx="1">
                  <c:v>ср.-спец.</c:v>
                </c:pt>
                <c:pt idx="2">
                  <c:v>н/о высшее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высшее</c:v>
                </c:pt>
                <c:pt idx="1">
                  <c:v>ср.-спец.</c:v>
                </c:pt>
                <c:pt idx="2">
                  <c:v>н/о высшее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12700">
          <a:solidFill>
            <a:schemeClr val="accent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0775120091120723"/>
          <c:y val="0.59587613690871066"/>
          <c:w val="0.82950502649433111"/>
          <c:h val="0.22261555427966123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15634536011818678"/>
          <c:w val="0.98020181675612261"/>
          <c:h val="0.4310131639734602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99CCFF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CC99FF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339966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spPr>
                <a:noFill/>
                <a:ln w="25340">
                  <a:noFill/>
                </a:ln>
              </c:spPr>
              <c:txPr>
                <a:bodyPr/>
                <a:lstStyle/>
                <a:p>
                  <a:pPr>
                    <a:defRPr sz="1397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8940628789120769E-2"/>
                  <c:y val="2.8665275641318608E-3"/>
                </c:manualLayout>
              </c:layout>
              <c:spPr>
                <a:noFill/>
                <a:ln w="25340">
                  <a:noFill/>
                </a:ln>
              </c:spPr>
              <c:txPr>
                <a:bodyPr/>
                <a:lstStyle/>
                <a:p>
                  <a:pPr>
                    <a:defRPr sz="1397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0.14349759589777553"/>
                  <c:y val="8.4339796016793853E-2"/>
                </c:manualLayout>
              </c:layout>
              <c:spPr>
                <a:noFill/>
                <a:ln w="25340">
                  <a:noFill/>
                </a:ln>
              </c:spPr>
              <c:txPr>
                <a:bodyPr/>
                <a:lstStyle/>
                <a:p>
                  <a:pPr>
                    <a:defRPr sz="1397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.11240199348670261"/>
                  <c:y val="-0.14201251922813318"/>
                </c:manualLayout>
              </c:layout>
              <c:spPr>
                <a:noFill/>
                <a:ln w="25340">
                  <a:noFill/>
                </a:ln>
              </c:spPr>
              <c:txPr>
                <a:bodyPr/>
                <a:lstStyle/>
                <a:p>
                  <a:pPr>
                    <a:defRPr sz="1397" b="1" i="0" u="none" strike="noStrike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bestFit"/>
              <c:showVal val="1"/>
            </c:dLbl>
            <c:delete val="1"/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б/категории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0.14000000000000001</c:v>
                </c:pt>
                <c:pt idx="2">
                  <c:v>0</c:v>
                </c:pt>
                <c:pt idx="3">
                  <c:v>0.72000000000000064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7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б/категории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7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б/категории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12670">
          <a:solidFill>
            <a:schemeClr val="accent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1.6843265421927343E-2"/>
          <c:y val="0.63578631007681163"/>
          <c:w val="0.93036131944238742"/>
          <c:h val="0.23000756433492234"/>
        </c:manualLayout>
      </c:layout>
      <c:spPr>
        <a:noFill/>
        <a:ln w="3168">
          <a:solidFill>
            <a:schemeClr val="tx1"/>
          </a:solidFill>
          <a:prstDash val="solid"/>
        </a:ln>
      </c:spPr>
      <c:txPr>
        <a:bodyPr/>
        <a:lstStyle/>
        <a:p>
          <a:pPr>
            <a:defRPr sz="1097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DCEC-2C09-476D-B8F3-7DFBFA5BA3C1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C0093-D707-4C9F-BFA3-18A2CC324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C0093-D707-4C9F-BFA3-18A2CC324F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C0093-D707-4C9F-BFA3-18A2CC324F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60960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</a:t>
            </a:r>
            <a:r>
              <a:rPr lang="ru-RU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развития</a:t>
            </a:r>
            <a:endParaRPr lang="ru-RU" sz="8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180BC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41148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МБДОУ «Детский сад комбинированного вида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№20 «</a:t>
            </a:r>
            <a:r>
              <a:rPr lang="ru-RU" sz="2800" b="1" dirty="0" err="1" smtClean="0">
                <a:solidFill>
                  <a:srgbClr val="002060"/>
                </a:solidFill>
              </a:rPr>
              <a:t>Аллюки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г.Азнакаево </a:t>
            </a:r>
            <a:r>
              <a:rPr lang="ru-RU" sz="2800" b="1" dirty="0" err="1" smtClean="0">
                <a:solidFill>
                  <a:srgbClr val="002060"/>
                </a:solidFill>
              </a:rPr>
              <a:t>Азнакаевского</a:t>
            </a:r>
            <a:r>
              <a:rPr lang="ru-RU" sz="2800" b="1" dirty="0" smtClean="0">
                <a:solidFill>
                  <a:srgbClr val="002060"/>
                </a:solidFill>
              </a:rPr>
              <a:t> муниципального района республики Татарстан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6400" y="304800"/>
            <a:ext cx="5987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180BC5"/>
                  </a:solidFill>
                </a:ln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3 этап. </a:t>
            </a:r>
            <a:r>
              <a:rPr lang="ru-RU" sz="4000" b="1" i="1" dirty="0" smtClean="0">
                <a:ln>
                  <a:solidFill>
                    <a:srgbClr val="180BC5"/>
                  </a:solidFill>
                </a:ln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ОБОБЩАЮЩИЙ</a:t>
            </a:r>
            <a:r>
              <a:rPr lang="ru-RU" sz="4400" b="1" i="1" dirty="0" smtClean="0">
                <a:ln>
                  <a:solidFill>
                    <a:srgbClr val="180BC5"/>
                  </a:solidFill>
                </a:ln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.</a:t>
            </a:r>
            <a:endParaRPr lang="ru-RU" sz="4400" b="1" dirty="0">
              <a:ln>
                <a:solidFill>
                  <a:srgbClr val="180BC5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371600"/>
            <a:ext cx="674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Цель: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 </a:t>
            </a:r>
            <a:r>
              <a:rPr lang="ru-RU" sz="2800" i="1" dirty="0" smtClean="0">
                <a:ln>
                  <a:solidFill>
                    <a:srgbClr val="4D1C1B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Анализ полученных результатов</a:t>
            </a:r>
            <a:r>
              <a:rPr lang="ru-RU" sz="28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209800"/>
            <a:ext cx="8305800" cy="39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46050" algn="l"/>
                <a:tab pos="228600" algn="l"/>
              </a:tabLst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Задачи: 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46050" algn="l"/>
                <a:tab pos="228600" algn="l"/>
              </a:tabLst>
            </a:pPr>
            <a:endParaRPr lang="ru-RU" sz="1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146050" algn="l"/>
                <a:tab pos="228600" algn="l"/>
              </a:tabLst>
            </a:pPr>
            <a:r>
              <a:rPr lang="ru-RU" sz="2600" dirty="0" smtClean="0">
                <a:ln>
                  <a:solidFill>
                    <a:srgbClr val="4D1C1B"/>
                  </a:solidFill>
                </a:ln>
                <a:latin typeface="Times New Roman"/>
                <a:ea typeface="Calibri"/>
                <a:cs typeface="Times New Roman"/>
              </a:rPr>
              <a:t>    анализ эффективности  механизмов  реализации ФГОС</a:t>
            </a:r>
            <a:endParaRPr lang="ru-RU" sz="2600" dirty="0" smtClean="0">
              <a:ln>
                <a:solidFill>
                  <a:srgbClr val="4D1C1B"/>
                </a:solidFill>
              </a:ln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146050" algn="l"/>
                <a:tab pos="228600" algn="l"/>
              </a:tabLst>
            </a:pPr>
            <a:r>
              <a:rPr lang="ru-RU" sz="2600" dirty="0" smtClean="0">
                <a:ln>
                  <a:solidFill>
                    <a:srgbClr val="4D1C1B"/>
                  </a:solidFill>
                </a:ln>
                <a:latin typeface="Times New Roman"/>
                <a:ea typeface="Calibri"/>
                <a:cs typeface="Times New Roman"/>
              </a:rPr>
              <a:t>   анализ результатов реализации программы</a:t>
            </a:r>
            <a:endParaRPr lang="ru-RU" sz="2600" dirty="0" smtClean="0">
              <a:ln>
                <a:solidFill>
                  <a:srgbClr val="4D1C1B"/>
                </a:solidFill>
              </a:ln>
              <a:ea typeface="Calibri"/>
              <a:cs typeface="Times New Roman"/>
            </a:endParaRPr>
          </a:p>
          <a:p>
            <a:pPr marL="360363" lvl="0" indent="-360363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146050" algn="l"/>
              </a:tabLst>
            </a:pPr>
            <a:r>
              <a:rPr lang="ru-RU" sz="2600" dirty="0" smtClean="0">
                <a:ln>
                  <a:solidFill>
                    <a:srgbClr val="4D1C1B"/>
                  </a:solidFill>
                </a:ln>
                <a:latin typeface="Times New Roman"/>
                <a:ea typeface="Calibri"/>
                <a:cs typeface="Times New Roman"/>
              </a:rPr>
              <a:t>   представление аналитических материалов на педсовете, общем родительском собрании, размещение на сайте учреждения </a:t>
            </a:r>
            <a:endParaRPr lang="ru-RU" sz="2600" dirty="0" smtClean="0">
              <a:ln>
                <a:solidFill>
                  <a:srgbClr val="4D1C1B"/>
                </a:solidFill>
              </a:ln>
              <a:ea typeface="Calibri"/>
              <a:cs typeface="Times New Roman"/>
            </a:endParaRPr>
          </a:p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: </a:t>
            </a:r>
            <a:endParaRPr lang="ru-RU" sz="2000" dirty="0">
              <a:ln>
                <a:solidFill>
                  <a:srgbClr val="205E38"/>
                </a:solidFill>
              </a:ln>
              <a:solidFill>
                <a:srgbClr val="2955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3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228600"/>
            <a:ext cx="6705600" cy="8382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Условия реализации программы</a:t>
            </a:r>
          </a:p>
        </p:txBody>
      </p:sp>
      <p:pic>
        <p:nvPicPr>
          <p:cNvPr id="1026" name="Picture 2" descr="C:\Users\Sony\Desktop\Новая папка\oq0Akt37e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447800"/>
            <a:ext cx="4114800" cy="5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Sony\Desktop\Новая папка\2VLGMXzOoj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447800"/>
            <a:ext cx="4038600" cy="507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828800" y="18288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Универсальный зал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" y="-2"/>
            <a:ext cx="9143999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5791200"/>
            <a:ext cx="685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Методический кабинет</a:t>
            </a:r>
          </a:p>
        </p:txBody>
      </p:sp>
      <p:pic>
        <p:nvPicPr>
          <p:cNvPr id="2051" name="Picture 3" descr="C:\Users\Sony\Desktop\Новая папка\zGPo7pFEkN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41910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Sony\Desktop\казань курсы\гумаровне\IMG_2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801019" y="1599781"/>
            <a:ext cx="3973284" cy="4278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105400" y="304800"/>
            <a:ext cx="36531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Габдрахманова 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Василя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Гумаровна</a:t>
            </a:r>
            <a:endParaRPr lang="ru-RU" sz="3200" dirty="0">
              <a:solidFill>
                <a:srgbClr val="180B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0145" cy="6858000"/>
          </a:xfrm>
          <a:prstGeom prst="rect">
            <a:avLst/>
          </a:prstGeom>
          <a:noFill/>
        </p:spPr>
      </p:pic>
      <p:pic>
        <p:nvPicPr>
          <p:cNvPr id="10" name="Picture 2" descr="C:\Users\Sony\Desktop\IMG_27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914400"/>
            <a:ext cx="4352635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5867400"/>
            <a:ext cx="6278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Кабинет заведующего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286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Мустафина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Асия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Нургаязовна</a:t>
            </a:r>
            <a:endParaRPr lang="ru-RU" sz="2800" dirty="0">
              <a:solidFill>
                <a:srgbClr val="180B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3" y="0"/>
            <a:ext cx="9143998" cy="6858000"/>
          </a:xfrm>
          <a:prstGeom prst="rect">
            <a:avLst/>
          </a:prstGeom>
          <a:noFill/>
        </p:spPr>
      </p:pic>
      <p:pic>
        <p:nvPicPr>
          <p:cNvPr id="6" name="Picture 2" descr="C:\Users\Sony\Desktop\Новая папка\87-sic7dM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828800"/>
            <a:ext cx="3733799" cy="476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Sony\Desktop\Новая папка\FMiaQEIKhF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228600"/>
            <a:ext cx="3886200" cy="5038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02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Медицинский </a:t>
            </a:r>
          </a:p>
          <a:p>
            <a:pPr algn="ctr"/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кабинет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57150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Аскарова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Гульсина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180BC5"/>
                </a:solidFill>
                <a:latin typeface="Times New Roman"/>
                <a:cs typeface="Times New Roman"/>
              </a:rPr>
              <a:t>Локмановна</a:t>
            </a:r>
            <a:endParaRPr lang="ru-RU" sz="2800" dirty="0">
              <a:solidFill>
                <a:srgbClr val="180B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5105400"/>
            <a:ext cx="441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Процедурный </a:t>
            </a:r>
          </a:p>
          <a:p>
            <a:pPr algn="ctr"/>
            <a:r>
              <a:rPr lang="ru-RU" sz="5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кабинет</a:t>
            </a:r>
          </a:p>
        </p:txBody>
      </p:sp>
      <p:pic>
        <p:nvPicPr>
          <p:cNvPr id="5122" name="Picture 2" descr="C:\Users\Sony\Desktop\Новая папка\n2Izx1DwKU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228600"/>
            <a:ext cx="2971800" cy="3230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Sony\Desktop\tuTxN5XO3_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657600"/>
            <a:ext cx="2714648" cy="2996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Sony\Desktop\Новая папка\B6XXefiKYY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04800"/>
            <a:ext cx="3505200" cy="4698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6145" y="0"/>
            <a:ext cx="9160145" cy="6858000"/>
          </a:xfrm>
          <a:prstGeom prst="rect">
            <a:avLst/>
          </a:prstGeom>
          <a:noFill/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76600" y="1905000"/>
            <a:ext cx="2819400" cy="2057400"/>
          </a:xfrm>
          <a:prstGeom prst="wave">
            <a:avLst>
              <a:gd name="adj1" fmla="val 13005"/>
              <a:gd name="adj2" fmla="val 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CC0066"/>
                </a:solidFill>
                <a:cs typeface="Times New Roman" pitchFamily="18" charset="0"/>
              </a:rPr>
              <a:t>МБДОУ д/сад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CC0066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CC0066"/>
                </a:solidFill>
                <a:cs typeface="Times New Roman" pitchFamily="18" charset="0"/>
              </a:rPr>
              <a:t>№ 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CC0066"/>
                </a:solidFill>
                <a:cs typeface="Times New Roman" pitchFamily="18" charset="0"/>
              </a:rPr>
              <a:t>20 «</a:t>
            </a:r>
            <a:r>
              <a:rPr lang="ru-RU" sz="2400" b="1" dirty="0" err="1" smtClean="0">
                <a:ln>
                  <a:solidFill>
                    <a:srgbClr val="7030A0"/>
                  </a:solidFill>
                </a:ln>
                <a:solidFill>
                  <a:srgbClr val="CC0066"/>
                </a:solidFill>
                <a:cs typeface="Times New Roman" pitchFamily="18" charset="0"/>
              </a:rPr>
              <a:t>Аллюки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CC0066"/>
                </a:solidFill>
                <a:cs typeface="Times New Roman" pitchFamily="18" charset="0"/>
              </a:rPr>
              <a:t>»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CC0066"/>
              </a:solidFill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62000" y="1676400"/>
            <a:ext cx="2133600" cy="1119188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/>
              <a:t>ИМЦ</a:t>
            </a:r>
            <a:endParaRPr lang="ru-RU" sz="3200" b="1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581400" y="228600"/>
            <a:ext cx="2209800" cy="1119188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/>
              <a:t>УНО</a:t>
            </a:r>
            <a:endParaRPr lang="ru-RU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477000" y="1676400"/>
            <a:ext cx="2209800" cy="1143000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МОУ </a:t>
            </a:r>
            <a:r>
              <a:rPr lang="ru-RU" sz="2400" b="1" dirty="0" smtClean="0"/>
              <a:t>СОШ №9</a:t>
            </a:r>
            <a:endParaRPr lang="ru-RU" sz="2400" b="1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38200" y="3581400"/>
            <a:ext cx="2133600" cy="1219200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Поликлиника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400800" y="3657600"/>
            <a:ext cx="2362200" cy="1143000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Библиотека</a:t>
            </a:r>
            <a:endParaRPr lang="ru-RU" sz="2000" b="1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581400" y="5029200"/>
            <a:ext cx="2362200" cy="1195388"/>
          </a:xfrm>
          <a:prstGeom prst="bevel">
            <a:avLst>
              <a:gd name="adj" fmla="val 125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/>
              <a:t>ЦДТ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6145" y="-1"/>
            <a:ext cx="9160145" cy="6858001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2438400" y="838200"/>
            <a:ext cx="4267200" cy="20574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895600" y="914400"/>
            <a:ext cx="16020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МБДОУ </a:t>
            </a:r>
            <a:r>
              <a:rPr lang="ru-RU" sz="1400" b="1" dirty="0" err="1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/сад №20 «</a:t>
            </a:r>
            <a:r>
              <a:rPr lang="ru-RU" sz="1400" b="1" dirty="0" err="1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Аллюки</a:t>
            </a:r>
            <a:r>
              <a:rPr lang="ru-RU" sz="1400" b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1400" b="1" dirty="0">
              <a:solidFill>
                <a:srgbClr val="180B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8200" y="914400"/>
            <a:ext cx="16002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№9</a:t>
            </a:r>
            <a:endParaRPr lang="ru-RU" sz="1600" b="1" dirty="0">
              <a:solidFill>
                <a:srgbClr val="180B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1905000"/>
            <a:ext cx="457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latin typeface="Times New Roman"/>
                <a:cs typeface="Times New Roman"/>
              </a:rPr>
              <a:t>Цель</a:t>
            </a:r>
            <a:r>
              <a:rPr lang="ru-RU" sz="1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sz="1200" b="1" dirty="0" smtClean="0">
                <a:latin typeface="Times New Roman"/>
                <a:cs typeface="Times New Roman"/>
              </a:rPr>
              <a:t> </a:t>
            </a:r>
            <a:r>
              <a:rPr lang="ru-RU" sz="1300" b="1" dirty="0" smtClean="0">
                <a:cs typeface="Times New Roman"/>
              </a:rPr>
              <a:t>Обеспечить необходимый и достаточный уровень </a:t>
            </a:r>
          </a:p>
          <a:p>
            <a:pPr algn="ctr"/>
            <a:r>
              <a:rPr lang="ru-RU" sz="1300" b="1" dirty="0" smtClean="0">
                <a:cs typeface="Times New Roman"/>
              </a:rPr>
              <a:t>развития детей для успешного освоения ими</a:t>
            </a:r>
          </a:p>
          <a:p>
            <a:pPr algn="ctr"/>
            <a:r>
              <a:rPr lang="ru-RU" sz="1300" b="1" dirty="0" smtClean="0">
                <a:cs typeface="Times New Roman"/>
              </a:rPr>
              <a:t> основных  образовательных программ </a:t>
            </a:r>
          </a:p>
          <a:p>
            <a:pPr algn="ctr"/>
            <a:r>
              <a:rPr lang="ru-RU" sz="1300" b="1" dirty="0" smtClean="0">
                <a:cs typeface="Times New Roman"/>
              </a:rPr>
              <a:t>начального общего образования</a:t>
            </a:r>
            <a:endParaRPr lang="ru-RU" sz="13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240457"/>
            <a:ext cx="16764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endParaRPr lang="ru-RU" sz="1200" b="1" dirty="0" smtClean="0">
              <a:solidFill>
                <a:schemeClr val="tx1"/>
              </a:solidFill>
              <a:cs typeface="Times New Roman"/>
            </a:endParaRPr>
          </a:p>
          <a:p>
            <a:endParaRPr lang="ru-RU" sz="1200" b="1" dirty="0" smtClean="0">
              <a:solidFill>
                <a:schemeClr val="tx1"/>
              </a:solidFill>
              <a:cs typeface="Times New Roman"/>
            </a:endParaRPr>
          </a:p>
          <a:p>
            <a:endParaRPr lang="ru-RU" sz="1200" b="1" dirty="0" smtClean="0">
              <a:solidFill>
                <a:schemeClr val="tx1"/>
              </a:solidFill>
              <a:cs typeface="Times New Roman"/>
            </a:endParaRPr>
          </a:p>
          <a:p>
            <a:endParaRPr lang="ru-RU" sz="1200" b="1" dirty="0" smtClean="0">
              <a:solidFill>
                <a:schemeClr val="tx1"/>
              </a:solidFill>
              <a:cs typeface="Times New Roman"/>
            </a:endParaRPr>
          </a:p>
          <a:p>
            <a:endParaRPr lang="ru-RU" sz="1200" b="1" dirty="0" smtClean="0">
              <a:solidFill>
                <a:schemeClr val="tx1"/>
              </a:solidFill>
              <a:cs typeface="Times New Roman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-Изучение программы ДОУ и НОО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-Знакомство с учебными комплектами, формами и методами образовательной деятельности;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-Предварительное знакомство с будущими учениками,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</a:t>
            </a:r>
            <a:r>
              <a:rPr lang="ru-RU" sz="1200" b="1" dirty="0" err="1" smtClean="0">
                <a:solidFill>
                  <a:schemeClr val="tx1"/>
                </a:solidFill>
                <a:cs typeface="Times New Roman"/>
              </a:rPr>
              <a:t>Взаимопосещения</a:t>
            </a:r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 уроков в школе, НОД и ДОУ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9800" y="3048000"/>
            <a:ext cx="19812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/>
              </a:rPr>
              <a:t>Работа с детьми</a:t>
            </a:r>
          </a:p>
          <a:p>
            <a:endParaRPr lang="ru-RU" sz="800" dirty="0" smtClean="0"/>
          </a:p>
          <a:p>
            <a:r>
              <a:rPr lang="ru-RU" sz="1400" b="1" dirty="0" smtClean="0">
                <a:solidFill>
                  <a:schemeClr val="tx1"/>
                </a:solidFill>
                <a:cs typeface="Times New Roman"/>
              </a:rPr>
              <a:t>-</a:t>
            </a:r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Экскурсии в школу;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-Посещение школьной библиотеки;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-Знакомство с учителями;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-Совместная деятельность взрослого и детей в рамках НОД и в режимные моменты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3400" y="3048000"/>
            <a:ext cx="27432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/>
              </a:rPr>
              <a:t>Коррекционно-развивающее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/>
              </a:rPr>
              <a:t> направление</a:t>
            </a:r>
          </a:p>
          <a:p>
            <a:pPr algn="ctr"/>
            <a:endParaRPr lang="ru-RU" sz="800" dirty="0" smtClean="0"/>
          </a:p>
          <a:p>
            <a:r>
              <a:rPr lang="ru-RU" sz="1400" b="1" dirty="0" smtClean="0">
                <a:solidFill>
                  <a:schemeClr val="tx1"/>
                </a:solidFill>
                <a:cs typeface="Times New Roman"/>
              </a:rPr>
              <a:t>-</a:t>
            </a:r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Индивидуальная и групповая работа с детьми, имеющими трудности в развитии;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-Психологическое сопровождение всех участников процесса;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-Совершенствование мониторинговых процедур 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9000" y="228600"/>
            <a:ext cx="1676400" cy="388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/>
              </a:rPr>
              <a:t>Взаимодействие </a:t>
            </a:r>
          </a:p>
          <a:p>
            <a:pPr algn="ctr"/>
            <a:r>
              <a:rPr lang="ru-RU" sz="1400" b="1" dirty="0" smtClean="0">
                <a:cs typeface="Times New Roman"/>
              </a:rPr>
              <a:t>с родителями</a:t>
            </a:r>
          </a:p>
          <a:p>
            <a:pPr algn="ctr"/>
            <a:endParaRPr lang="ru-RU" sz="800" dirty="0" smtClean="0"/>
          </a:p>
          <a:p>
            <a:r>
              <a:rPr lang="ru-RU" sz="1400" b="1" dirty="0" smtClean="0">
                <a:solidFill>
                  <a:schemeClr val="tx1"/>
                </a:solidFill>
                <a:cs typeface="Times New Roman"/>
              </a:rPr>
              <a:t>-</a:t>
            </a:r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Встреча родителей с будущими учителями;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-Консультации в рамках </a:t>
            </a:r>
            <a:r>
              <a:rPr lang="ru-RU" sz="1200" b="1" dirty="0" err="1" smtClean="0">
                <a:solidFill>
                  <a:schemeClr val="tx1"/>
                </a:solidFill>
                <a:cs typeface="Times New Roman"/>
              </a:rPr>
              <a:t>предшколы</a:t>
            </a:r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-Информационная поддержка (родительские уголки, сайт детского сада);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-Выставки методической литературы;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-Совместная деятельность с детьми и родителями «Творческая мастерская»;</a:t>
            </a:r>
          </a:p>
          <a:p>
            <a:r>
              <a:rPr lang="ru-RU" sz="1200" b="1" dirty="0" smtClean="0">
                <a:solidFill>
                  <a:schemeClr val="tx1"/>
                </a:solidFill>
                <a:cs typeface="Times New Roman"/>
              </a:rPr>
              <a:t>-Дни открытых дверей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304800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/>
              </a:rPr>
              <a:t>Организационно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cs typeface="Times New Roman"/>
              </a:rPr>
              <a:t>-методическое направление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" y="5334000"/>
            <a:ext cx="80010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</a:rPr>
              <a:t>Обеспечение равных стартовых возможностей для детей при поступлении в школу и подготовка их к дальнейшему обучению;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</a:t>
            </a:r>
            <a:r>
              <a:rPr lang="ru-RU" sz="1400" b="1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400" b="1" dirty="0" smtClean="0">
                <a:solidFill>
                  <a:schemeClr val="tx1"/>
                </a:solidFill>
              </a:rPr>
              <a:t> интегративных качеств личности, предпосылок УУД;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-Удовлетворение потребностей родителей в области подготовки детей в школу;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-Обеспечение преемственности дошкольного и начального образования.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" y="4876800"/>
            <a:ext cx="1348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29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РЕЗУЛЬТАТ</a:t>
            </a:r>
            <a:endParaRPr lang="ru-RU" sz="2000" dirty="0">
              <a:solidFill>
                <a:srgbClr val="295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4600" y="0"/>
            <a:ext cx="40386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b="1" dirty="0" smtClean="0">
              <a:solidFill>
                <a:srgbClr val="205E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205E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МОДЕЛЬ ПРЕЕМСТВЕННОСТИ ДОУ </a:t>
            </a:r>
          </a:p>
          <a:p>
            <a:pPr algn="ctr"/>
            <a:r>
              <a:rPr lang="ru-RU" sz="2000" b="1" dirty="0" smtClean="0">
                <a:solidFill>
                  <a:srgbClr val="205E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 ШКОЛЫ</a:t>
            </a:r>
            <a:endParaRPr lang="ru-RU" sz="2000" b="1" dirty="0">
              <a:solidFill>
                <a:srgbClr val="205E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29688" y="0"/>
            <a:ext cx="9173688" cy="6858000"/>
          </a:xfrm>
          <a:prstGeom prst="rect">
            <a:avLst/>
          </a:prstGeom>
          <a:noFill/>
        </p:spPr>
      </p:pic>
      <p:sp>
        <p:nvSpPr>
          <p:cNvPr id="5" name="Puzzle1"/>
          <p:cNvSpPr>
            <a:spLocks noEditPoints="1" noChangeArrowheads="1"/>
          </p:cNvSpPr>
          <p:nvPr/>
        </p:nvSpPr>
        <p:spPr bwMode="auto">
          <a:xfrm>
            <a:off x="1981200" y="1828800"/>
            <a:ext cx="3733800" cy="2361026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5" rIns="91428" bIns="45715"/>
          <a:lstStyle/>
          <a:p>
            <a:pPr defTabSz="449263"/>
            <a:endParaRPr lang="ru-RU" sz="16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449263"/>
            <a:endParaRPr lang="ru-RU" sz="16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449263"/>
            <a:endParaRPr lang="ru-RU" sz="20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Puzzle3"/>
          <p:cNvSpPr>
            <a:spLocks noEditPoints="1" noChangeArrowheads="1"/>
          </p:cNvSpPr>
          <p:nvPr/>
        </p:nvSpPr>
        <p:spPr bwMode="auto">
          <a:xfrm>
            <a:off x="4876800" y="838200"/>
            <a:ext cx="2209800" cy="3375681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5" rIns="91428" bIns="45715"/>
          <a:lstStyle/>
          <a:p>
            <a:pPr defTabSz="449263"/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</a:t>
            </a:r>
            <a:endParaRPr lang="ru-RU" sz="240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Puzzle4"/>
          <p:cNvSpPr>
            <a:spLocks noEditPoints="1" noChangeArrowheads="1"/>
          </p:cNvSpPr>
          <p:nvPr/>
        </p:nvSpPr>
        <p:spPr bwMode="auto">
          <a:xfrm>
            <a:off x="2743200" y="3276600"/>
            <a:ext cx="2362200" cy="35814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pPr defTabSz="449263"/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9" name="Puzzle2"/>
          <p:cNvSpPr>
            <a:spLocks noEditPoints="1" noChangeArrowheads="1"/>
          </p:cNvSpPr>
          <p:nvPr/>
        </p:nvSpPr>
        <p:spPr bwMode="auto">
          <a:xfrm>
            <a:off x="4343400" y="3352800"/>
            <a:ext cx="3276601" cy="2743199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8" tIns="45715" rIns="91428" bIns="45715"/>
          <a:lstStyle/>
          <a:p>
            <a:pPr defTabSz="449263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0" name="Puzzle2"/>
          <p:cNvSpPr>
            <a:spLocks noEditPoints="1" noChangeArrowheads="1"/>
          </p:cNvSpPr>
          <p:nvPr/>
        </p:nvSpPr>
        <p:spPr bwMode="auto">
          <a:xfrm>
            <a:off x="0" y="3276601"/>
            <a:ext cx="3581400" cy="2819399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5" rIns="91428" bIns="45715"/>
          <a:lstStyle/>
          <a:p>
            <a:pPr defTabSz="449263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Puzzle3"/>
          <p:cNvSpPr>
            <a:spLocks noEditPoints="1" noChangeArrowheads="1"/>
          </p:cNvSpPr>
          <p:nvPr/>
        </p:nvSpPr>
        <p:spPr bwMode="auto">
          <a:xfrm>
            <a:off x="685800" y="1066800"/>
            <a:ext cx="2226168" cy="3070881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pPr defTabSz="449263"/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Puzzle1"/>
          <p:cNvSpPr>
            <a:spLocks noEditPoints="1" noChangeArrowheads="1"/>
          </p:cNvSpPr>
          <p:nvPr/>
        </p:nvSpPr>
        <p:spPr bwMode="auto">
          <a:xfrm>
            <a:off x="6248400" y="1828800"/>
            <a:ext cx="3200400" cy="2437226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8" tIns="45715" rIns="91428" bIns="45715"/>
          <a:lstStyle/>
          <a:p>
            <a:pPr defTabSz="449263"/>
            <a:endParaRPr lang="ru-RU" sz="16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449263"/>
            <a:endParaRPr lang="ru-RU" sz="16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449263"/>
            <a:endParaRPr lang="ru-RU" sz="2000" b="1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66FF"/>
              </a:solidFill>
              <a:effectLst>
                <a:outerShdw dist="152735" dir="2700000" algn="ctr" rotWithShape="0">
                  <a:srgbClr val="0047FF">
                    <a:alpha val="2504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Puzzle4"/>
          <p:cNvSpPr>
            <a:spLocks noEditPoints="1" noChangeArrowheads="1"/>
          </p:cNvSpPr>
          <p:nvPr/>
        </p:nvSpPr>
        <p:spPr bwMode="auto">
          <a:xfrm>
            <a:off x="6858000" y="3352800"/>
            <a:ext cx="2051268" cy="35052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ln w="28575"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45715" rIns="91428" bIns="45715"/>
          <a:lstStyle/>
          <a:p>
            <a:pPr defTabSz="449263"/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833" y="2057400"/>
            <a:ext cx="1704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/>
            <a:r>
              <a:rPr lang="ru-RU" sz="2800" b="1" dirty="0" smtClean="0">
                <a:solidFill>
                  <a:srgbClr val="002060"/>
                </a:solidFill>
              </a:rPr>
              <a:t>Собрания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2743200"/>
            <a:ext cx="181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/>
            <a:r>
              <a:rPr lang="ru-RU" sz="2800" b="1" dirty="0" err="1" smtClean="0">
                <a:solidFill>
                  <a:srgbClr val="002060"/>
                </a:solidFill>
              </a:rPr>
              <a:t>Семенары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6800" y="2057400"/>
            <a:ext cx="22742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/>
            <a:r>
              <a:rPr lang="ru-RU" sz="2600" b="1" dirty="0" smtClean="0">
                <a:solidFill>
                  <a:srgbClr val="002060"/>
                </a:solidFill>
              </a:rPr>
              <a:t>Консультации</a:t>
            </a:r>
            <a:endParaRPr lang="ru-RU" sz="26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9000" y="2819400"/>
            <a:ext cx="135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/>
            <a:r>
              <a:rPr lang="ru-RU" sz="2800" b="1" dirty="0" smtClean="0">
                <a:solidFill>
                  <a:srgbClr val="002060"/>
                </a:solidFill>
              </a:rPr>
              <a:t>Беседы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0" y="4191000"/>
            <a:ext cx="2131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Посещение </a:t>
            </a:r>
          </a:p>
          <a:p>
            <a:pPr algn="ctr" defTabSz="449263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1800" y="4343400"/>
            <a:ext cx="198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/>
            <a:r>
              <a:rPr lang="ru-RU" sz="2800" b="1" dirty="0" smtClean="0">
                <a:solidFill>
                  <a:srgbClr val="002060"/>
                </a:solidFill>
              </a:rPr>
              <a:t>Круглый</a:t>
            </a:r>
          </a:p>
          <a:p>
            <a:pPr algn="ctr" defTabSz="449263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 algn="ctr" defTabSz="449263"/>
            <a:r>
              <a:rPr lang="ru-RU" sz="2800" b="1" dirty="0" smtClean="0">
                <a:solidFill>
                  <a:srgbClr val="002060"/>
                </a:solidFill>
              </a:rPr>
              <a:t>    стол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5400" y="4495800"/>
            <a:ext cx="1823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Дискуссии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10400" y="4114800"/>
            <a:ext cx="199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Пребывание</a:t>
            </a:r>
          </a:p>
          <a:p>
            <a:pPr defTabSz="449263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</a:p>
          <a:p>
            <a:pPr defTabSz="449263"/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/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49263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4400" y="228600"/>
            <a:ext cx="7671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/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РАБОТЫ С РОДИТЕЛЯМИ</a:t>
            </a:r>
            <a:endParaRPr lang="ru-RU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228600"/>
            <a:ext cx="709027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Развивающая среда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514600"/>
            <a:ext cx="4188600" cy="3962400"/>
          </a:xfrm>
          <a:prstGeom prst="rect">
            <a:avLst/>
          </a:prstGeom>
          <a:noFill/>
          <a:ln w="9525">
            <a:solidFill>
              <a:prstClr val="black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447800"/>
            <a:ext cx="4267200" cy="3733800"/>
          </a:xfrm>
          <a:prstGeom prst="rect">
            <a:avLst/>
          </a:prstGeom>
          <a:noFill/>
          <a:ln w="9525">
            <a:solidFill>
              <a:prstClr val="blac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036" y="0"/>
            <a:ext cx="9160145" cy="6858000"/>
          </a:xfrm>
          <a:prstGeom prst="rect">
            <a:avLst/>
          </a:prstGeom>
          <a:noFill/>
        </p:spPr>
      </p:pic>
      <p:pic>
        <p:nvPicPr>
          <p:cNvPr id="3074" name="Picture 2" descr="C:\Users\Sony\Desktop\DSCN6429.JPG"/>
          <p:cNvPicPr>
            <a:picLocks noChangeAspect="1" noChangeArrowheads="1"/>
          </p:cNvPicPr>
          <p:nvPr/>
        </p:nvPicPr>
        <p:blipFill>
          <a:blip r:embed="rId3" cstate="email"/>
          <a:srcRect t="-1311"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3000" y="304800"/>
            <a:ext cx="7215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29553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Открытие 1 сентября 2015 г.</a:t>
            </a:r>
            <a:endParaRPr lang="ru-RU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29553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688" y="0"/>
            <a:ext cx="9173688" cy="6858000"/>
          </a:xfrm>
          <a:prstGeom prst="rect">
            <a:avLst/>
          </a:prstGeom>
          <a:noFill/>
        </p:spPr>
      </p:pic>
      <p:pic>
        <p:nvPicPr>
          <p:cNvPr id="6" name="Picture 2" descr="G:\детский сад\print_680867_1077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3122592"/>
            <a:ext cx="5269472" cy="3506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28600"/>
            <a:ext cx="48006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688" y="0"/>
            <a:ext cx="9173688" cy="6858000"/>
          </a:xfrm>
          <a:prstGeom prst="rect">
            <a:avLst/>
          </a:prstGeom>
          <a:noFill/>
        </p:spPr>
      </p:pic>
      <p:pic>
        <p:nvPicPr>
          <p:cNvPr id="32770" name="Picture 2" descr="C:\Users\Sony\Desktop\казань курсы\гумаровне\IMG_2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81200" y="609600"/>
            <a:ext cx="5769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FF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Группа «Солнышко»</a:t>
            </a:r>
            <a:endParaRPr lang="ru-RU" sz="4800" dirty="0">
              <a:ln w="11430">
                <a:solidFill>
                  <a:schemeClr val="tx1"/>
                </a:solidFill>
              </a:ln>
              <a:solidFill>
                <a:srgbClr val="FFFF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29688" y="0"/>
            <a:ext cx="9173688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81000"/>
            <a:ext cx="4152999" cy="3193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Users\Sony\Desktop\казань курсы\гумаровне\IMG_2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152400"/>
            <a:ext cx="3851238" cy="2920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352800"/>
            <a:ext cx="43434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" y="4114800"/>
            <a:ext cx="36626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FF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Группа </a:t>
            </a:r>
          </a:p>
          <a:p>
            <a:pPr algn="ctr"/>
            <a:r>
              <a:rPr lang="ru-RU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FF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«Звездочка»</a:t>
            </a:r>
            <a:endParaRPr lang="ru-RU" sz="4800" dirty="0">
              <a:ln w="11430">
                <a:solidFill>
                  <a:schemeClr val="tx1"/>
                </a:solidFill>
              </a:ln>
              <a:solidFill>
                <a:srgbClr val="FFFF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6145" y="0"/>
            <a:ext cx="9160145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9342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развития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524000"/>
            <a:ext cx="746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Воспитание и развитие детей с учетом их индивидуальных особенностей;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Обеспечение качественного дошкольного образования;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Становление и развитие личности;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Укрепление сотрудничества с семьями.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8189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Особое внимание в ДОУ уделяется реализации </a:t>
            </a:r>
          </a:p>
          <a:p>
            <a:pPr algn="ctr"/>
            <a:r>
              <a:rPr lang="ru-RU" sz="3000" i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физкультурно-оздоровительного направления.</a:t>
            </a:r>
            <a:endParaRPr lang="ru-RU" sz="3000" i="1" dirty="0">
              <a:solidFill>
                <a:srgbClr val="180B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G:\фото\IMG_20160129_081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352550"/>
            <a:ext cx="6604000" cy="49530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145" y="0"/>
            <a:ext cx="91601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152400"/>
            <a:ext cx="568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/>
              </a:rPr>
              <a:t>Кружок «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/>
              </a:rPr>
              <a:t>Здоровячок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/>
              </a:rPr>
              <a:t>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C:\Users\Sony\Desktop\IMG_20160129_082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14400"/>
            <a:ext cx="7315200" cy="5743733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pic>
        <p:nvPicPr>
          <p:cNvPr id="29698" name="Picture 2" descr="G:\фото\IMG_20160129_0817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28600"/>
            <a:ext cx="4343400" cy="28194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pic>
        <p:nvPicPr>
          <p:cNvPr id="29699" name="Picture 3" descr="G:\фото\IMG_20160129_0822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352800"/>
            <a:ext cx="4343400" cy="31770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pic>
        <p:nvPicPr>
          <p:cNvPr id="29700" name="Picture 4" descr="G:\фото\IMG_20160129_0814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2590800"/>
            <a:ext cx="4114800" cy="317310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53000" y="914400"/>
            <a:ext cx="38348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2955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Спасибо зарядке -</a:t>
            </a:r>
          </a:p>
          <a:p>
            <a:pPr algn="ctr"/>
            <a:r>
              <a:rPr lang="ru-RU" sz="32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29553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здоровье в порядке!</a:t>
            </a:r>
            <a:endParaRPr lang="ru-RU" sz="32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29553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pic>
        <p:nvPicPr>
          <p:cNvPr id="1026" name="Picture 2" descr="C:\Users\Sony\Desktop\казань курсы\гумаровне\IMG_271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28600" y="3448878"/>
            <a:ext cx="4267200" cy="3154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Sony\Desktop\казань курсы\гумаровне\IMG_2717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648200" y="2286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457200"/>
            <a:ext cx="364555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spc="50" dirty="0" smtClean="0">
                <a:ln w="11430">
                  <a:solidFill>
                    <a:srgbClr val="4D1C1B"/>
                  </a:solidFill>
                </a:ln>
                <a:solidFill>
                  <a:srgbClr val="180BC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Уголки </a:t>
            </a:r>
          </a:p>
          <a:p>
            <a:pPr algn="ctr"/>
            <a:r>
              <a:rPr lang="ru-RU" sz="6600" b="1" i="1" spc="50" dirty="0" smtClean="0">
                <a:ln w="11430">
                  <a:solidFill>
                    <a:srgbClr val="4D1C1B"/>
                  </a:solidFill>
                </a:ln>
                <a:solidFill>
                  <a:srgbClr val="180BC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здоровья</a:t>
            </a:r>
            <a:endParaRPr lang="ru-RU" sz="6600" dirty="0">
              <a:ln w="11430">
                <a:solidFill>
                  <a:srgbClr val="4D1C1B"/>
                </a:solidFill>
              </a:ln>
              <a:solidFill>
                <a:srgbClr val="180B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29688" y="0"/>
            <a:ext cx="9173688" cy="6858000"/>
          </a:xfrm>
          <a:prstGeom prst="rect">
            <a:avLst/>
          </a:prstGeom>
          <a:noFill/>
        </p:spPr>
      </p:pic>
      <p:pic>
        <p:nvPicPr>
          <p:cNvPr id="6" name="Picture 2" descr="C:\Users\Sony\Desktop\д сад №20 фотки\DSCN64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80964"/>
            <a:ext cx="8458200" cy="6172695"/>
          </a:xfrm>
          <a:prstGeom prst="rect">
            <a:avLst/>
          </a:prstGeom>
          <a:noFill/>
          <a:ln w="47625" cap="sq" cmpd="sng">
            <a:solidFill>
              <a:srgbClr val="0070C0"/>
            </a:solidFill>
            <a:prstDash val="sysDot"/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52401"/>
          <a:ext cx="8732520" cy="654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1752600"/>
                <a:gridCol w="3545840"/>
                <a:gridCol w="1681480"/>
                <a:gridCol w="1295400"/>
              </a:tblGrid>
              <a:tr h="5333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№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Контролируемый объект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Показатели контроля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Периодичность контроля </a:t>
                      </a:r>
                      <a:endParaRPr lang="ru-RU" sz="1400" b="1" i="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Ответст-венный</a:t>
                      </a:r>
                      <a:r>
                        <a:rPr lang="ru-RU" sz="14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1400" b="1" i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Помещения детского сада, связанные с пребыванием детей 	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4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Групповые, спальни, раздевалки, музыкальный зал, спортивный зал, кабинеты специалистов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 воздуха; </a:t>
                      </a:r>
                    </a:p>
                    <a:p>
                      <a:pPr marL="0" indent="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влажность; </a:t>
                      </a:r>
                    </a:p>
                    <a:p>
                      <a:pPr marL="0" indent="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искусственного освещения; </a:t>
                      </a:r>
                    </a:p>
                    <a:p>
                      <a:pPr marL="0" indent="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Режим проветривания;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неделю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квартал 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год 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месяц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Заведующий,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завхоз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ст. медсестра </a:t>
                      </a:r>
                    </a:p>
                  </a:txBody>
                  <a:tcPr marL="68580" marR="68580" marT="0" marB="0"/>
                </a:tc>
              </a:tr>
              <a:tr h="70578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Мебель групповых и спальных помещений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Маркировка, соответствие росту, расстановка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раза в год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-//- 	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</a:tr>
              <a:tr h="7154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1.3 	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Постельное белье, предметы ухода за ребенком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маркировки 	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месяц, </a:t>
                      </a:r>
                    </a:p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белье- при каждой смене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Ст. медсестра 	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</a:tr>
              <a:tr h="5067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Спортивное оборудование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защитных приспособлений, предупреждающих травмы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раза в год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завхоз 	</a:t>
                      </a:r>
                    </a:p>
                  </a:txBody>
                  <a:tcPr/>
                </a:tc>
              </a:tr>
              <a:tr h="510052">
                <a:tc rowSpan="4"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1.5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Санитарное содержание помещений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чистоты, проведение генеральных уборок и их качество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квартал 	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завхоз, </a:t>
                      </a:r>
                    </a:p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медсестра </a:t>
                      </a:r>
                    </a:p>
                  </a:txBody>
                  <a:tcPr/>
                </a:tc>
              </a:tr>
              <a:tr h="298089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проведения текущей уборки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месяц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обеспеченности уборочным инвентарем, моющими и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дезсредствами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условиями их хранения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месяц 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52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Наличие, маркировка и состояние тары для замачивания посуды в случае карантина, транспортировка грязного </a:t>
                      </a:r>
                      <a:r>
                        <a:rPr lang="ru-RU" sz="14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белья 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раза в месяц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162800" cy="533400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Нормативно-правовая база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9200" y="838200"/>
          <a:ext cx="7924800" cy="56388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56388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Федеральный закон от 21.12.2012 № 273-ФЗ "Об 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образовании  </a:t>
                      </a:r>
                      <a:r>
                        <a:rPr lang="ru-RU" sz="2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1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Российской Федерации" (далее – Федеральный закон "Об образовании в Российской Федерации") 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Приказ Министерства образования и науки Российской федерации  от 17 октября 2013 г. № 1155 « Об утверждении федерального государственного образовательного стандарта дошкольного образования».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100" dirty="0" err="1">
                          <a:latin typeface="Times New Roman"/>
                          <a:ea typeface="Times New Roman"/>
                          <a:cs typeface="Times New Roman"/>
                        </a:rPr>
                        <a:t>СанПиН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 2.4.1.3049-13 "Санитарно-  </a:t>
                      </a:r>
                      <a:r>
                        <a:rPr lang="ru-RU" sz="2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эпидемиологические требования к устройству, содержанию и организации режима работы в дошкольных организациях (Постановление Главного государственного санитарного врача Российской Федерации от 15 мая 2013 г. №26).</a:t>
                      </a:r>
                      <a:endParaRPr lang="ru-RU" sz="2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1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программа РФ «Развитие образования на 2015-2020 годы», утвержденная Распоряжением Правительства от 15.05.2013г. №792-р.</a:t>
                      </a:r>
                      <a:endParaRPr lang="ru-RU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52401"/>
          <a:ext cx="8732520" cy="6456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1752600"/>
                <a:gridCol w="3545840"/>
                <a:gridCol w="1681480"/>
                <a:gridCol w="1295400"/>
              </a:tblGrid>
              <a:tr h="38099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Территория ДОУ 	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42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Дворовая территория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Исправность ограждения 	</a:t>
                      </a:r>
                    </a:p>
                    <a:p>
                      <a:pPr marL="0" indent="0" algn="l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раза в квартал 	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Завхоз 	</a:t>
                      </a:r>
                    </a:p>
                  </a:txBody>
                  <a:tcPr marL="68580" marR="68580" marT="0" marB="0"/>
                </a:tc>
              </a:tr>
              <a:tr h="30848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Исправность искусственного освещения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год 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2442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Исправность и состояние мусоросборника и мусорных баков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квартал 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08482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2.2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Игровые участки 	</a:t>
                      </a:r>
                    </a:p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малых форм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завхоз,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медсестра </a:t>
                      </a:r>
                    </a:p>
                  </a:txBody>
                  <a:tcPr/>
                </a:tc>
              </a:tr>
              <a:tr h="30848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песка для игр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раза в год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848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Обработка песка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раз в неделю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08482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Санитарное состояние участка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Ежедневно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67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травмоопасных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объектов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Ежедневно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179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Организация учебно-воспитательного процесса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62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3.1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с детьми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учебной нагрузки: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максимально допустимого количества учебного времени в день и в неделю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завхоз,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медсестра 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42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 занятий и перерыв между ними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месяц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035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расписания дополнительных занятий, включение их в объем максимально допустимой нагрузки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442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здоровьесберегающих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моментов в ходе занятий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месяц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399" y="182879"/>
          <a:ext cx="8872722" cy="6446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243"/>
                <a:gridCol w="1035910"/>
                <a:gridCol w="5273338"/>
                <a:gridCol w="149917"/>
                <a:gridCol w="1186713"/>
                <a:gridCol w="768601"/>
              </a:tblGrid>
              <a:tr h="457201">
                <a:tc rowSpan="7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сетки занятий:  - наличие чередования занятий с разной степенью трудности в течение дня, недели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квартал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50959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Медико-педагогический контроль за проведением физкультурных занятий 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квартал 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Заве-дую-щий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завхоз, ст. мед.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сестра </a:t>
                      </a:r>
                    </a:p>
                  </a:txBody>
                  <a:tcPr marL="68580" marR="68580" marT="0" marB="0"/>
                </a:tc>
              </a:tr>
              <a:tr h="45720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физкультурно-оздоровительной работы с детьми в группах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квартал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применения технических средств обучения, соблюдение правил расстановки ТСО, соблюдение длительности занятий с ТСО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месяц 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9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педагогической диагностики усвоения детьми программного материала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94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состояния двигательного режима детей по возрастным группам, его соблюдение 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длительность проведения прогулки с детьми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 gridSpan="6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Оздоровительная работа 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0">
                <a:tc rowSpan="5"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4.1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анализ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оздоровительной работы с детьми на учебный год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Заведующий, завхоз,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мед.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сестра 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8768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назначенных оздоровительных и закаливающих мероприятий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месяц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76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заболеваемости детей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раза в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посещаемости детьми детского сада 	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месяц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эффективности оздоровительной работы с детьми 	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раз в год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4.2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Педагоги-ческая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часть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педагогами санитарных норм и правил 	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года 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 1 раз в неделю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29688" y="0"/>
            <a:ext cx="91736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28600"/>
            <a:ext cx="4288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ln>
                  <a:solidFill>
                    <a:srgbClr val="5B2F49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контроля</a:t>
            </a:r>
            <a:endParaRPr lang="ru-RU" sz="4800" u="sng" dirty="0">
              <a:ln>
                <a:solidFill>
                  <a:srgbClr val="5B2F49"/>
                </a:solidFill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" y="1447800"/>
            <a:ext cx="4267200" cy="48768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ln>
                  <a:solidFill>
                    <a:srgbClr val="5B2F49"/>
                  </a:solidFill>
                </a:ln>
                <a:solidFill>
                  <a:srgbClr val="002060"/>
                </a:solidFill>
              </a:rPr>
              <a:t>Административный </a:t>
            </a:r>
          </a:p>
          <a:p>
            <a:pPr algn="ctr"/>
            <a:r>
              <a:rPr lang="ru-RU" sz="2400" b="1" dirty="0">
                <a:ln>
                  <a:solidFill>
                    <a:srgbClr val="5B2F49"/>
                  </a:solidFill>
                </a:ln>
                <a:solidFill>
                  <a:srgbClr val="002060"/>
                </a:solidFill>
              </a:rPr>
              <a:t>контроль</a:t>
            </a:r>
          </a:p>
          <a:p>
            <a:pPr algn="ctr"/>
            <a:endParaRPr lang="ru-RU" sz="2000" b="1" dirty="0">
              <a:solidFill>
                <a:schemeClr val="bg2"/>
              </a:solidFill>
            </a:endParaRPr>
          </a:p>
          <a:p>
            <a:pPr marL="179388" indent="360363">
              <a:buFont typeface="Wingdings" pitchFamily="2" charset="2"/>
              <a:buChar char="ü"/>
            </a:pPr>
            <a:r>
              <a:rPr lang="ru-RU" sz="2400" b="1" dirty="0"/>
              <a:t>Оперативный;</a:t>
            </a:r>
          </a:p>
          <a:p>
            <a:pPr marL="179388" indent="360363">
              <a:buFont typeface="Wingdings" pitchFamily="2" charset="2"/>
              <a:buChar char="ü"/>
            </a:pPr>
            <a:r>
              <a:rPr lang="ru-RU" sz="2400" b="1" dirty="0"/>
              <a:t>Промежуточный;</a:t>
            </a:r>
          </a:p>
          <a:p>
            <a:pPr marL="179388" indent="360363">
              <a:buFont typeface="Wingdings" pitchFamily="2" charset="2"/>
              <a:buChar char="ü"/>
            </a:pPr>
            <a:r>
              <a:rPr lang="ru-RU" sz="2400" b="1" dirty="0"/>
              <a:t>Итоговый;</a:t>
            </a:r>
          </a:p>
          <a:p>
            <a:pPr marL="179388" indent="360363">
              <a:buFont typeface="Wingdings" pitchFamily="2" charset="2"/>
              <a:buChar char="ü"/>
            </a:pPr>
            <a:r>
              <a:rPr lang="ru-RU" sz="2400" b="1" dirty="0"/>
              <a:t>Фронтальный;</a:t>
            </a:r>
          </a:p>
          <a:p>
            <a:pPr marL="179388" indent="360363">
              <a:buFont typeface="Wingdings" pitchFamily="2" charset="2"/>
              <a:buChar char="ü"/>
            </a:pPr>
            <a:r>
              <a:rPr lang="ru-RU" sz="2400" b="1" dirty="0"/>
              <a:t>Тематический</a:t>
            </a: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95800" y="1447800"/>
            <a:ext cx="4419600" cy="48768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n>
                  <a:solidFill>
                    <a:srgbClr val="5B2F49"/>
                  </a:solidFill>
                </a:ln>
                <a:solidFill>
                  <a:srgbClr val="002060"/>
                </a:solidFill>
              </a:rPr>
              <a:t>Самоконтроль</a:t>
            </a:r>
            <a:endParaRPr lang="ru-RU" sz="2000" b="1" dirty="0">
              <a:ln>
                <a:solidFill>
                  <a:srgbClr val="5B2F49"/>
                </a:solidFill>
              </a:ln>
              <a:solidFill>
                <a:srgbClr val="002060"/>
              </a:solidFill>
            </a:endParaRPr>
          </a:p>
          <a:p>
            <a:pPr algn="ctr"/>
            <a:endParaRPr lang="ru-RU" sz="2000" b="1" dirty="0"/>
          </a:p>
          <a:p>
            <a:pPr algn="ctr">
              <a:buFont typeface="Wingdings" pitchFamily="2" charset="2"/>
              <a:buChar char="ü"/>
            </a:pPr>
            <a:endParaRPr lang="ru-RU" sz="2000" b="1" dirty="0"/>
          </a:p>
          <a:p>
            <a:pPr algn="ctr">
              <a:buFont typeface="Wingdings" pitchFamily="2" charset="2"/>
              <a:buChar char="ü"/>
            </a:pPr>
            <a:r>
              <a:rPr lang="ru-RU" sz="2000" b="1" dirty="0"/>
              <a:t> </a:t>
            </a:r>
            <a:r>
              <a:rPr lang="ru-RU" sz="2400" b="1" dirty="0"/>
              <a:t>Диагностика</a:t>
            </a:r>
            <a:r>
              <a:rPr lang="ru-RU" sz="2000" b="1" dirty="0"/>
              <a:t>;</a:t>
            </a:r>
          </a:p>
          <a:p>
            <a:pPr algn="ctr">
              <a:buFont typeface="Wingdings" pitchFamily="2" charset="2"/>
              <a:buChar char="ü"/>
            </a:pPr>
            <a:endParaRPr lang="ru-RU" sz="20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Самодиагностика</a:t>
            </a:r>
            <a:r>
              <a:rPr lang="ru-RU" sz="2000" b="1" dirty="0"/>
              <a:t>;</a:t>
            </a:r>
          </a:p>
          <a:p>
            <a:pPr algn="ctr">
              <a:buFont typeface="Wingdings" pitchFamily="2" charset="2"/>
              <a:buChar char="ü"/>
            </a:pPr>
            <a:endParaRPr lang="ru-RU" sz="20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Тестирование</a:t>
            </a:r>
            <a:r>
              <a:rPr lang="ru-RU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145" y="0"/>
            <a:ext cx="9160145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1828800"/>
          <a:ext cx="8382000" cy="4399026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2038350">
                <a:tc>
                  <a:txBody>
                    <a:bodyPr/>
                    <a:lstStyle/>
                    <a:p>
                      <a:pPr marL="727075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в практике развивающей модели дошкольного образования;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27075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положительного опыта по обновлению образовательного процесса;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27075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Рост профессионального уровня педагогов;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27075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Широкий спектр вариативных форм дополнительного образования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27075" lvl="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Сохранение и укрепление здоровья детей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727075" marR="0" lvl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Укрепление материально-технической базы, создание  современной предметно-развивающей среды в ДОУ. </a:t>
                      </a:r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1000" y="685800"/>
            <a:ext cx="7228133" cy="64633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205E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205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838200" y="457200"/>
            <a:ext cx="2209800" cy="21336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Развитые</a:t>
            </a:r>
          </a:p>
          <a:p>
            <a:pPr algn="ctr"/>
            <a:r>
              <a:rPr lang="ru-RU" sz="2400" b="1" dirty="0" err="1" smtClean="0"/>
              <a:t>компетен-ции</a:t>
            </a:r>
            <a:endParaRPr lang="ru-RU" sz="2400" b="1" dirty="0" smtClean="0"/>
          </a:p>
          <a:p>
            <a:pPr algn="ctr"/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3657600" y="4495800"/>
            <a:ext cx="2133600" cy="2133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Творчес-кие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способ-ности</a:t>
            </a:r>
            <a:endParaRPr lang="ru-RU" sz="2400" b="1" dirty="0" smtClean="0"/>
          </a:p>
          <a:p>
            <a:pPr algn="ctr"/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6324600" y="533400"/>
            <a:ext cx="2209800" cy="2057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ЗОЖ</a:t>
            </a:r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85800" y="3581400"/>
            <a:ext cx="2209800" cy="21336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90600" y="4038600"/>
            <a:ext cx="16417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нравствен-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00800" y="3657600"/>
            <a:ext cx="2209800" cy="21336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err="1" smtClean="0"/>
              <a:t>Самовыра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жение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err="1" smtClean="0"/>
              <a:t>реализа-ция</a:t>
            </a:r>
            <a:endParaRPr lang="ru-RU" sz="2400" b="1" dirty="0" smtClean="0"/>
          </a:p>
          <a:p>
            <a:pPr algn="ctr"/>
            <a:endParaRPr lang="ru-RU" dirty="0"/>
          </a:p>
        </p:txBody>
      </p:sp>
      <p:sp>
        <p:nvSpPr>
          <p:cNvPr id="20" name="7-конечная звезда 19"/>
          <p:cNvSpPr/>
          <p:nvPr/>
        </p:nvSpPr>
        <p:spPr>
          <a:xfrm>
            <a:off x="3124200" y="1219200"/>
            <a:ext cx="3124200" cy="297180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Модель </a:t>
            </a:r>
            <a:r>
              <a:rPr lang="ru-RU" sz="3200" b="1" dirty="0" err="1" smtClean="0"/>
              <a:t>выпуск-ника</a:t>
            </a:r>
            <a:endParaRPr lang="ru-RU" sz="20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9057"/>
            <a:ext cx="9144000" cy="68489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6800" y="381000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10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10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80BC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внимание!</a:t>
            </a:r>
            <a:endParaRPr lang="ru-RU" sz="10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180BC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ru-RU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Инфраструктура  ДОУ</a:t>
            </a:r>
            <a:endParaRPr lang="ru-RU" sz="4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819400"/>
            <a:ext cx="3581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Младшая разновозрастная группа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с 1  до 3 лет)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9200" y="2819400"/>
            <a:ext cx="3581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разновозрастная группа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с 3 до 7 лет)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0" y="1600200"/>
            <a:ext cx="3307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ДВЕ ГРУППЫ</a:t>
            </a:r>
            <a:endParaRPr lang="ru-RU" sz="3600" b="1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ony\Desktop\56195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95400" y="0"/>
            <a:ext cx="6745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FF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Педагогический состав</a:t>
            </a:r>
            <a:endParaRPr lang="ru-RU" sz="4800" dirty="0">
              <a:ln w="11430">
                <a:solidFill>
                  <a:schemeClr val="tx1"/>
                </a:solidFill>
              </a:ln>
              <a:solidFill>
                <a:srgbClr val="FFFF01"/>
              </a:solidFill>
            </a:endParaRPr>
          </a:p>
        </p:txBody>
      </p:sp>
      <p:pic>
        <p:nvPicPr>
          <p:cNvPr id="7" name="Рисунок 6" descr="33036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838200"/>
            <a:ext cx="192786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3429000"/>
            <a:ext cx="136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Заведующий</a:t>
            </a:r>
            <a:endParaRPr lang="ru-RU" sz="1600" dirty="0">
              <a:latin typeface="+mj-lt"/>
            </a:endParaRPr>
          </a:p>
        </p:txBody>
      </p:sp>
      <p:pic>
        <p:nvPicPr>
          <p:cNvPr id="2050" name="Picture 2" descr="C:\Users\Sony\Desktop\Василя\ztgJm347z0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400" y="838200"/>
            <a:ext cx="19812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250202" y="3429000"/>
            <a:ext cx="219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Старший</a:t>
            </a:r>
            <a:r>
              <a:rPr lang="ru-RU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 </a:t>
            </a:r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воспитатель</a:t>
            </a:r>
            <a:endParaRPr lang="ru-RU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838200"/>
            <a:ext cx="1905000" cy="2580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76800" y="3429000"/>
            <a:ext cx="1249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err="1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Мед.сестра</a:t>
            </a:r>
            <a:endParaRPr lang="ru-RU" sz="16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1800" y="838200"/>
            <a:ext cx="2057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781800" y="342900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50" dirty="0" err="1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Муз.руководитель</a:t>
            </a:r>
            <a:endParaRPr lang="ru-RU" sz="1600" dirty="0">
              <a:latin typeface="+mj-lt"/>
            </a:endParaRPr>
          </a:p>
        </p:txBody>
      </p:sp>
      <p:pic>
        <p:nvPicPr>
          <p:cNvPr id="2053" name="Picture 5" descr="C:\Users\Sony\Desktop\IMG_20151130_172253 (1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" y="3886201"/>
            <a:ext cx="1870478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33400" y="6400800"/>
            <a:ext cx="136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Воспитатель</a:t>
            </a:r>
            <a:endParaRPr lang="ru-RU" sz="1600" dirty="0">
              <a:latin typeface="+mj-lt"/>
            </a:endParaRPr>
          </a:p>
        </p:txBody>
      </p:sp>
      <p:pic>
        <p:nvPicPr>
          <p:cNvPr id="2054" name="Picture 6" descr="C:\Users\Sony\Downloads\RSCN509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38400" y="3886200"/>
            <a:ext cx="1981201" cy="2514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743200" y="6400800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Воспитатель</a:t>
            </a:r>
            <a:endParaRPr lang="ru-RU" sz="1600" dirty="0">
              <a:latin typeface="+mj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24400" y="3886200"/>
            <a:ext cx="1828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953000" y="6400800"/>
            <a:ext cx="136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Воспитатель</a:t>
            </a:r>
            <a:endParaRPr lang="ru-RU" sz="1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00" y="3886200"/>
            <a:ext cx="19812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7239000" y="6400800"/>
            <a:ext cx="136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ln w="11430">
                  <a:solidFill>
                    <a:schemeClr val="tx1"/>
                  </a:solidFill>
                </a:ln>
                <a:latin typeface="+mj-lt"/>
                <a:cs typeface="Times New Roman"/>
              </a:rPr>
              <a:t>Воспитатель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09600" y="1447800"/>
          <a:ext cx="4038600" cy="51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953000" y="1371600"/>
          <a:ext cx="3848838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35814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</a:rPr>
              <a:t>Образование</a:t>
            </a:r>
            <a:br>
              <a:rPr lang="ru-RU" sz="3600" b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</a:rPr>
            </a:br>
            <a:r>
              <a:rPr lang="ru-RU" sz="3600" b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</a:rPr>
              <a:t>педагогов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8800" y="4572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</a:rPr>
              <a:t>Категория </a:t>
            </a:r>
          </a:p>
          <a:p>
            <a:pPr algn="ctr"/>
            <a:r>
              <a:rPr lang="ru-RU" sz="3600" b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</a:rPr>
              <a:t>педагогов</a:t>
            </a:r>
            <a:endParaRPr lang="ru-RU" sz="3600" dirty="0">
              <a:ln>
                <a:solidFill>
                  <a:srgbClr val="295538"/>
                </a:solidFill>
              </a:ln>
              <a:solidFill>
                <a:srgbClr val="2955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145" y="0"/>
            <a:ext cx="91601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457200"/>
            <a:ext cx="68128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i="1" cap="all" dirty="0" smtClean="0">
                <a:ln w="9000" cmpd="sng">
                  <a:solidFill>
                    <a:srgbClr val="5B2F49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ОСОБЕННОСТИ ДЕЯТЕЛЬНОСТИ ДОУ</a:t>
            </a:r>
            <a:endParaRPr lang="ru-RU" sz="3300" b="1" i="1" cap="all" dirty="0">
              <a:ln w="9000" cmpd="sng">
                <a:solidFill>
                  <a:srgbClr val="5B2F49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7239000" cy="1219041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1219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2400" b="1" i="0" u="sng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i="0" dirty="0" smtClean="0">
                          <a:latin typeface="Times New Roman"/>
                          <a:ea typeface="Calibri"/>
                          <a:cs typeface="Times New Roman"/>
                        </a:rPr>
                        <a:t>Переход </a:t>
                      </a:r>
                      <a:r>
                        <a:rPr lang="ru-RU" sz="1800" b="0" i="0" dirty="0">
                          <a:latin typeface="Times New Roman"/>
                          <a:ea typeface="Calibri"/>
                          <a:cs typeface="Times New Roman"/>
                        </a:rPr>
                        <a:t>к новому качеству образования и воспитания детей в соответствии  с  ФГОС дошкольного образования  </a:t>
                      </a:r>
                      <a:endParaRPr lang="ru-RU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2438400"/>
          <a:ext cx="8382000" cy="412731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1273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 по повышению </a:t>
                      </a: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  педагогов и формирование ключевых компетенций  дошкольников </a:t>
                      </a: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соответствии с ФГОС. 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 Создание условий для  эффективного участия всех заинтересованных субъектов в управлении качеством образования и </a:t>
                      </a:r>
                      <a:r>
                        <a:rPr lang="ru-RU" sz="19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здоровьесбережения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  детей.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Расширение спектра 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дополнительных образовательных услуг, 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оценки 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качества образования с учётом новых требований;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и обновление системы 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взаимодействия с семьями воспитанников;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Внедрение</a:t>
                      </a:r>
                      <a:r>
                        <a:rPr lang="ru-RU" sz="19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инновационных</a:t>
                      </a:r>
                      <a:r>
                        <a:rPr lang="ru-RU" sz="19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технологий </a:t>
                      </a:r>
                      <a:r>
                        <a:rPr lang="ru-RU" sz="1900" b="0" dirty="0">
                          <a:latin typeface="Times New Roman"/>
                          <a:ea typeface="Times New Roman"/>
                          <a:cs typeface="Times New Roman"/>
                        </a:rPr>
                        <a:t>в образовательный и управленческий процесс.</a:t>
                      </a:r>
                      <a:endParaRPr lang="ru-RU" sz="19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14800" y="1981200"/>
            <a:ext cx="152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ЗАДАЧИ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601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/>
              </a:rPr>
              <a:t>Этапы реализации </a:t>
            </a:r>
          </a:p>
          <a:p>
            <a:pPr algn="ctr"/>
            <a:r>
              <a:rPr lang="ru-RU" sz="6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/>
              </a:rPr>
              <a:t>программы</a:t>
            </a:r>
            <a:endParaRPr lang="ru-RU" sz="6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362200"/>
            <a:ext cx="6917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180BC5"/>
                  </a:solidFill>
                </a:ln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1 этап. ПОДГОТОВИТЕЛЬНЫЙ</a:t>
            </a:r>
            <a:endParaRPr lang="ru-RU" sz="4000" b="1" dirty="0">
              <a:ln>
                <a:solidFill>
                  <a:srgbClr val="180BC5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429000"/>
            <a:ext cx="7558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Цель:   </a:t>
            </a:r>
            <a:r>
              <a:rPr lang="ru-RU" sz="2400" i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800" i="1" dirty="0" smtClean="0">
                <a:ln>
                  <a:solidFill>
                    <a:srgbClr val="6600CC"/>
                  </a:solidFill>
                </a:ln>
                <a:solidFill>
                  <a:srgbClr val="6C2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Подготовить ресурсы для реализации</a:t>
            </a:r>
          </a:p>
          <a:p>
            <a:pPr algn="ctr"/>
            <a:r>
              <a:rPr lang="ru-RU" sz="2800" i="1" dirty="0" smtClean="0">
                <a:ln>
                  <a:solidFill>
                    <a:srgbClr val="6600CC"/>
                  </a:solidFill>
                </a:ln>
                <a:solidFill>
                  <a:srgbClr val="6C2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программы.</a:t>
            </a:r>
            <a:endParaRPr lang="ru-RU" sz="2400" dirty="0">
              <a:ln>
                <a:solidFill>
                  <a:srgbClr val="6600CC"/>
                </a:solidFill>
              </a:ln>
              <a:solidFill>
                <a:srgbClr val="6C247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4572000"/>
            <a:ext cx="76711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Задачи:</a:t>
            </a:r>
            <a:r>
              <a:rPr lang="ru-RU" sz="2400" i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 </a:t>
            </a:r>
            <a:r>
              <a:rPr lang="ru-RU" sz="2800" i="1" dirty="0" smtClean="0">
                <a:ln>
                  <a:solidFill>
                    <a:srgbClr val="6600CC"/>
                  </a:solidFill>
                </a:ln>
                <a:solidFill>
                  <a:srgbClr val="6C2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Создание условий для осуществления </a:t>
            </a:r>
          </a:p>
          <a:p>
            <a:r>
              <a:rPr lang="ru-RU" sz="2800" i="1" dirty="0" smtClean="0">
                <a:ln>
                  <a:solidFill>
                    <a:srgbClr val="6600CC"/>
                  </a:solidFill>
                </a:ln>
                <a:solidFill>
                  <a:srgbClr val="6C2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Качественного образовательного процесса </a:t>
            </a:r>
          </a:p>
          <a:p>
            <a:r>
              <a:rPr lang="ru-RU" sz="2800" i="1" dirty="0" smtClean="0">
                <a:ln>
                  <a:solidFill>
                    <a:srgbClr val="6600CC"/>
                  </a:solidFill>
                </a:ln>
                <a:solidFill>
                  <a:srgbClr val="6C2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 процессе перехода на ФГОС ДО.</a:t>
            </a:r>
            <a:endParaRPr lang="ru-RU" sz="2800" dirty="0">
              <a:ln>
                <a:solidFill>
                  <a:srgbClr val="6600CC"/>
                </a:solidFill>
              </a:ln>
              <a:solidFill>
                <a:srgbClr val="6C24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ny\Desktop\56195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145" y="0"/>
            <a:ext cx="91601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228600"/>
            <a:ext cx="5489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180BC5"/>
                  </a:solidFill>
                </a:ln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 этап. РЕАЛИЗАЦИЯ</a:t>
            </a:r>
            <a:endParaRPr lang="ru-RU" sz="4400" b="1" dirty="0">
              <a:ln>
                <a:solidFill>
                  <a:srgbClr val="180BC5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66800"/>
            <a:ext cx="8073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Цель: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 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Создание оптимальных условий для</a:t>
            </a:r>
          </a:p>
          <a:p>
            <a:pPr algn="ctr"/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внедрения ФГОС  в образовательный процесс  ДОУ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272129"/>
            <a:ext cx="8610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Задачи:</a:t>
            </a:r>
            <a:r>
              <a:rPr lang="ru-RU" sz="2400" i="1" dirty="0" smtClean="0">
                <a:solidFill>
                  <a:srgbClr val="180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400" i="1" dirty="0" smtClean="0">
                <a:ln>
                  <a:solidFill>
                    <a:srgbClr val="295538"/>
                  </a:solidFill>
                </a:ln>
                <a:solidFill>
                  <a:srgbClr val="295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/>
              </a:rPr>
              <a:t>*  Переход к устойчивой реализации модели учреждения, </a:t>
            </a:r>
            <a:r>
              <a:rPr lang="ru-RU" sz="2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обеспечивающего современное качество формирования ключевых компетенций дошкольников в соответствии с ФГОС ДО и  использование ИКТ,  расширение услуг по  внедрению </a:t>
            </a:r>
            <a:r>
              <a:rPr lang="ru-RU" sz="26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здоровьесберегающих</a:t>
            </a:r>
            <a:r>
              <a:rPr lang="ru-RU" sz="2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технологий, дополнительных образовательных услуг;</a:t>
            </a:r>
          </a:p>
          <a:p>
            <a:pPr lvl="0"/>
            <a:r>
              <a:rPr lang="ru-RU" sz="2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*  реализация мероприятий программы</a:t>
            </a:r>
          </a:p>
          <a:p>
            <a:r>
              <a:rPr lang="ru-RU" sz="26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*  корректировка мероприятий по реализации программы в соответствии с результатами мониторинга;</a:t>
            </a:r>
            <a:endParaRPr lang="ru-RU" sz="26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1303</Words>
  <Application>Microsoft Office PowerPoint</Application>
  <PresentationFormat>Экран (4:3)</PresentationFormat>
  <Paragraphs>341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Нормативно-правовая база</vt:lpstr>
      <vt:lpstr>Инфраструктура  ДОУ</vt:lpstr>
      <vt:lpstr>Слайд 5</vt:lpstr>
      <vt:lpstr>Образование педагогов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Концепция развития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Розик</dc:creator>
  <cp:lastModifiedBy>Розик</cp:lastModifiedBy>
  <cp:revision>102</cp:revision>
  <dcterms:created xsi:type="dcterms:W3CDTF">2016-02-05T14:15:54Z</dcterms:created>
  <dcterms:modified xsi:type="dcterms:W3CDTF">2016-03-20T16:06:56Z</dcterms:modified>
</cp:coreProperties>
</file>