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6"/>
  </p:notesMasterIdLst>
  <p:handoutMasterIdLst>
    <p:handoutMasterId r:id="rId27"/>
  </p:handoutMasterIdLst>
  <p:sldIdLst>
    <p:sldId id="256" r:id="rId3"/>
    <p:sldId id="257" r:id="rId4"/>
    <p:sldId id="269" r:id="rId5"/>
    <p:sldId id="297" r:id="rId6"/>
    <p:sldId id="298" r:id="rId7"/>
    <p:sldId id="259" r:id="rId8"/>
    <p:sldId id="284" r:id="rId9"/>
    <p:sldId id="260" r:id="rId10"/>
    <p:sldId id="263" r:id="rId11"/>
    <p:sldId id="264" r:id="rId12"/>
    <p:sldId id="265" r:id="rId13"/>
    <p:sldId id="266" r:id="rId14"/>
    <p:sldId id="267" r:id="rId15"/>
    <p:sldId id="270" r:id="rId16"/>
    <p:sldId id="283" r:id="rId17"/>
    <p:sldId id="272" r:id="rId18"/>
    <p:sldId id="289" r:id="rId19"/>
    <p:sldId id="292" r:id="rId20"/>
    <p:sldId id="287" r:id="rId21"/>
    <p:sldId id="291" r:id="rId22"/>
    <p:sldId id="275" r:id="rId23"/>
    <p:sldId id="276" r:id="rId24"/>
    <p:sldId id="29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B4E654DB-BFAF-436D-981A-7B26B38D996C}">
          <p14:sldIdLst>
            <p14:sldId id="256"/>
            <p14:sldId id="257"/>
            <p14:sldId id="269"/>
            <p14:sldId id="297"/>
            <p14:sldId id="298"/>
            <p14:sldId id="259"/>
            <p14:sldId id="284"/>
            <p14:sldId id="260"/>
            <p14:sldId id="263"/>
            <p14:sldId id="264"/>
            <p14:sldId id="265"/>
            <p14:sldId id="266"/>
            <p14:sldId id="267"/>
            <p14:sldId id="270"/>
            <p14:sldId id="283"/>
            <p14:sldId id="272"/>
            <p14:sldId id="289"/>
            <p14:sldId id="292"/>
            <p14:sldId id="287"/>
            <p14:sldId id="291"/>
            <p14:sldId id="275"/>
            <p14:sldId id="276"/>
            <p14:sldId id="29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2" autoAdjust="0"/>
    <p:restoredTop sz="94660"/>
  </p:normalViewPr>
  <p:slideViewPr>
    <p:cSldViewPr snapToGrid="0">
      <p:cViewPr varScale="1">
        <p:scale>
          <a:sx n="116" d="100"/>
          <a:sy n="116" d="100"/>
        </p:scale>
        <p:origin x="210"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138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ru-RU" smtClean="0"/>
              <a:t>26.03.2016</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lang="ru-RU" smtClean="0"/>
              <a:t>‹#›</a:t>
            </a:fld>
            <a:endParaRPr lang="ru-RU" dirty="0"/>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ru-RU" smtClean="0"/>
              <a:t>26.03.2016</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a:t>
            </a:r>
            <a:r>
              <a:rPr lang="ru-RU" noProof="0" dirty="0" smtClean="0"/>
              <a:t>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lang="ru-RU" smtClean="0"/>
              <a:t>‹#›</a:t>
            </a:fld>
            <a:endParaRPr lang="ru-RU" dirty="0"/>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pPr algn="r" defTabSz="914400">
              <a:buNone/>
            </a:pPr>
            <a:fld id="{935E2820-AFE1-45FA-949E-17BDB534E1DC}" type="slidenum">
              <a:rPr lang="en-US" sz="1200" b="0" i="0">
                <a:latin typeface="Euphemia"/>
                <a:ea typeface="+mn-ea"/>
                <a:cs typeface="+mn-cs"/>
              </a:rPr>
              <a:t>1</a:t>
            </a:fld>
            <a:endParaRPr lang="en-US" sz="1200" b="0" i="0">
              <a:latin typeface="Euphemia"/>
              <a:ea typeface="+mn-ea"/>
              <a:cs typeface="+mn-cs"/>
            </a:endParaRPr>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pPr algn="r" defTabSz="914400">
              <a:buNone/>
            </a:pPr>
            <a:fld id="{77542409-6A04-4DC6-AC3A-D3758287A8F2}" type="slidenum">
              <a:rPr lang="en-US" sz="1200" b="0" i="0">
                <a:latin typeface="Euphemia"/>
                <a:ea typeface="+mn-ea"/>
                <a:cs typeface="+mn-cs"/>
              </a:rPr>
              <a:t>2</a:t>
            </a:fld>
            <a:endParaRPr lang="en-US" sz="1200" b="0" i="0">
              <a:latin typeface="Euphemia"/>
              <a:ea typeface="+mn-ea"/>
              <a:cs typeface="+mn-cs"/>
            </a:endParaRPr>
          </a:p>
        </p:txBody>
      </p:sp>
    </p:spTree>
    <p:extLst>
      <p:ext uri="{BB962C8B-B14F-4D97-AF65-F5344CB8AC3E}">
        <p14:creationId xmlns:p14="http://schemas.microsoft.com/office/powerpoint/2010/main" val="66093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pPr algn="r" defTabSz="914400">
              <a:buNone/>
            </a:pPr>
            <a:fld id="{935E2820-AFE1-45FA-949E-17BDB534E1DC}" type="slidenum">
              <a:rPr lang="en-US" sz="1200" b="0" i="0">
                <a:latin typeface="Euphemia"/>
                <a:ea typeface="+mn-ea"/>
                <a:cs typeface="+mn-cs"/>
              </a:rPr>
              <a:t>3</a:t>
            </a:fld>
            <a:endParaRPr lang="en-US" sz="1200" b="0" i="0">
              <a:latin typeface="Euphemia"/>
              <a:ea typeface="+mn-ea"/>
              <a:cs typeface="+mn-cs"/>
            </a:endParaRPr>
          </a:p>
        </p:txBody>
      </p:sp>
    </p:spTree>
    <p:extLst>
      <p:ext uri="{BB962C8B-B14F-4D97-AF65-F5344CB8AC3E}">
        <p14:creationId xmlns:p14="http://schemas.microsoft.com/office/powerpoint/2010/main" val="3912149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
        <p:nvSpPr>
          <p:cNvPr id="8" name="Дата 7"/>
          <p:cNvSpPr>
            <a:spLocks noGrp="1"/>
          </p:cNvSpPr>
          <p:nvPr>
            <p:ph type="dt" sz="half" idx="10"/>
          </p:nvPr>
        </p:nvSpPr>
        <p:spPr/>
        <p:txBody>
          <a:bodyPr/>
          <a:lstStyle/>
          <a:p>
            <a:fld id="{9D3B9702-7FBF-4720-8670-571C5E7EEDDE}" type="datetime1">
              <a:rPr lang="ru-RU" smtClean="0"/>
              <a:t>26.03.2016</a:t>
            </a:fld>
            <a:endParaRPr lang="ru-RU" dirty="0"/>
          </a:p>
        </p:txBody>
      </p:sp>
      <p:sp>
        <p:nvSpPr>
          <p:cNvPr id="9" name="Нижний колонтитул 8"/>
          <p:cNvSpPr>
            <a:spLocks noGrp="1"/>
          </p:cNvSpPr>
          <p:nvPr>
            <p:ph type="ftr" sz="quarter" idx="11"/>
          </p:nvPr>
        </p:nvSpPr>
        <p:spPr/>
        <p:txBody>
          <a:bodyPr/>
          <a:lstStyle/>
          <a:p>
            <a:endParaRPr lang="ru-RU" dirty="0"/>
          </a:p>
        </p:txBody>
      </p:sp>
      <p:sp>
        <p:nvSpPr>
          <p:cNvPr id="10" name="Номер слайда 9"/>
          <p:cNvSpPr>
            <a:spLocks noGrp="1"/>
          </p:cNvSpPr>
          <p:nvPr>
            <p:ph type="sldNum" sz="quarter" idx="12"/>
          </p:nvPr>
        </p:nvSpPr>
        <p:spPr/>
        <p:txBody>
          <a:bodyPr/>
          <a:lstStyle/>
          <a:p>
            <a:fld id="{8FDBFFB2-86D9-4B8F-A59A-553A60B94BBE}" type="slidenum">
              <a:rPr lang="ru-RU" smtClean="0"/>
              <a:pPr/>
              <a:t>‹#›</a:t>
            </a:fld>
            <a:endParaRPr lang="ru-RU" dirty="0"/>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27427AEA-BBBB-4C9B-AB23-214EAA8AB789}" type="datetime1">
              <a:rPr lang="ru-RU" smtClean="0"/>
              <a:t>26.03.2016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FDBFFB2-86D9-4B8F-A59A-553A60B94BBE}" type="slidenum">
              <a:rPr lang="ru-RU" smtClean="0"/>
              <a:t>‹#›</a:t>
            </a:fld>
            <a:endParaRPr lang="ru-RU" dirty="0"/>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865014" y="304801"/>
            <a:ext cx="1715800" cy="5410200"/>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2209800" y="304801"/>
            <a:ext cx="7502814"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2791CA30-F5CD-4CA0-B16A-349C6F830700}" type="datetime1">
              <a:rPr lang="ru-RU" smtClean="0"/>
              <a:t>26.03.2016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FDBFFB2-86D9-4B8F-A59A-553A60B94BBE}" type="slidenum">
              <a:rPr lang="ru-RU" smtClean="0"/>
              <a:t>‹#›</a:t>
            </a:fld>
            <a:endParaRPr lang="ru-RU" dirty="0"/>
          </a:p>
        </p:txBody>
      </p:sp>
    </p:spTree>
    <p:extLst>
      <p:ext uri="{BB962C8B-B14F-4D97-AF65-F5344CB8AC3E}">
        <p14:creationId xmlns:p14="http://schemas.microsoft.com/office/powerpoint/2010/main" val="129949773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7B3AF48E-ABA0-4B58-B562-D1D7408067C4}" type="datetime1">
              <a:rPr lang="ru-RU" smtClean="0"/>
              <a:t>26.03.2016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FDBFFB2-86D9-4B8F-A59A-553A60B94BBE}" type="slidenum">
              <a:rPr lang="ru-RU" smtClean="0"/>
              <a:t>‹#›</a:t>
            </a:fld>
            <a:endParaRPr lang="ru-RU" dirty="0"/>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80013" y="1600200"/>
            <a:ext cx="6400801" cy="2486025"/>
          </a:xfrm>
        </p:spPr>
        <p:txBody>
          <a:bodyPr anchor="b">
            <a:normAutofit/>
          </a:bodyPr>
          <a:lstStyle>
            <a:lvl1pPr>
              <a:defRPr sz="5200"/>
            </a:lvl1pPr>
          </a:lstStyle>
          <a:p>
            <a:r>
              <a:rPr lang="ru-RU" smtClean="0"/>
              <a:t>Образец заголовка</a:t>
            </a:r>
            <a:endParaRPr lang="ru-RU" dirty="0"/>
          </a:p>
        </p:txBody>
      </p:sp>
      <p:sp>
        <p:nvSpPr>
          <p:cNvPr id="3" name="Текст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2A5034C-8BD9-4B0C-893B-33834FAB227F}" type="datetime1">
              <a:rPr lang="ru-RU" smtClean="0"/>
              <a:t>26.03.2016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FDBFFB2-86D9-4B8F-A59A-553A60B94BBE}" type="slidenum">
              <a:rPr lang="ru-RU" smtClean="0"/>
              <a:t>‹#›</a:t>
            </a:fld>
            <a:endParaRPr lang="ru-RU" dirty="0"/>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2208213" y="1600200"/>
            <a:ext cx="4572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7008813" y="1600200"/>
            <a:ext cx="4572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7CD787AA-CBCD-47F9-A04C-7106C508CDE4}" type="datetime1">
              <a:rPr lang="ru-RU" smtClean="0"/>
              <a:t>26.03.2016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FDBFFB2-86D9-4B8F-A59A-553A60B94BBE}" type="slidenum">
              <a:rPr lang="ru-RU" smtClean="0"/>
              <a:t>‹#›</a:t>
            </a:fld>
            <a:endParaRPr lang="ru-RU" dirty="0"/>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Текст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2208213" y="2505075"/>
            <a:ext cx="4572000" cy="33375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7008813" y="2505075"/>
            <a:ext cx="4572000" cy="33375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AD1CC9DD-75F5-4611-BA0B-CFB1A226639C}" type="datetime1">
              <a:rPr lang="ru-RU" smtClean="0"/>
              <a:t>26.03.2016</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8FDBFFB2-86D9-4B8F-A59A-553A60B94BBE}" type="slidenum">
              <a:rPr lang="ru-RU" smtClean="0"/>
              <a:t>‹#›</a:t>
            </a:fld>
            <a:endParaRPr lang="ru-RU" dirty="0"/>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5980F1F9-2D3D-4243-878F-D000C3F2A1C4}" type="datetime1">
              <a:rPr lang="ru-RU" smtClean="0"/>
              <a:t>26.03.2016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8FDBFFB2-86D9-4B8F-A59A-553A60B94BBE}" type="slidenum">
              <a:rPr lang="ru-RU" smtClean="0"/>
              <a:t>‹#›</a:t>
            </a:fld>
            <a:endParaRPr lang="ru-RU" dirty="0"/>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2ABCBE8-1824-4658-A8BB-BECFAEB7E35A}" type="datetime1">
              <a:rPr lang="ru-RU" smtClean="0"/>
              <a:t>26.03.2016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8FDBFFB2-86D9-4B8F-A59A-553A60B94BBE}" type="slidenum">
              <a:rPr lang="ru-RU" smtClean="0"/>
              <a:t>‹#›</a:t>
            </a:fld>
            <a:endParaRPr lang="ru-RU" dirty="0"/>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ru-RU" smtClean="0"/>
              <a:t>Образец заголовка</a:t>
            </a:r>
            <a:endParaRPr lang="ru-RU" dirty="0"/>
          </a:p>
        </p:txBody>
      </p:sp>
      <p:sp>
        <p:nvSpPr>
          <p:cNvPr id="3" name="Объект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085CD17-C377-4DE5-9FCA-CC7471605C58}" type="datetime1">
              <a:rPr lang="ru-RU" smtClean="0"/>
              <a:t>26.03.2016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FDBFFB2-86D9-4B8F-A59A-553A60B94BBE}" type="slidenum">
              <a:rPr lang="ru-RU" smtClean="0"/>
              <a:t>‹#›</a:t>
            </a:fld>
            <a:endParaRPr lang="ru-RU" dirty="0"/>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ru-RU" smtClean="0"/>
              <a:t>Образец заголовка</a:t>
            </a:r>
            <a:endParaRPr lang="ru-RU" dirty="0"/>
          </a:p>
        </p:txBody>
      </p:sp>
      <p:sp>
        <p:nvSpPr>
          <p:cNvPr id="4" name="Текст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9BE9F02-BE96-4BAE-86A5-1FA60D24CAE2}" type="datetime1">
              <a:rPr lang="ru-RU" smtClean="0"/>
              <a:t>26.03.2016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FDBFFB2-86D9-4B8F-A59A-553A60B94BBE}" type="slidenum">
              <a:rPr lang="ru-RU" smtClean="0"/>
              <a:t>‹#›</a:t>
            </a:fld>
            <a:endParaRPr lang="ru-RU" dirty="0"/>
          </a:p>
        </p:txBody>
      </p:sp>
      <p:sp>
        <p:nvSpPr>
          <p:cNvPr id="8" name="Скругленный прямоугольник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Рисунок 2"/>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a:t>
            </a:r>
            <a:r>
              <a:rPr lang="ru-RU" noProof="0" dirty="0" smtClean="0"/>
              <a:t>уровень</a:t>
            </a:r>
          </a:p>
          <a:p>
            <a:pPr lvl="4"/>
            <a:r>
              <a:rPr lang="ru-RU" dirty="0" smtClean="0"/>
              <a:t>Пятый уровень</a:t>
            </a:r>
            <a:endParaRPr lang="ru-RU" dirty="0"/>
          </a:p>
        </p:txBody>
      </p:sp>
      <p:sp>
        <p:nvSpPr>
          <p:cNvPr id="4" name="Дата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900">
                <a:solidFill>
                  <a:schemeClr val="bg1"/>
                </a:solidFill>
              </a:defRPr>
            </a:lvl1pPr>
          </a:lstStyle>
          <a:p>
            <a:fld id="{9D3B9702-7FBF-4720-8670-571C5E7EEDDE}" type="datetime1">
              <a:rPr lang="ru-RU" smtClean="0"/>
              <a:t>26.03.2016</a:t>
            </a:fld>
            <a:endParaRPr lang="ru-RU" dirty="0"/>
          </a:p>
        </p:txBody>
      </p:sp>
      <p:sp>
        <p:nvSpPr>
          <p:cNvPr id="5" name="Нижний колонтитул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900">
                <a:solidFill>
                  <a:schemeClr val="bg1"/>
                </a:solidFill>
              </a:defRPr>
            </a:lvl1pPr>
          </a:lstStyle>
          <a:p>
            <a:endParaRPr lang="ru-RU" dirty="0"/>
          </a:p>
        </p:txBody>
      </p:sp>
      <p:sp>
        <p:nvSpPr>
          <p:cNvPr id="6" name="Номер слайда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050" b="1">
                <a:solidFill>
                  <a:schemeClr val="accent2"/>
                </a:solidFill>
              </a:defRPr>
            </a:lvl1pPr>
          </a:lstStyle>
          <a:p>
            <a:fld id="{8FDBFFB2-86D9-4B8F-A59A-553A60B94BBE}" type="slidenum">
              <a:rPr lang="ru-RU" smtClean="0"/>
              <a:pPr/>
              <a:t>‹#›</a:t>
            </a:fld>
            <a:endParaRPr lang="ru-RU" dirty="0"/>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4000" b="1" dirty="0" smtClean="0">
                <a:solidFill>
                  <a:srgbClr val="444444"/>
                </a:solidFill>
                <a:latin typeface="Myriad Pro"/>
              </a:rPr>
              <a:t>Преемственность в работе ДОУ и Школы.</a:t>
            </a:r>
            <a:endParaRPr lang="ru-RU" sz="2000" b="0" i="0" dirty="0">
              <a:solidFill>
                <a:srgbClr val="595959"/>
              </a:solidFill>
              <a:latin typeface="Euphemia"/>
              <a:ea typeface="+mj-ea"/>
              <a:cs typeface="+mj-cs"/>
            </a:endParaRPr>
          </a:p>
        </p:txBody>
      </p:sp>
      <p:sp>
        <p:nvSpPr>
          <p:cNvPr id="3" name="Подзаголовок 2"/>
          <p:cNvSpPr>
            <a:spLocks noGrp="1"/>
          </p:cNvSpPr>
          <p:nvPr>
            <p:ph type="subTitle" idx="1"/>
          </p:nvPr>
        </p:nvSpPr>
        <p:spPr/>
        <p:txBody>
          <a:bodyPr/>
          <a:lstStyle/>
          <a:p>
            <a:pPr marL="0" indent="0" algn="l">
              <a:spcBef>
                <a:spcPts val="0"/>
              </a:spcBef>
              <a:buNone/>
            </a:pPr>
            <a:r>
              <a:rPr lang="ru-RU" dirty="0" smtClean="0">
                <a:solidFill>
                  <a:srgbClr val="DF5327"/>
                </a:solidFill>
              </a:rPr>
              <a:t>Подготовила Новикова П.Б.</a:t>
            </a:r>
            <a:endParaRPr lang="ru-RU" sz="2400" b="0" i="0" dirty="0">
              <a:solidFill>
                <a:srgbClr val="DF5327"/>
              </a:solidFill>
            </a:endParaRPr>
          </a:p>
        </p:txBody>
      </p:sp>
    </p:spTree>
    <p:extLst>
      <p:ext uri="{BB962C8B-B14F-4D97-AF65-F5344CB8AC3E}">
        <p14:creationId xmlns:p14="http://schemas.microsoft.com/office/powerpoint/2010/main" val="357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1672281" y="667265"/>
            <a:ext cx="5107932" cy="5175370"/>
          </a:xfrm>
        </p:spPr>
        <p:txBody>
          <a:bodyPr>
            <a:normAutofit/>
          </a:bodyPr>
          <a:lstStyle/>
          <a:p>
            <a:r>
              <a:rPr lang="ru-RU" dirty="0"/>
              <a:t>В основе новых программ должно лежать понимание общей идеи – идеи обеспечения высокого уровня развития личности: для начальной школы – формирование у детей умения учиться, создание условий, при которых обучение становится для ребенка благом, основной формой его самовыражения; для дошкольного – раннее развитие комплекса личностных качеств и свойств, обеспечивающих легкий, естественный переход ребенка в школу. Главная цель этой работы – развивать в ребенке добрые чувства, глубокий ум и здоровое тело.</a:t>
            </a:r>
          </a:p>
        </p:txBody>
      </p:sp>
      <p:pic>
        <p:nvPicPr>
          <p:cNvPr id="2" name="Рисунок 1"/>
          <p:cNvPicPr>
            <a:picLocks noChangeAspect="1"/>
          </p:cNvPicPr>
          <p:nvPr/>
        </p:nvPicPr>
        <p:blipFill>
          <a:blip r:embed="rId2"/>
          <a:stretch>
            <a:fillRect/>
          </a:stretch>
        </p:blipFill>
        <p:spPr>
          <a:xfrm>
            <a:off x="7649879" y="1006303"/>
            <a:ext cx="2830709" cy="4175296"/>
          </a:xfrm>
          <a:prstGeom prst="rect">
            <a:avLst/>
          </a:prstGeom>
        </p:spPr>
      </p:pic>
    </p:spTree>
    <p:extLst>
      <p:ext uri="{BB962C8B-B14F-4D97-AF65-F5344CB8AC3E}">
        <p14:creationId xmlns:p14="http://schemas.microsoft.com/office/powerpoint/2010/main" val="955224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2496065" y="626076"/>
            <a:ext cx="6647935" cy="4524315"/>
          </a:xfrm>
          <a:prstGeom prst="rect">
            <a:avLst/>
          </a:prstGeom>
        </p:spPr>
        <p:txBody>
          <a:bodyPr wrap="square">
            <a:spAutoFit/>
          </a:bodyPr>
          <a:lstStyle/>
          <a:p>
            <a:r>
              <a:rPr lang="ru-RU" dirty="0"/>
              <a:t>Что же входит в понятие «готовность к школьному обучению»? Прежде всего, психологическая и физическая готовность ребенка к школе. Ее нельзя понимать в узком смысле – только как умение писать, читать, считать. Речь идет не о требованиях школы к ребенку с позиции обучения, а о подготовке ребенка к школьному периоду жизни. Чему же можно и нужно научить дошкольника в ДОУ? Какие качества необходимо воспитать у него, чтобы подготовить к систематическому и обязательному усвоению знаний? Среди главных составляющих понятий «готовность к школе» особое место должно занимать развитие любознательности и познавательной активности, умение самостоятельно думать и решать логические задачи. Главное – развивать потенциальные возможности узнавать новое, последовательно рассуждать, выделять существенные признаки, сравнивать предметы и т.д.</a:t>
            </a:r>
          </a:p>
        </p:txBody>
      </p:sp>
    </p:spTree>
    <p:extLst>
      <p:ext uri="{BB962C8B-B14F-4D97-AF65-F5344CB8AC3E}">
        <p14:creationId xmlns:p14="http://schemas.microsoft.com/office/powerpoint/2010/main" val="3352944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7059" y="1443842"/>
            <a:ext cx="5198075" cy="4524315"/>
          </a:xfrm>
          <a:prstGeom prst="rect">
            <a:avLst/>
          </a:prstGeom>
        </p:spPr>
        <p:txBody>
          <a:bodyPr wrap="square">
            <a:spAutoFit/>
          </a:bodyPr>
          <a:lstStyle/>
          <a:p>
            <a:r>
              <a:rPr lang="ru-RU" dirty="0"/>
              <a:t>Другим важным условием успешного обучения в школе является развитие произвольности умственных процессов (внимание, память, мышление, воображение) и волевой регуляции поведения, т.е. умение направлять свои усилия на решение определенных задач. Уже в дошкольном возрасте необходимо воспитать у ребенка умение владеть собой, не отступать перед трудностями, соблюдать правила поведения, быть дисциплинированным и т.п. Не надо забывать, что успешное обучение дошкольников может осуществляться только в смыслозначимой для них деятельности – игровой, т.е. учебная задача должна быть заключена в форму игры и порождаться самой игрой.</a:t>
            </a:r>
          </a:p>
        </p:txBody>
      </p:sp>
      <p:pic>
        <p:nvPicPr>
          <p:cNvPr id="3" name="Рисунок 2"/>
          <p:cNvPicPr>
            <a:picLocks noChangeAspect="1"/>
          </p:cNvPicPr>
          <p:nvPr/>
        </p:nvPicPr>
        <p:blipFill>
          <a:blip r:embed="rId2"/>
          <a:stretch>
            <a:fillRect/>
          </a:stretch>
        </p:blipFill>
        <p:spPr>
          <a:xfrm>
            <a:off x="724929" y="1482411"/>
            <a:ext cx="4120077" cy="2944268"/>
          </a:xfrm>
          <a:prstGeom prst="rect">
            <a:avLst/>
          </a:prstGeom>
        </p:spPr>
      </p:pic>
    </p:spTree>
    <p:extLst>
      <p:ext uri="{BB962C8B-B14F-4D97-AF65-F5344CB8AC3E}">
        <p14:creationId xmlns:p14="http://schemas.microsoft.com/office/powerpoint/2010/main" val="679647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20000"/>
          </a:bodyPr>
          <a:lstStyle/>
          <a:p>
            <a:r>
              <a:rPr lang="ru-RU" dirty="0"/>
              <a:t>Таким образом, новые требования к содержанию дошкольного образования меняют сам смысл понятия «готовность к школе», который теперь понимается более широко, ориентирует нас на раннее развитие ребенка на основе всестороннего учета его возрастных и индивидуальных особенностей. ДОУ начинает работу по адаптации ребенка к школе, а школа продолжает. В ДОУ принимаются все необходимые меры для всестороннего развития детей, выявления их способностей и наклонностей путем игры и продуктивных видов детской деятельности (лепке, рисования, конструирования, аппликации и т.п.). В первом классе должен осуществляться плавный переход от игровой к учебной деятельности, причем игра, как средство обучения, на первых порах должна доминировать.</a:t>
            </a:r>
          </a:p>
        </p:txBody>
      </p:sp>
    </p:spTree>
    <p:extLst>
      <p:ext uri="{BB962C8B-B14F-4D97-AF65-F5344CB8AC3E}">
        <p14:creationId xmlns:p14="http://schemas.microsoft.com/office/powerpoint/2010/main" val="147088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10000"/>
          </a:bodyPr>
          <a:lstStyle/>
          <a:p>
            <a:r>
              <a:rPr lang="ru-RU" dirty="0"/>
              <a:t>Для того чтобы работа по интеграции ДОУ и школы стала более эффективной, важно отработать механизм приема детей в 1 класс и преодолеть сложившийся стереотип оценки знаний дошкольника. От малышей, поступающих в 1 класс, требуется умение читать, владеть счетными операциями, понятием состава числа, иметь достаточно большой запас сведений, знаний и, безусловно, иметь правильную, хорошо поставленную речь. Чтобы отойти от этого стереотипа, учителю, желательно, заблаговременно познакомиться с будущими учениками, изучить их социально-психологические особенности, характер их поведения и общения, коммуникативных навыков, а также уровень развития воображения, мыслительной деятельности, памяти, речи.</a:t>
            </a:r>
          </a:p>
        </p:txBody>
      </p:sp>
    </p:spTree>
    <p:extLst>
      <p:ext uri="{BB962C8B-B14F-4D97-AF65-F5344CB8AC3E}">
        <p14:creationId xmlns:p14="http://schemas.microsoft.com/office/powerpoint/2010/main" val="3255858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r>
              <a:rPr lang="ru-RU" dirty="0"/>
              <a:t>Таким образом, решить проблему преемственности можно лишь при условии реализации единой линии общего развития ребенка на этапах дошкольного и школьного детства. Только такой подход может придать педагогическому процессу целостный, последовательный и перспективный характер. Только тогда две ступени начального образования будут действовать не изолировано друг от друга, а в тесной взаимосвязи, что позволит школе организовать учебно-воспитательный процесс с опорой на развитие, получаемое детьми в ДОУ, а последним работать с ориентацией на последующую образовательную работу в школе.</a:t>
            </a:r>
          </a:p>
        </p:txBody>
      </p:sp>
    </p:spTree>
    <p:extLst>
      <p:ext uri="{BB962C8B-B14F-4D97-AF65-F5344CB8AC3E}">
        <p14:creationId xmlns:p14="http://schemas.microsoft.com/office/powerpoint/2010/main" val="51236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20000"/>
          </a:bodyPr>
          <a:lstStyle/>
          <a:p>
            <a:r>
              <a:rPr lang="ru-RU" dirty="0"/>
              <a:t>Решить проблему преемственности возможно лишь тогда, когда будет реализована единая линия развития ребенка на этапах дошкольного и начального школьного детства.</a:t>
            </a:r>
          </a:p>
          <a:p>
            <a:r>
              <a:rPr lang="ru-RU" dirty="0"/>
              <a:t>Только такой подход может придать педагогическому процессу целостный, последовательный и перспективный характер, только тогда две ступени образования будут действовать в тесной взаимосвязи.</a:t>
            </a:r>
          </a:p>
          <a:p>
            <a:r>
              <a:rPr lang="ru-RU" dirty="0"/>
              <a:t>Программы детского сада и начальной школы предусматривают преемственность в содержании по всем темам обучения грамоте, математике и письму. Принципы преемственности и непрерывности образовательного цикла в комплексе «детский сад-школа» программами предусмотрены.</a:t>
            </a:r>
          </a:p>
          <a:p>
            <a:endParaRPr lang="ru-RU" dirty="0"/>
          </a:p>
        </p:txBody>
      </p:sp>
    </p:spTree>
    <p:extLst>
      <p:ext uri="{BB962C8B-B14F-4D97-AF65-F5344CB8AC3E}">
        <p14:creationId xmlns:p14="http://schemas.microsoft.com/office/powerpoint/2010/main" val="4028293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r>
              <a:rPr lang="ru-RU" dirty="0"/>
              <a:t>Чему нужно научить ребенка в детском саду, кроме программных требований к знаниям и умениям? Размышлять, объяснять получаемые результаты, сравнивать, высказывать предположения, проверять, правильны ли они, наблюдать, обобщать и делать выводы. Необходимо учить подмечать закономерности, сходство и различие, давать упражнения, направленные на развитие внимания, наблюдательности, памяти, задания логического характера, которые тесно связаны с такими приемами логического мышления, как анализ, сравнение, синтез, обобщение. Размышление одного ребенка способствует развитию этого умения у других.</a:t>
            </a:r>
          </a:p>
        </p:txBody>
      </p:sp>
    </p:spTree>
    <p:extLst>
      <p:ext uri="{BB962C8B-B14F-4D97-AF65-F5344CB8AC3E}">
        <p14:creationId xmlns:p14="http://schemas.microsoft.com/office/powerpoint/2010/main" val="3320579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47567" y="533399"/>
            <a:ext cx="8979243" cy="5389605"/>
          </a:xfrm>
        </p:spPr>
        <p:txBody>
          <a:bodyPr>
            <a:normAutofit fontScale="70000" lnSpcReduction="20000"/>
          </a:bodyPr>
          <a:lstStyle/>
          <a:p>
            <a:r>
              <a:rPr lang="ru-RU" dirty="0"/>
              <a:t>Успешное развитие личности ребенка во многом определяется тем, насколько верно учитывается уровень подготовки детей к школьному обучению</a:t>
            </a:r>
            <a:r>
              <a:rPr lang="ru-RU" dirty="0" smtClean="0"/>
              <a:t>.</a:t>
            </a:r>
            <a:endParaRPr lang="ru-RU" dirty="0"/>
          </a:p>
          <a:p>
            <a:r>
              <a:rPr lang="ru-RU" dirty="0"/>
              <a:t>В понятие “готовность к школьному обучению” или “школьная зрелость”, входят следующие параметры: развитие эффективно-потребностной, произвольной, интеллектуальной сферы и речевое развитие ребенка. Нормально развивавшийся в дошкольном детстве ребенок приходит в школу с определенным уровнем развития этих психических сфер. В структуре готовности, педагоги детского сада выделили следующие наиболее значимые компоненты</a:t>
            </a:r>
            <a:r>
              <a:rPr lang="ru-RU" dirty="0" smtClean="0"/>
              <a:t>:</a:t>
            </a:r>
            <a:endParaRPr lang="ru-RU" dirty="0"/>
          </a:p>
          <a:p>
            <a:r>
              <a:rPr lang="ru-RU" dirty="0"/>
              <a:t>1. Личностная готовность - формирование у ребенка готовности к принятию новой социальной позиции – положения школьника, имеющего круг прав и обязанностей. Ребенок готов к школе, если школьное обучение привлекает его не внешней стороной, а возможностью получать новые знания. Личностная готовность предполагает и развитие эмоциональной устойчивости у ребенка, на фоне которой возможно развитие учебной деятельности</a:t>
            </a:r>
            <a:r>
              <a:rPr lang="ru-RU" dirty="0" smtClean="0"/>
              <a:t>.</a:t>
            </a:r>
            <a:endParaRPr lang="ru-RU" dirty="0"/>
          </a:p>
          <a:p>
            <a:r>
              <a:rPr lang="ru-RU" dirty="0"/>
              <a:t>2. Интеллектуальная готовность. Предполагает наличие у ребенка кругозора, запаса знаний, дифференцированного восприятия, аналитического мышления, логического запоминания, интереса к знаниям, овладения на слух разговорной речью, способности применения символов, развитие зрительно – двигательных координаций</a:t>
            </a:r>
            <a:r>
              <a:rPr lang="ru-RU" dirty="0" smtClean="0"/>
              <a:t>.</a:t>
            </a:r>
            <a:endParaRPr lang="ru-RU" dirty="0"/>
          </a:p>
          <a:p>
            <a:r>
              <a:rPr lang="ru-RU" dirty="0"/>
              <a:t>3. Социально-психологическая готовность – наличие у детей коммуникативных качеств, развитие потребности в общении, умения подчиняться интересам детской группы.</a:t>
            </a:r>
          </a:p>
        </p:txBody>
      </p:sp>
    </p:spTree>
    <p:extLst>
      <p:ext uri="{BB962C8B-B14F-4D97-AF65-F5344CB8AC3E}">
        <p14:creationId xmlns:p14="http://schemas.microsoft.com/office/powerpoint/2010/main" val="521331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a:bodyPr>
          <a:lstStyle/>
          <a:p>
            <a:r>
              <a:rPr lang="ru-RU" dirty="0"/>
              <a:t>Что же должен уметь ребенок к 1 сентября</a:t>
            </a:r>
            <a:r>
              <a:rPr lang="ru-RU" dirty="0" smtClean="0"/>
              <a:t>?</a:t>
            </a:r>
            <a:endParaRPr lang="ru-RU" dirty="0"/>
          </a:p>
          <a:p>
            <a:r>
              <a:rPr lang="ru-RU" dirty="0"/>
              <a:t>Он должен уметь ухаживать за собой, самостоятельно раздеваться и одеваться. Очень важно приучить ребенка к гигиене: не только к обязательным утренним процедурам, но и к тому, что следить за собой нужно в течение всего дня – поправить прическу, почистить костюм. Научите убирать свое рабочее место, уголок, бережно относиться к вещам</a:t>
            </a:r>
            <a:r>
              <a:rPr lang="ru-RU" dirty="0" smtClean="0"/>
              <a:t>.</a:t>
            </a:r>
            <a:endParaRPr lang="ru-RU" dirty="0"/>
          </a:p>
          <a:p>
            <a:r>
              <a:rPr lang="ru-RU" dirty="0"/>
              <a:t>Кроме того ребенок должен прекрасно понимать, как нужно и можно вести себя со сверстниками, и как – со взрослыми. При чем важно, чтобы со сверстниками он общался на равных, но с уважением, ведь это его друзья.</a:t>
            </a:r>
          </a:p>
          <a:p>
            <a:endParaRPr lang="ru-RU" dirty="0"/>
          </a:p>
        </p:txBody>
      </p:sp>
    </p:spTree>
    <p:extLst>
      <p:ext uri="{BB962C8B-B14F-4D97-AF65-F5344CB8AC3E}">
        <p14:creationId xmlns:p14="http://schemas.microsoft.com/office/powerpoint/2010/main" val="3630614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3082" y="140043"/>
            <a:ext cx="11127732" cy="1460157"/>
          </a:xfrm>
        </p:spPr>
        <p:txBody>
          <a:bodyPr>
            <a:normAutofit fontScale="90000"/>
          </a:bodyPr>
          <a:lstStyle/>
          <a:p>
            <a:r>
              <a:rPr lang="ru-RU" sz="1800" dirty="0"/>
              <a:t>«Школьное обучение никогда не начинается</a:t>
            </a:r>
            <a:br>
              <a:rPr lang="ru-RU" sz="1800" dirty="0"/>
            </a:br>
            <a:r>
              <a:rPr lang="ru-RU" sz="1800" dirty="0"/>
              <a:t>с пустого места, а всегда опирается</a:t>
            </a:r>
            <a:br>
              <a:rPr lang="ru-RU" sz="1800" dirty="0"/>
            </a:br>
            <a:r>
              <a:rPr lang="ru-RU" sz="1800" dirty="0"/>
              <a:t>на определенную стадию развития,</a:t>
            </a:r>
            <a:br>
              <a:rPr lang="ru-RU" sz="1800" dirty="0"/>
            </a:br>
            <a:r>
              <a:rPr lang="ru-RU" sz="1800" dirty="0"/>
              <a:t>проделанную ребенком».</a:t>
            </a:r>
            <a:br>
              <a:rPr lang="ru-RU" sz="1800" dirty="0"/>
            </a:br>
            <a:r>
              <a:rPr lang="ru-RU" sz="1800" dirty="0"/>
              <a:t>Л. С. Выготский</a:t>
            </a:r>
            <a:br>
              <a:rPr lang="ru-RU" sz="1800" dirty="0"/>
            </a:br>
            <a:endParaRPr lang="ru-RU" sz="1800" b="0" i="0" dirty="0">
              <a:solidFill>
                <a:srgbClr val="595959"/>
              </a:solidFill>
              <a:latin typeface="Euphemia"/>
              <a:ea typeface="+mj-ea"/>
              <a:cs typeface="+mj-cs"/>
            </a:endParaRPr>
          </a:p>
        </p:txBody>
      </p:sp>
      <p:sp>
        <p:nvSpPr>
          <p:cNvPr id="3" name="Объект 2"/>
          <p:cNvSpPr>
            <a:spLocks noGrp="1"/>
          </p:cNvSpPr>
          <p:nvPr>
            <p:ph idx="1"/>
          </p:nvPr>
        </p:nvSpPr>
        <p:spPr>
          <a:xfrm>
            <a:off x="2487827" y="2496064"/>
            <a:ext cx="9373072" cy="3128319"/>
          </a:xfrm>
        </p:spPr>
        <p:txBody>
          <a:bodyPr/>
          <a:lstStyle/>
          <a:p>
            <a:pPr>
              <a:buClr>
                <a:srgbClr val="595959"/>
              </a:buClr>
              <a:buFont typeface="Wingdings"/>
              <a:buChar char="§"/>
            </a:pPr>
            <a:r>
              <a:rPr lang="ru-RU" dirty="0">
                <a:solidFill>
                  <a:srgbClr val="595959"/>
                </a:solidFill>
              </a:rPr>
              <a:t>По определению Д. Б. Эльконина, дошкольный и младший школьный возраст – это одна эпоха человеческого развития, именуемая “детством”. Он считал, что дети 3 – 10 лет должны жить общей жизнью, развиваясь и обучаясь в едином образовательном пространстве. Следовательно, проблема преемственности в образовании не нова.</a:t>
            </a:r>
          </a:p>
          <a:p>
            <a:pPr>
              <a:buClr>
                <a:srgbClr val="595959"/>
              </a:buClr>
              <a:buFont typeface="Wingdings"/>
              <a:buChar char="§"/>
            </a:pPr>
            <a:r>
              <a:rPr lang="ru-RU" dirty="0">
                <a:solidFill>
                  <a:srgbClr val="595959"/>
                </a:solidFill>
              </a:rPr>
              <a:t>Переходный период от дошкольного к школьному детству считается наиболее сложным и уязвимым. И не случайно в настоящее время необходимость сохранения целостности образовательной среды относится к числу важнейших приоритетов развития образования в России.</a:t>
            </a:r>
            <a:endParaRPr lang="ru-RU" sz="2000" b="0" i="0" dirty="0">
              <a:solidFill>
                <a:srgbClr val="595959"/>
              </a:solidFill>
              <a:latin typeface="Euphemia"/>
              <a:ea typeface="+mn-ea"/>
              <a:cs typeface="+mn-cs"/>
            </a:endParaRPr>
          </a:p>
        </p:txBody>
      </p:sp>
    </p:spTree>
    <p:extLst>
      <p:ext uri="{BB962C8B-B14F-4D97-AF65-F5344CB8AC3E}">
        <p14:creationId xmlns:p14="http://schemas.microsoft.com/office/powerpoint/2010/main" val="2083928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85000" lnSpcReduction="20000"/>
          </a:bodyPr>
          <a:lstStyle/>
          <a:p>
            <a:r>
              <a:rPr lang="ru-RU" dirty="0"/>
              <a:t>Задачи работы дошкольного образовательного учреждения с начальной школой</a:t>
            </a:r>
            <a:r>
              <a:rPr lang="ru-RU" dirty="0" smtClean="0"/>
              <a:t>:</a:t>
            </a:r>
            <a:endParaRPr lang="ru-RU" dirty="0"/>
          </a:p>
          <a:p>
            <a:r>
              <a:rPr lang="ru-RU" dirty="0"/>
              <a:t>Выработка Концепции (программы) сотрудничества дошкольного образовательного учреждения со школой на основе согласованности и перспективности компонентов методической системы (целей, задач, содержания, методов, средств, форм организации воспитания и обуче­ния) с учетом реальных возможностей педагогических коллективов</a:t>
            </a:r>
            <a:r>
              <a:rPr lang="ru-RU" dirty="0" smtClean="0"/>
              <a:t>.</a:t>
            </a:r>
            <a:endParaRPr lang="ru-RU" dirty="0"/>
          </a:p>
          <a:p>
            <a:r>
              <a:rPr lang="ru-RU" dirty="0"/>
              <a:t>Повышение педагогической и психологической грамотности роди­телей как реальных заказчиков образовательных услуг: понимание ими назначения, целей, функций дошкольного учреждения в вопросах под­готовки ребенка к школе</a:t>
            </a:r>
            <a:r>
              <a:rPr lang="ru-RU" dirty="0" smtClean="0"/>
              <a:t>.</a:t>
            </a:r>
            <a:endParaRPr lang="ru-RU" dirty="0"/>
          </a:p>
          <a:p>
            <a:r>
              <a:rPr lang="ru-RU" dirty="0"/>
              <a:t>Формирование фундаментальных предпосылок к учебной деятель­ности (дошкольное звено) и навыков «умения учиться» (начальное об­щее образование).</a:t>
            </a:r>
          </a:p>
        </p:txBody>
      </p:sp>
    </p:spTree>
    <p:extLst>
      <p:ext uri="{BB962C8B-B14F-4D97-AF65-F5344CB8AC3E}">
        <p14:creationId xmlns:p14="http://schemas.microsoft.com/office/powerpoint/2010/main" val="3163382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25145" y="533400"/>
            <a:ext cx="9078097" cy="4780005"/>
          </a:xfrm>
        </p:spPr>
        <p:txBody>
          <a:bodyPr>
            <a:normAutofit fontScale="70000" lnSpcReduction="20000"/>
          </a:bodyPr>
          <a:lstStyle/>
          <a:p>
            <a:r>
              <a:rPr lang="ru-RU" dirty="0"/>
              <a:t>Рекомендации учителям начальных </a:t>
            </a:r>
            <a:r>
              <a:rPr lang="ru-RU" dirty="0" smtClean="0"/>
              <a:t>классов</a:t>
            </a:r>
            <a:endParaRPr lang="ru-RU" dirty="0"/>
          </a:p>
          <a:p>
            <a:r>
              <a:rPr lang="ru-RU" dirty="0"/>
              <a:t>1. Нельзя игнорировать объективные возрастные закономерности развития ребенка, характерные для шестилетнего возраста.</a:t>
            </a:r>
          </a:p>
          <a:p>
            <a:r>
              <a:rPr lang="ru-RU" dirty="0"/>
              <a:t>2. Учитывать все рекомендации медиков и психологов во избежание переутомления и перегрузки детей.</a:t>
            </a:r>
          </a:p>
          <a:p>
            <a:r>
              <a:rPr lang="ru-RU" dirty="0"/>
              <a:t>3. Избегать резкого перехода к использованию новых методов и способов работы в процессе обучения малышей.</a:t>
            </a:r>
          </a:p>
          <a:p>
            <a:r>
              <a:rPr lang="ru-RU" dirty="0"/>
              <a:t>4. Использовать в своей работе дидактические, двигательные игры, игры-путешествия и т. д.</a:t>
            </a:r>
          </a:p>
          <a:p>
            <a:r>
              <a:rPr lang="ru-RU" dirty="0"/>
              <a:t>5. Постоянно поддерживать у учащихся интерес и стремление к занятиям, использовать разнообразные приемы стимулирования детей.</a:t>
            </a:r>
          </a:p>
          <a:p>
            <a:r>
              <a:rPr lang="ru-RU" dirty="0"/>
              <a:t>6. Не использовать авторитарные методы руководства в работе с младшими школьниками и их родителями.</a:t>
            </a:r>
          </a:p>
          <a:p>
            <a:r>
              <a:rPr lang="ru-RU" dirty="0"/>
              <a:t>7. Создавать условия комфорта, доброжелательности, прививать любовь к школе.</a:t>
            </a:r>
          </a:p>
          <a:p>
            <a:r>
              <a:rPr lang="ru-RU" dirty="0"/>
              <a:t>8. Работать в тесном сотрудничестве с воспитателями, психологами, родителями </a:t>
            </a:r>
            <a:r>
              <a:rPr lang="ru-RU" dirty="0" smtClean="0"/>
              <a:t>детей</a:t>
            </a:r>
            <a:endParaRPr lang="ru-RU" dirty="0"/>
          </a:p>
        </p:txBody>
      </p:sp>
    </p:spTree>
    <p:extLst>
      <p:ext uri="{BB962C8B-B14F-4D97-AF65-F5344CB8AC3E}">
        <p14:creationId xmlns:p14="http://schemas.microsoft.com/office/powerpoint/2010/main" val="765231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r>
              <a:rPr lang="ru-RU" dirty="0"/>
              <a:t>Первое и основное: не исказите веру ребенка в себя как в будущего школьника ни страхом, ни “розовой” водичкой облегченных ожиданий. Пусть он войдет в школу как в новое, интересное дело – с верой в свои возможности и готовностью испытать себя. Чтобы сформировать такую веру и такую готовность, мы должны хорошо знать ребенка, трезво оценивать его способности и склонности, представлять пределы его возможностей, все то, чем он одарен, что умеет и к чему склонен. Иными словами, относиться к нему как к себе; мы ведь себя ценим по тому, что можем и умеем, понимая, что мочь и уметь все невозможно.</a:t>
            </a:r>
          </a:p>
        </p:txBody>
      </p:sp>
    </p:spTree>
    <p:extLst>
      <p:ext uri="{BB962C8B-B14F-4D97-AF65-F5344CB8AC3E}">
        <p14:creationId xmlns:p14="http://schemas.microsoft.com/office/powerpoint/2010/main" val="150703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stretch>
            <a:fillRect/>
          </a:stretch>
        </p:blipFill>
        <p:spPr>
          <a:xfrm>
            <a:off x="2112963" y="387178"/>
            <a:ext cx="7072226" cy="4261022"/>
          </a:xfrm>
        </p:spPr>
      </p:pic>
      <p:sp>
        <p:nvSpPr>
          <p:cNvPr id="8" name="Текст 7"/>
          <p:cNvSpPr>
            <a:spLocks noGrp="1"/>
          </p:cNvSpPr>
          <p:nvPr>
            <p:ph type="body" sz="half" idx="2"/>
          </p:nvPr>
        </p:nvSpPr>
        <p:spPr>
          <a:xfrm>
            <a:off x="3929449" y="5395784"/>
            <a:ext cx="2504304" cy="469558"/>
          </a:xfrm>
        </p:spPr>
        <p:txBody>
          <a:bodyPr>
            <a:normAutofit/>
          </a:bodyPr>
          <a:lstStyle/>
          <a:p>
            <a:r>
              <a:rPr lang="ru-RU" sz="1600" dirty="0" smtClean="0"/>
              <a:t>Спасибо за</a:t>
            </a:r>
            <a:r>
              <a:rPr lang="ru-RU" sz="1800" dirty="0" smtClean="0"/>
              <a:t> внимание</a:t>
            </a:r>
            <a:r>
              <a:rPr lang="ru-RU" sz="1600" dirty="0" smtClean="0"/>
              <a:t>.</a:t>
            </a:r>
            <a:endParaRPr lang="ru-RU" sz="1600" dirty="0"/>
          </a:p>
        </p:txBody>
      </p:sp>
    </p:spTree>
    <p:extLst>
      <p:ext uri="{BB962C8B-B14F-4D97-AF65-F5344CB8AC3E}">
        <p14:creationId xmlns:p14="http://schemas.microsoft.com/office/powerpoint/2010/main" val="2592478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sz="half" idx="1"/>
          </p:nvPr>
        </p:nvPicPr>
        <p:blipFill>
          <a:blip r:embed="rId3"/>
          <a:stretch>
            <a:fillRect/>
          </a:stretch>
        </p:blipFill>
        <p:spPr>
          <a:xfrm>
            <a:off x="2685535" y="643196"/>
            <a:ext cx="7191352" cy="4719636"/>
          </a:xfrm>
          <a:prstGeom prst="rect">
            <a:avLst/>
          </a:prstGeom>
        </p:spPr>
      </p:pic>
    </p:spTree>
    <p:extLst>
      <p:ext uri="{BB962C8B-B14F-4D97-AF65-F5344CB8AC3E}">
        <p14:creationId xmlns:p14="http://schemas.microsoft.com/office/powerpoint/2010/main" val="3866169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7827" y="304801"/>
            <a:ext cx="2215978" cy="799070"/>
          </a:xfrm>
        </p:spPr>
        <p:txBody>
          <a:bodyPr>
            <a:normAutofit/>
          </a:bodyPr>
          <a:lstStyle/>
          <a:p>
            <a:r>
              <a:rPr lang="ru-RU" sz="4800" dirty="0" smtClean="0"/>
              <a:t>Задачи</a:t>
            </a:r>
            <a:endParaRPr lang="ru-RU" sz="4800" dirty="0"/>
          </a:p>
        </p:txBody>
      </p:sp>
      <p:sp>
        <p:nvSpPr>
          <p:cNvPr id="3" name="Объект 2"/>
          <p:cNvSpPr>
            <a:spLocks noGrp="1"/>
          </p:cNvSpPr>
          <p:nvPr>
            <p:ph sz="half" idx="1"/>
          </p:nvPr>
        </p:nvSpPr>
        <p:spPr>
          <a:xfrm>
            <a:off x="1400432" y="1326292"/>
            <a:ext cx="9662984" cy="4415481"/>
          </a:xfrm>
        </p:spPr>
        <p:txBody>
          <a:bodyPr>
            <a:normAutofit/>
          </a:bodyPr>
          <a:lstStyle/>
          <a:p>
            <a:pPr marL="342900" lvl="0" indent="-342900" fontAlgn="base">
              <a:spcBef>
                <a:spcPct val="20000"/>
              </a:spcBef>
              <a:spcAft>
                <a:spcPct val="0"/>
              </a:spcAft>
              <a:buSzTx/>
              <a:buNone/>
            </a:pPr>
            <a:r>
              <a:rPr lang="ru-RU" altLang="ru-RU" sz="2400" b="1" kern="0" dirty="0">
                <a:solidFill>
                  <a:srgbClr val="003399"/>
                </a:solidFill>
                <a:latin typeface="Times New Roman" panose="02020603050405020304" pitchFamily="18" charset="0"/>
              </a:rPr>
              <a:t>На дошкольной ступени формировать:</a:t>
            </a:r>
          </a:p>
          <a:p>
            <a:pPr marL="342900" lvl="0" indent="-342900" algn="just" fontAlgn="base">
              <a:spcBef>
                <a:spcPct val="20000"/>
              </a:spcBef>
              <a:spcAft>
                <a:spcPct val="0"/>
              </a:spcAft>
              <a:buClr>
                <a:srgbClr val="FF0000"/>
              </a:buClr>
              <a:buSzTx/>
              <a:buFontTx/>
              <a:buChar char="•"/>
            </a:pPr>
            <a:r>
              <a:rPr lang="ru-RU" altLang="ru-RU" sz="2400" kern="0" dirty="0">
                <a:solidFill>
                  <a:srgbClr val="000000"/>
                </a:solidFill>
                <a:latin typeface="Times New Roman" panose="02020603050405020304" pitchFamily="18" charset="0"/>
              </a:rPr>
              <a:t>Приобщение детей к ценностям здорового образа жизни.</a:t>
            </a:r>
          </a:p>
          <a:p>
            <a:pPr marL="342900" lvl="0" indent="-342900" algn="just" fontAlgn="base">
              <a:spcBef>
                <a:spcPct val="20000"/>
              </a:spcBef>
              <a:spcAft>
                <a:spcPct val="0"/>
              </a:spcAft>
              <a:buClr>
                <a:srgbClr val="FF0000"/>
              </a:buClr>
              <a:buSzTx/>
              <a:buFontTx/>
              <a:buChar char="•"/>
            </a:pPr>
            <a:r>
              <a:rPr lang="ru-RU" altLang="ru-RU" sz="2400" kern="0" dirty="0">
                <a:solidFill>
                  <a:srgbClr val="000000"/>
                </a:solidFill>
                <a:latin typeface="Times New Roman" panose="02020603050405020304" pitchFamily="18" charset="0"/>
              </a:rPr>
              <a:t>Обеспечение эмоционального благополучия каждого ребенка, развитие его положительного самоощущения.</a:t>
            </a:r>
          </a:p>
          <a:p>
            <a:pPr marL="342900" lvl="0" indent="-342900" algn="just" fontAlgn="base">
              <a:spcBef>
                <a:spcPct val="20000"/>
              </a:spcBef>
              <a:spcAft>
                <a:spcPct val="0"/>
              </a:spcAft>
              <a:buClr>
                <a:srgbClr val="FF0000"/>
              </a:buClr>
              <a:buSzTx/>
              <a:buFontTx/>
              <a:buChar char="•"/>
            </a:pPr>
            <a:r>
              <a:rPr lang="ru-RU" altLang="ru-RU" sz="2400" kern="0" dirty="0">
                <a:solidFill>
                  <a:srgbClr val="000000"/>
                </a:solidFill>
                <a:latin typeface="Times New Roman" panose="02020603050405020304" pitchFamily="18" charset="0"/>
              </a:rPr>
              <a:t>Развитие инициативности, любознательности, произвольности, способности к творческому самовыражению.</a:t>
            </a:r>
          </a:p>
          <a:p>
            <a:pPr marL="342900" lvl="0" indent="-342900" algn="just" fontAlgn="base">
              <a:spcBef>
                <a:spcPct val="20000"/>
              </a:spcBef>
              <a:spcAft>
                <a:spcPct val="0"/>
              </a:spcAft>
              <a:buClr>
                <a:srgbClr val="FF0000"/>
              </a:buClr>
              <a:buSzTx/>
              <a:buFontTx/>
              <a:buChar char="•"/>
            </a:pPr>
            <a:r>
              <a:rPr lang="ru-RU" altLang="ru-RU" sz="2400" kern="0" dirty="0">
                <a:solidFill>
                  <a:srgbClr val="000000"/>
                </a:solidFill>
                <a:latin typeface="Times New Roman" panose="02020603050405020304" pitchFamily="18" charset="0"/>
              </a:rPr>
              <a:t>Формирование различных знаний об окружающем мире, стимулирование коммуникативной, познавательной, игровой и других форм активности детей в различных видах деятельности.</a:t>
            </a:r>
          </a:p>
          <a:p>
            <a:pPr marL="342900" lvl="0" indent="-342900" algn="just" fontAlgn="base">
              <a:spcBef>
                <a:spcPct val="20000"/>
              </a:spcBef>
              <a:spcAft>
                <a:spcPct val="0"/>
              </a:spcAft>
              <a:buClr>
                <a:srgbClr val="FF0000"/>
              </a:buClr>
              <a:buSzTx/>
              <a:buFontTx/>
              <a:buChar char="•"/>
            </a:pPr>
            <a:r>
              <a:rPr lang="ru-RU" altLang="ru-RU" sz="2400" kern="0" dirty="0">
                <a:solidFill>
                  <a:srgbClr val="000000"/>
                </a:solidFill>
                <a:latin typeface="Times New Roman" panose="02020603050405020304" pitchFamily="18" charset="0"/>
              </a:rPr>
              <a:t>Развитие компетентности в сфере отношения к миру, к людям, к себе; включение детей в различные формы сотрудничества (со взрослыми и детьми разного возраста</a:t>
            </a:r>
            <a:endParaRPr lang="ru-RU" dirty="0"/>
          </a:p>
        </p:txBody>
      </p:sp>
    </p:spTree>
    <p:extLst>
      <p:ext uri="{BB962C8B-B14F-4D97-AF65-F5344CB8AC3E}">
        <p14:creationId xmlns:p14="http://schemas.microsoft.com/office/powerpoint/2010/main" val="4004469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8213" y="304800"/>
            <a:ext cx="2487355" cy="1200416"/>
          </a:xfrm>
        </p:spPr>
        <p:txBody>
          <a:bodyPr>
            <a:normAutofit/>
          </a:bodyPr>
          <a:lstStyle/>
          <a:p>
            <a:r>
              <a:rPr lang="ru-RU" sz="4800" dirty="0" smtClean="0"/>
              <a:t>Задачи</a:t>
            </a:r>
            <a:endParaRPr lang="ru-RU" sz="4800" dirty="0"/>
          </a:p>
        </p:txBody>
      </p:sp>
      <p:sp>
        <p:nvSpPr>
          <p:cNvPr id="3" name="Объект 2"/>
          <p:cNvSpPr>
            <a:spLocks noGrp="1"/>
          </p:cNvSpPr>
          <p:nvPr>
            <p:ph sz="half" idx="1"/>
          </p:nvPr>
        </p:nvSpPr>
        <p:spPr>
          <a:xfrm>
            <a:off x="1170245" y="1509584"/>
            <a:ext cx="9580133" cy="4487562"/>
          </a:xfrm>
        </p:spPr>
        <p:txBody>
          <a:bodyPr>
            <a:normAutofit fontScale="77500" lnSpcReduction="20000"/>
          </a:bodyPr>
          <a:lstStyle/>
          <a:p>
            <a:pPr marL="342900" lvl="0" indent="-342900" fontAlgn="base">
              <a:spcBef>
                <a:spcPct val="20000"/>
              </a:spcBef>
              <a:spcAft>
                <a:spcPct val="0"/>
              </a:spcAft>
              <a:buSzTx/>
              <a:buNone/>
            </a:pPr>
            <a:r>
              <a:rPr lang="ru-RU" altLang="ru-RU" sz="3400" b="1" kern="0" dirty="0">
                <a:solidFill>
                  <a:srgbClr val="003399"/>
                </a:solidFill>
                <a:latin typeface="Times New Roman" panose="02020603050405020304" pitchFamily="18" charset="0"/>
              </a:rPr>
              <a:t>На ступени начальной школы формировать:</a:t>
            </a:r>
            <a:endParaRPr lang="ru-RU" altLang="ru-RU" sz="3400" kern="0" dirty="0">
              <a:solidFill>
                <a:srgbClr val="003399"/>
              </a:solidFill>
              <a:latin typeface="Times New Roman" panose="02020603050405020304" pitchFamily="18" charset="0"/>
            </a:endParaRPr>
          </a:p>
          <a:p>
            <a:pPr marL="742950" lvl="1" indent="-285750" algn="just" fontAlgn="base">
              <a:spcBef>
                <a:spcPct val="20000"/>
              </a:spcBef>
              <a:spcAft>
                <a:spcPct val="0"/>
              </a:spcAft>
              <a:buClr>
                <a:srgbClr val="FF0000"/>
              </a:buClr>
              <a:buSzTx/>
              <a:buFontTx/>
              <a:buChar char="•"/>
            </a:pPr>
            <a:r>
              <a:rPr lang="ru-RU" altLang="ru-RU" sz="3400" kern="0" dirty="0">
                <a:solidFill>
                  <a:srgbClr val="000000"/>
                </a:solidFill>
                <a:latin typeface="Times New Roman" panose="02020603050405020304" pitchFamily="18" charset="0"/>
              </a:rPr>
              <a:t>Осознанное принятие здорового образа жизни и регуляция своего поведения в соответствии с ними;</a:t>
            </a:r>
          </a:p>
          <a:p>
            <a:pPr marL="742950" lvl="1" indent="-285750" algn="just" fontAlgn="base">
              <a:spcBef>
                <a:spcPct val="20000"/>
              </a:spcBef>
              <a:spcAft>
                <a:spcPct val="0"/>
              </a:spcAft>
              <a:buClr>
                <a:srgbClr val="FF0000"/>
              </a:buClr>
              <a:buSzTx/>
              <a:buFontTx/>
              <a:buChar char="•"/>
            </a:pPr>
            <a:r>
              <a:rPr lang="ru-RU" altLang="ru-RU" sz="3400" kern="0" dirty="0">
                <a:solidFill>
                  <a:srgbClr val="000000"/>
                </a:solidFill>
                <a:latin typeface="Times New Roman" panose="02020603050405020304" pitchFamily="18" charset="0"/>
              </a:rPr>
              <a:t>Готовность к активному взаимодействию с окружающим миром (эмоциональная, интеллектуальная, коммуникативная, деловая и др.);</a:t>
            </a:r>
          </a:p>
          <a:p>
            <a:pPr marL="742950" lvl="1" indent="-285750" algn="just" fontAlgn="base">
              <a:spcBef>
                <a:spcPct val="20000"/>
              </a:spcBef>
              <a:spcAft>
                <a:spcPct val="0"/>
              </a:spcAft>
              <a:buClr>
                <a:srgbClr val="FF0000"/>
              </a:buClr>
              <a:buSzTx/>
              <a:buFontTx/>
              <a:buChar char="•"/>
            </a:pPr>
            <a:r>
              <a:rPr lang="ru-RU" altLang="ru-RU" sz="3400" kern="0" dirty="0">
                <a:solidFill>
                  <a:srgbClr val="000000"/>
                </a:solidFill>
                <a:latin typeface="Times New Roman" panose="02020603050405020304" pitchFamily="18" charset="0"/>
              </a:rPr>
              <a:t>Желание и умение учиться, готовность к образованию в основном звене школы и самообразованию;</a:t>
            </a:r>
          </a:p>
          <a:p>
            <a:pPr marL="742950" lvl="1" indent="-285750" algn="just" fontAlgn="base">
              <a:spcBef>
                <a:spcPct val="20000"/>
              </a:spcBef>
              <a:spcAft>
                <a:spcPct val="0"/>
              </a:spcAft>
              <a:buClr>
                <a:srgbClr val="FF0000"/>
              </a:buClr>
              <a:buSzTx/>
              <a:buFontTx/>
              <a:buChar char="•"/>
            </a:pPr>
            <a:r>
              <a:rPr lang="ru-RU" altLang="ru-RU" sz="3400" kern="0" dirty="0">
                <a:solidFill>
                  <a:srgbClr val="000000"/>
                </a:solidFill>
                <a:latin typeface="Times New Roman" panose="02020603050405020304" pitchFamily="18" charset="0"/>
              </a:rPr>
              <a:t>Инициативность, самостоятельность, навыки сотрудничества в разных видах деятельности;</a:t>
            </a:r>
          </a:p>
          <a:p>
            <a:pPr marL="742950" lvl="1" indent="-285750" algn="just" fontAlgn="base">
              <a:spcBef>
                <a:spcPct val="20000"/>
              </a:spcBef>
              <a:spcAft>
                <a:spcPct val="0"/>
              </a:spcAft>
              <a:buClr>
                <a:srgbClr val="FF0000"/>
              </a:buClr>
              <a:buSzTx/>
              <a:buFontTx/>
              <a:buChar char="•"/>
            </a:pPr>
            <a:r>
              <a:rPr lang="ru-RU" altLang="ru-RU" sz="3400" kern="0" dirty="0">
                <a:solidFill>
                  <a:srgbClr val="000000"/>
                </a:solidFill>
                <a:latin typeface="Times New Roman" panose="02020603050405020304" pitchFamily="18" charset="0"/>
              </a:rPr>
              <a:t>Совершенствование достижений дошкольного развития (на протяжении всего начального образования).</a:t>
            </a:r>
          </a:p>
          <a:p>
            <a:pPr marL="342900" lvl="0" indent="-342900" fontAlgn="base">
              <a:spcBef>
                <a:spcPct val="20000"/>
              </a:spcBef>
              <a:spcAft>
                <a:spcPct val="0"/>
              </a:spcAft>
              <a:buSzTx/>
              <a:buFontTx/>
              <a:buChar char="•"/>
            </a:pPr>
            <a:endParaRPr lang="ru-RU" altLang="ru-RU" sz="2400" kern="0" dirty="0">
              <a:solidFill>
                <a:srgbClr val="000000"/>
              </a:solidFill>
              <a:latin typeface="Times New Roman" panose="02020603050405020304" pitchFamily="18" charset="0"/>
            </a:endParaRPr>
          </a:p>
          <a:p>
            <a:endParaRPr lang="ru-RU" dirty="0"/>
          </a:p>
        </p:txBody>
      </p:sp>
    </p:spTree>
    <p:extLst>
      <p:ext uri="{BB962C8B-B14F-4D97-AF65-F5344CB8AC3E}">
        <p14:creationId xmlns:p14="http://schemas.microsoft.com/office/powerpoint/2010/main" val="2081411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551935" y="1491049"/>
            <a:ext cx="9364834" cy="1861752"/>
          </a:xfrm>
        </p:spPr>
        <p:txBody>
          <a:bodyPr>
            <a:normAutofit/>
          </a:bodyPr>
          <a:lstStyle/>
          <a:p>
            <a:r>
              <a:rPr lang="ru-RU" dirty="0"/>
              <a:t>Проблема преемственности между дошкольным и начальным образованием актуальна во все времена. Понятие преемственности трактуется, как непрерывный процесс развития, воспитания и обучения ребёнка, имеющий общие и специфические цели для каждого возрастного периода, т.е. это связь между различными ступенями развития. </a:t>
            </a:r>
          </a:p>
        </p:txBody>
      </p:sp>
      <p:pic>
        <p:nvPicPr>
          <p:cNvPr id="5" name="Рисунок 4"/>
          <p:cNvPicPr>
            <a:picLocks noChangeAspect="1"/>
          </p:cNvPicPr>
          <p:nvPr/>
        </p:nvPicPr>
        <p:blipFill>
          <a:blip r:embed="rId2"/>
          <a:stretch>
            <a:fillRect/>
          </a:stretch>
        </p:blipFill>
        <p:spPr>
          <a:xfrm>
            <a:off x="3418703" y="3276085"/>
            <a:ext cx="6813722" cy="2316665"/>
          </a:xfrm>
          <a:prstGeom prst="rect">
            <a:avLst/>
          </a:prstGeom>
        </p:spPr>
      </p:pic>
    </p:spTree>
    <p:extLst>
      <p:ext uri="{BB962C8B-B14F-4D97-AF65-F5344CB8AC3E}">
        <p14:creationId xmlns:p14="http://schemas.microsoft.com/office/powerpoint/2010/main" val="1962506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40195" y="1028343"/>
            <a:ext cx="7397577" cy="3970318"/>
          </a:xfrm>
          <a:prstGeom prst="rect">
            <a:avLst/>
          </a:prstGeom>
        </p:spPr>
        <p:txBody>
          <a:bodyPr wrap="square">
            <a:spAutoFit/>
          </a:bodyPr>
          <a:lstStyle/>
          <a:p>
            <a:r>
              <a:rPr lang="ru-RU" dirty="0"/>
              <a:t>Преемственность — это не что иное, как опора на пройденное, использование и дальнейшее развитие имеющихся у детей знаний, умений и навыков, расширение и углубление этих знаний, осознание уже известного на новом, более высоком уровне. Преемственность дает возможность в комплексе решать познавательные, воспитательные и развивающие задачи. Она выражается в том, что каждое низшее звено перспективно нацелено на требования последующего. Проблема преемственности в системе образования не нова. Еще К. Ушинский обосновал мысль о взаимоотношениях «подготовительного обучения» и «методического обучения в школе».</a:t>
            </a:r>
          </a:p>
          <a:p>
            <a:r>
              <a:rPr lang="ru-RU" dirty="0"/>
              <a:t>Решить проблему преемственности возможно лишь тогда, когда будет реализована единая линия развития ребенка на этапах дошкольного и начального школьного детства.</a:t>
            </a:r>
          </a:p>
        </p:txBody>
      </p:sp>
      <p:pic>
        <p:nvPicPr>
          <p:cNvPr id="2" name="Рисунок 1"/>
          <p:cNvPicPr>
            <a:picLocks noChangeAspect="1"/>
          </p:cNvPicPr>
          <p:nvPr/>
        </p:nvPicPr>
        <p:blipFill>
          <a:blip r:embed="rId2"/>
          <a:stretch>
            <a:fillRect/>
          </a:stretch>
        </p:blipFill>
        <p:spPr>
          <a:xfrm>
            <a:off x="1574072" y="792892"/>
            <a:ext cx="2042340" cy="3188043"/>
          </a:xfrm>
          <a:prstGeom prst="rect">
            <a:avLst/>
          </a:prstGeom>
        </p:spPr>
      </p:pic>
    </p:spTree>
    <p:extLst>
      <p:ext uri="{BB962C8B-B14F-4D97-AF65-F5344CB8AC3E}">
        <p14:creationId xmlns:p14="http://schemas.microsoft.com/office/powerpoint/2010/main" val="1938187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2940907" y="1070919"/>
            <a:ext cx="8386119" cy="3328086"/>
          </a:xfrm>
        </p:spPr>
        <p:txBody>
          <a:bodyPr>
            <a:normAutofit lnSpcReduction="10000"/>
          </a:bodyPr>
          <a:lstStyle/>
          <a:p>
            <a:r>
              <a:rPr lang="ru-RU" dirty="0"/>
              <a:t>Преемственность между ДОУ и школой - процесс, в котором на дошкольной ступени образования сохраняется ценность дошкольного детства и формируются фундаментальные личностные качества ребёнка, которые служат основой успешности школьного обучения. В тоже время школа, как преемник дошкольной ступени образования опирается на достижения ребёнка-дошкольника.</a:t>
            </a:r>
          </a:p>
          <a:p>
            <a:r>
              <a:rPr lang="ru-RU" dirty="0"/>
              <a:t>Введение Федеральных Государственных Требований (ФГТ) к структуре дошкольной программы и принятие новых Федеральных Государственных Образовательных Стандартов (ФГОС) начального школьного и дошкольного образования – важный этап в преемственности детского сада и школы.</a:t>
            </a:r>
          </a:p>
          <a:p>
            <a:endParaRPr lang="ru-RU" dirty="0"/>
          </a:p>
        </p:txBody>
      </p:sp>
    </p:spTree>
    <p:extLst>
      <p:ext uri="{BB962C8B-B14F-4D97-AF65-F5344CB8AC3E}">
        <p14:creationId xmlns:p14="http://schemas.microsoft.com/office/powerpoint/2010/main" val="4274568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392195" y="411892"/>
            <a:ext cx="6977448" cy="5303108"/>
          </a:xfrm>
        </p:spPr>
        <p:txBody>
          <a:bodyPr>
            <a:normAutofit/>
          </a:bodyPr>
          <a:lstStyle/>
          <a:p>
            <a:r>
              <a:rPr lang="ru-RU" dirty="0"/>
              <a:t>Образовательные программы дошкольных и общеобразовательных учреждений должны быть преемственными, т.е. программа начальной школы должна базироваться на образовательной программе ДОУ. Но, к сожалению, на практике происходит все наоборот: идея преемственности программ и технологий нередко сводится к механическому переносу их из начальной школы в ДОУ. Сложившаяся ситуация во многом является результатом недооценки самоценности дошкольного возраста, его значения в развитии ребенка. В связи с этим актуализируются поиски новых подходов к проблеме преемственности между школьным и дошкольным образованием. Для ее успешного решения необходимо, прежде всего, отказаться от понимания преемственности как формальных, внешних связей между ДОУ и школой, а также копировать в детском саду работу учителя.</a:t>
            </a:r>
          </a:p>
        </p:txBody>
      </p:sp>
    </p:spTree>
    <p:extLst>
      <p:ext uri="{BB962C8B-B14F-4D97-AF65-F5344CB8AC3E}">
        <p14:creationId xmlns:p14="http://schemas.microsoft.com/office/powerpoint/2010/main" val="170201018"/>
      </p:ext>
    </p:extLst>
  </p:cSld>
  <p:clrMapOvr>
    <a:masterClrMapping/>
  </p:clrMapOvr>
</p:sld>
</file>

<file path=ppt/theme/theme1.xml><?xml version="1.0" encoding="utf-8"?>
<a:theme xmlns:a="http://schemas.openxmlformats.org/drawingml/2006/main" name="Children Happy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7909083B-3485-49E7-BBE7-EFD488C62F99}" vid="{B57F6697-5DA8-422E-86BF-20B69A74A1E0}"/>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22224F2-88E2-4E19-8BE2-5AB2030F71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Макет презентации с играющимися детьми (рисованное широкоэкранное изображение)</Template>
  <TotalTime>0</TotalTime>
  <Words>2093</Words>
  <Application>Microsoft Office PowerPoint</Application>
  <PresentationFormat>Широкоэкранный</PresentationFormat>
  <Paragraphs>61</Paragraphs>
  <Slides>23</Slides>
  <Notes>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Euphemia</vt:lpstr>
      <vt:lpstr>Myriad Pro</vt:lpstr>
      <vt:lpstr>Times New Roman</vt:lpstr>
      <vt:lpstr>Wingdings</vt:lpstr>
      <vt:lpstr>Children Happy 16x9</vt:lpstr>
      <vt:lpstr>Преемственность в работе ДОУ и Школы.</vt:lpstr>
      <vt:lpstr>«Школьное обучение никогда не начинается с пустого места, а всегда опирается на определенную стадию развития, проделанную ребенком». Л. С. Выготский </vt:lpstr>
      <vt:lpstr>Презентация PowerPoint</vt:lpstr>
      <vt:lpstr>Задачи</vt:lpstr>
      <vt:lpstr>Задачи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2015-11-16T17:52:24Z</dcterms:created>
  <dcterms:modified xsi:type="dcterms:W3CDTF">2016-03-26T11:02:01Z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TC034618839991</vt:lpwstr>
  </property>
</Properties>
</file>