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56" r:id="rId3"/>
    <p:sldId id="267" r:id="rId4"/>
    <p:sldId id="266" r:id="rId5"/>
    <p:sldId id="270" r:id="rId6"/>
    <p:sldId id="263" r:id="rId7"/>
    <p:sldId id="271" r:id="rId8"/>
    <p:sldId id="265" r:id="rId9"/>
    <p:sldId id="264" r:id="rId10"/>
    <p:sldId id="259" r:id="rId11"/>
    <p:sldId id="25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FFDA65"/>
    <a:srgbClr val="DDF0C8"/>
    <a:srgbClr val="FF9900"/>
    <a:srgbClr val="CBEDAD"/>
    <a:srgbClr val="BDE779"/>
    <a:srgbClr val="B8E68E"/>
    <a:srgbClr val="993300"/>
    <a:srgbClr val="F7DE7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>
        <p:scale>
          <a:sx n="95" d="100"/>
          <a:sy n="95" d="100"/>
        </p:scale>
        <p:origin x="75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0B8B0D4-E2AA-4BA8-9107-0C1967CEAEDF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7DA1E6-A8C2-4CD6-BC69-9BA935E53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1AF5E3-19F5-4D1E-8FAB-474AAB8EA593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BF202D-2DF3-4CEA-8213-CD94F7BE218F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3DBC79-2114-4E4E-9491-3506496AD39D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991D5-AC98-4751-B62F-7A1408B9679D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402DA-83BA-48C4-985A-B1A595AD7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E744A-ABC1-4CB2-A414-18AF5223C96B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C62D4-1CD0-4729-8552-5AA3447EE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27E5A-B47F-4471-9D7D-7024B4CC39C0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56B-75C7-4F9E-84FC-955EBB354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E0285-40ED-4486-9031-80460CD65004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D2802-1A37-455C-BF2D-F99B29083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4C4D-EDFB-473C-9FB8-CF7FFB46FC39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B7615-47A9-4D00-8FBD-614073F6D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A20AA-1809-40A8-9390-A8B779932662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14F13-1179-451D-BF1F-C669C0AA5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DBED9-771F-4D71-8012-01EB27E47EE5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B291C-0E23-46D9-BCFE-CEDFD39F4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2AC95-D92D-4BC8-B525-722D5E2F3C55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7A72C-D7E3-4E6A-AE82-6B4E20FC8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83D68-32A8-4313-82FE-549F8121C814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8E2B3-519E-4017-849F-EC2B6541B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319DB-CA3D-44FB-B49E-16DCA0F19242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A6297-8604-440D-9328-B75E478E3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FD5CE-6026-48D7-82E2-CD77B9EB8792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53307-00AB-42C2-BD50-62395638C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021644-D988-4866-B306-B9872144DBE2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000A69-5DF9-4B76-916E-B53D16C10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7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4;&#1083;&#1072;&#1076;&#1096;&#1072;&#1103;%20&#1075;&#1088;&#1091;&#1087;&#1087;&#1072;\&#1084;&#1091;&#1079;&#1099;&#1082;&#1072;\&#1069;&#1090;&#1086;%20&#1082;%20&#1083;&#1077;&#1090;&#1091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4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3f0c794ee46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06897" y="1556792"/>
            <a:ext cx="613020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Romashka Deco" pitchFamily="2" charset="0"/>
              </a:rPr>
              <a:t>«ЛЕТО, ЛЕТО –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Romashka Deco" pitchFamily="2" charset="0"/>
              </a:rPr>
              <a:t>ТЫ НАШ ДРУГ!»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284984"/>
            <a:ext cx="7406003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632D1"/>
                </a:solidFill>
              </a:rPr>
              <a:t>Фотоотчет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632D1"/>
                </a:solidFill>
              </a:rPr>
              <a:t> о летней оздоровительной работе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632D1"/>
                </a:solidFill>
              </a:rPr>
              <a:t> 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632D1"/>
              </a:solidFill>
            </a:endParaRPr>
          </a:p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632D1"/>
                </a:solidFill>
              </a:rPr>
              <a:t>II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632D1"/>
                </a:solidFill>
              </a:rPr>
              <a:t> младших групп</a:t>
            </a:r>
          </a:p>
          <a:p>
            <a:pPr algn="ctr">
              <a:defRPr/>
            </a:pP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632D1"/>
              </a:solidFill>
            </a:endParaRPr>
          </a:p>
          <a:p>
            <a:pPr algn="r"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632D1"/>
                </a:solidFill>
              </a:rPr>
              <a:t>Подготовили воспитатели: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632D1"/>
                </a:solidFill>
              </a:rPr>
              <a:t>Александрова М.А.</a:t>
            </a:r>
          </a:p>
          <a:p>
            <a:pPr algn="r"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632D1"/>
                </a:solidFill>
              </a:rPr>
              <a:t>Бикмухаметова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632D1"/>
                </a:solidFill>
              </a:rPr>
              <a:t>Н.А.</a:t>
            </a:r>
          </a:p>
          <a:p>
            <a:pPr algn="r">
              <a:defRPr/>
            </a:pP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632D1"/>
                </a:solidFill>
              </a:rPr>
              <a:t>Костюкова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632D1"/>
                </a:solidFill>
              </a:rPr>
              <a:t> Н.Н.</a:t>
            </a:r>
          </a:p>
          <a:p>
            <a:pPr algn="r"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632D1"/>
                </a:solidFill>
              </a:rPr>
              <a:t>Монастырная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632D1"/>
                </a:solidFill>
              </a:rPr>
              <a:t>С.В.</a:t>
            </a:r>
          </a:p>
          <a:p>
            <a:pPr algn="r">
              <a:defRPr/>
            </a:pP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632D1"/>
              </a:solidFill>
            </a:endParaRPr>
          </a:p>
        </p:txBody>
      </p:sp>
      <p:pic>
        <p:nvPicPr>
          <p:cNvPr id="7" name="Это к лет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55576" y="4143126"/>
            <a:ext cx="3709074" cy="2166194"/>
          </a:xfrm>
          <a:prstGeom prst="roundRect">
            <a:avLst/>
          </a:prstGeom>
          <a:ln w="38100">
            <a:solidFill>
              <a:srgbClr val="FFDA65"/>
            </a:solidFill>
          </a:ln>
          <a:effectLst/>
          <a:extLst>
            <a:ext uri="{909E8E84-426E-40DD-AFC4-6F175D3DCCD1}"/>
            <a:ext uri="{91240B29-F687-4F45-9708-019B960494DF}"/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603870"/>
            <a:ext cx="3744416" cy="2716537"/>
          </a:xfrm>
          <a:prstGeom prst="roundRect">
            <a:avLst/>
          </a:prstGeom>
          <a:noFill/>
          <a:ln w="38100">
            <a:solidFill>
              <a:srgbClr val="FFDA65"/>
            </a:solidFill>
            <a:miter lim="800000"/>
            <a:headEnd/>
            <a:tailEnd/>
          </a:ln>
          <a:effectLst/>
        </p:spPr>
      </p:pic>
      <p:pic>
        <p:nvPicPr>
          <p:cNvPr id="4101" name="Picture 4" descr="F:\фото лето 2015\IMG_12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72000" y="822708"/>
            <a:ext cx="3843501" cy="2606292"/>
          </a:xfrm>
          <a:prstGeom prst="roundRect">
            <a:avLst/>
          </a:prstGeom>
          <a:ln w="38100">
            <a:solidFill>
              <a:srgbClr val="FFDA65"/>
            </a:solidFill>
          </a:ln>
          <a:effectLst/>
          <a:extLst>
            <a:ext uri="{909E8E84-426E-40DD-AFC4-6F175D3DCCD1}"/>
            <a:ext uri="{91240B29-F687-4F45-9708-019B960494DF}"/>
          </a:extLst>
        </p:spPr>
      </p:pic>
      <p:pic>
        <p:nvPicPr>
          <p:cNvPr id="9221" name="Рисунок 8" descr="68335-1-f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05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3568" y="898202"/>
            <a:ext cx="3791696" cy="2314774"/>
          </a:xfrm>
          <a:prstGeom prst="roundRect">
            <a:avLst/>
          </a:prstGeom>
          <a:noFill/>
          <a:ln w="38100">
            <a:solidFill>
              <a:srgbClr val="FFDA65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11560" y="3420289"/>
            <a:ext cx="4104455" cy="584775"/>
          </a:xfrm>
          <a:prstGeom prst="rect">
            <a:avLst/>
          </a:prstGeom>
          <a:solidFill>
            <a:srgbClr val="DDF0C8"/>
          </a:solidFill>
          <a:ln w="38100">
            <a:solidFill>
              <a:srgbClr val="FFDA65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9900"/>
                </a:solidFill>
                <a:latin typeface="Arial Narrow" pitchFamily="34" charset="0"/>
              </a:rPr>
              <a:t>Опять смеется лето в открытое окно, </a:t>
            </a:r>
          </a:p>
          <a:p>
            <a:pPr algn="ctr">
              <a:defRPr/>
            </a:pPr>
            <a:r>
              <a:rPr lang="ru-RU" sz="1600" b="1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9900"/>
                </a:solidFill>
                <a:latin typeface="Arial Narrow" pitchFamily="34" charset="0"/>
              </a:rPr>
              <a:t>и солнышка и света полным, полным – полно!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 descr="68335-1-f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05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D:\младшая группа\Новая папка (2)\IMG_14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088033"/>
            <a:ext cx="3312368" cy="2468039"/>
          </a:xfrm>
          <a:prstGeom prst="roundRect">
            <a:avLst/>
          </a:prstGeom>
          <a:noFill/>
          <a:ln w="38100">
            <a:solidFill>
              <a:srgbClr val="FFDA65"/>
            </a:solidFill>
          </a:ln>
        </p:spPr>
      </p:pic>
      <p:pic>
        <p:nvPicPr>
          <p:cNvPr id="10246" name="Picture 6" descr="D:\младшая группа\Новая папка (2)\Новая папка (3)\IMG_17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1052736"/>
            <a:ext cx="3816424" cy="2504529"/>
          </a:xfrm>
          <a:prstGeom prst="roundRect">
            <a:avLst/>
          </a:prstGeom>
          <a:noFill/>
          <a:ln w="38100">
            <a:solidFill>
              <a:srgbClr val="FFDA65"/>
            </a:solidFill>
          </a:ln>
        </p:spPr>
      </p:pic>
      <p:pic>
        <p:nvPicPr>
          <p:cNvPr id="11268" name="Picture 4" descr="D:\младшая группа\Новая папка (2)\IMG_110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1052736"/>
            <a:ext cx="3960440" cy="2459258"/>
          </a:xfrm>
          <a:prstGeom prst="roundRect">
            <a:avLst/>
          </a:prstGeom>
          <a:noFill/>
          <a:ln w="38100">
            <a:solidFill>
              <a:srgbClr val="FFDA65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827585" y="3682767"/>
            <a:ext cx="7416824" cy="2554545"/>
          </a:xfrm>
          <a:prstGeom prst="rect">
            <a:avLst/>
          </a:prstGeom>
          <a:solidFill>
            <a:srgbClr val="DDF0C8"/>
          </a:solidFill>
          <a:ln>
            <a:solidFill>
              <a:srgbClr val="FFDA6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defRPr/>
            </a:pPr>
            <a:r>
              <a:rPr lang="en-US" altLang="ru-RU" sz="1600" dirty="0" smtClean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Arial Narrow" pitchFamily="34" charset="0"/>
                <a:cs typeface="Times New Roman" pitchFamily="18" charset="0"/>
              </a:rPr>
              <a:t>  </a:t>
            </a:r>
            <a:r>
              <a:rPr lang="ru-RU" altLang="ru-RU" sz="1600" dirty="0" smtClean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Arial Narrow" pitchFamily="34" charset="0"/>
                <a:cs typeface="Times New Roman" pitchFamily="18" charset="0"/>
              </a:rPr>
              <a:t>Лучистая энергия солнца оказывает огромное влияние на жизнедеятельность организма. Солнечные лучи, кроме видимых, содержат невидимые лучи: инфракрасные и ультрафиолетовые.</a:t>
            </a:r>
            <a:endParaRPr lang="en-US" altLang="ru-RU" sz="1600" dirty="0" smtClean="0">
              <a:ln>
                <a:solidFill>
                  <a:srgbClr val="FF9900"/>
                </a:solidFill>
              </a:ln>
              <a:solidFill>
                <a:srgbClr val="FF9900"/>
              </a:solidFill>
              <a:latin typeface="Arial Narrow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altLang="ru-RU" sz="1600" dirty="0" smtClean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Arial Narrow" pitchFamily="34" charset="0"/>
                <a:cs typeface="Times New Roman" pitchFamily="18" charset="0"/>
              </a:rPr>
              <a:t>   </a:t>
            </a:r>
            <a:r>
              <a:rPr lang="ru-RU" altLang="ru-RU" sz="1600" dirty="0" smtClean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Arial Narrow" pitchFamily="34" charset="0"/>
                <a:cs typeface="Times New Roman" pitchFamily="18" charset="0"/>
              </a:rPr>
              <a:t>Биологическое влияние на живой организм оказывают главным образом ультрафиолетовые лучи. Под воздействием солнечных лучей химические и биологические процессы в клетках и тканях ускоряются и повышается общий обмен веществ. </a:t>
            </a:r>
          </a:p>
          <a:p>
            <a:pPr algn="just">
              <a:defRPr/>
            </a:pPr>
            <a:r>
              <a:rPr lang="en-US" altLang="ru-RU" sz="1600" dirty="0" smtClean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Arial Narrow" pitchFamily="34" charset="0"/>
                <a:cs typeface="Times New Roman" pitchFamily="18" charset="0"/>
              </a:rPr>
              <a:t>   </a:t>
            </a:r>
            <a:r>
              <a:rPr lang="ru-RU" altLang="ru-RU" sz="1600" dirty="0" smtClean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Arial Narrow" pitchFamily="34" charset="0"/>
                <a:cs typeface="Times New Roman" pitchFamily="18" charset="0"/>
              </a:rPr>
              <a:t>В подкожном жировом слое под влиянием ультрафиолетовых лучей из провитамина D вырабатывается активный витамин D. Изменяется общее состояние организма, улучшаются настроение, сон, аппетит, повышаются работоспособность и сопротивляемость к различного рода заболеваниям.</a:t>
            </a: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8" descr="68335-1-f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05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1"/>
          <p:cNvSpPr>
            <a:spLocks noChangeArrowheads="1"/>
          </p:cNvSpPr>
          <p:nvPr/>
        </p:nvSpPr>
        <p:spPr bwMode="auto">
          <a:xfrm>
            <a:off x="684213" y="620713"/>
            <a:ext cx="7559675" cy="1077912"/>
          </a:xfrm>
          <a:prstGeom prst="rect">
            <a:avLst/>
          </a:prstGeom>
          <a:solidFill>
            <a:srgbClr val="DDF0C8"/>
          </a:solidFill>
          <a:ln w="38100">
            <a:solidFill>
              <a:srgbClr val="FFDA6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rgbClr val="FF9900"/>
                </a:solidFill>
                <a:latin typeface="Arial Narrow" pitchFamily="34" charset="0"/>
              </a:rPr>
              <a:t>Почему для всех ребят лета не хватает?</a:t>
            </a:r>
            <a:br>
              <a:rPr lang="ru-RU" altLang="ru-RU" sz="3200" b="1">
                <a:solidFill>
                  <a:srgbClr val="FF9900"/>
                </a:solidFill>
                <a:latin typeface="Arial Narrow" pitchFamily="34" charset="0"/>
              </a:rPr>
            </a:br>
            <a:r>
              <a:rPr lang="ru-RU" altLang="ru-RU" sz="3200" b="1">
                <a:solidFill>
                  <a:srgbClr val="FF9900"/>
                </a:solidFill>
                <a:latin typeface="Arial Narrow" pitchFamily="34" charset="0"/>
              </a:rPr>
              <a:t>Лето, словно шоколад, очень быстро тает!</a:t>
            </a:r>
          </a:p>
        </p:txBody>
      </p:sp>
      <p:pic>
        <p:nvPicPr>
          <p:cNvPr id="13315" name="Picture 3" descr="F:\фото лето 2015\Новая папка\IMG_152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3203848" y="2564904"/>
            <a:ext cx="2926276" cy="3717032"/>
          </a:xfrm>
          <a:prstGeom prst="roundRect">
            <a:avLst/>
          </a:prstGeom>
          <a:ln w="38100">
            <a:solidFill>
              <a:srgbClr val="FFDA65"/>
            </a:solidFill>
          </a:ln>
          <a:effectLst/>
          <a:extLst>
            <a:ext uri="{909E8E84-426E-40DD-AFC4-6F175D3DCCD1}"/>
          </a:extLst>
        </p:spPr>
      </p:pic>
      <p:pic>
        <p:nvPicPr>
          <p:cNvPr id="13316" name="Picture 4" descr="F:\фото лето 2015\Новая папка\IMG_153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611560" y="2564904"/>
            <a:ext cx="2450366" cy="3694651"/>
          </a:xfrm>
          <a:prstGeom prst="roundRect">
            <a:avLst/>
          </a:prstGeom>
          <a:ln w="38100">
            <a:solidFill>
              <a:srgbClr val="FFDA65"/>
            </a:solidFill>
          </a:ln>
          <a:effectLst/>
          <a:extLst>
            <a:ext uri="{909E8E84-426E-40DD-AFC4-6F175D3DCCD1}"/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0192" y="1772816"/>
            <a:ext cx="2095233" cy="4509616"/>
          </a:xfrm>
          <a:prstGeom prst="roundRect">
            <a:avLst/>
          </a:prstGeom>
          <a:noFill/>
          <a:ln w="38100">
            <a:solidFill>
              <a:srgbClr val="FFDA65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8" descr="68335-1-f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05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Блок-схема: перфолента 1"/>
          <p:cNvSpPr/>
          <p:nvPr/>
        </p:nvSpPr>
        <p:spPr>
          <a:xfrm>
            <a:off x="1547664" y="1196752"/>
            <a:ext cx="6094938" cy="3318247"/>
          </a:xfrm>
          <a:prstGeom prst="flowChartPunchedTape">
            <a:avLst/>
          </a:prstGeom>
          <a:solidFill>
            <a:srgbClr val="BDE779"/>
          </a:solidFill>
          <a:ln w="76200">
            <a:solidFill>
              <a:srgbClr val="FFDA65"/>
            </a:solidFill>
          </a:ln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Romashulka" pitchFamily="2" charset="0"/>
              </a:rPr>
              <a:t>СПАСИБО </a:t>
            </a:r>
          </a:p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Romashulka" pitchFamily="2" charset="0"/>
              </a:rPr>
              <a:t>ЗА ВНИМАНИЕ!</a:t>
            </a:r>
          </a:p>
        </p:txBody>
      </p:sp>
      <p:pic>
        <p:nvPicPr>
          <p:cNvPr id="13316" name="Рисунок 5" descr="sigpic5096_1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0" y="4394200"/>
            <a:ext cx="1716088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9552" y="314927"/>
            <a:ext cx="7992888" cy="5994394"/>
          </a:xfrm>
          <a:prstGeom prst="rect">
            <a:avLst/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/>
          </a:extLst>
        </p:spPr>
      </p:pic>
      <p:pic>
        <p:nvPicPr>
          <p:cNvPr id="3075" name="Рисунок 8" descr="68335-1-f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05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900113" y="620713"/>
            <a:ext cx="4319587" cy="1223962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Отправляемся в лето…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F:\фото лето 2015\IMG_14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260350"/>
            <a:ext cx="8313737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8" descr="68335-1-f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05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5292080" y="692696"/>
            <a:ext cx="3096344" cy="1200329"/>
          </a:xfrm>
          <a:prstGeom prst="rect">
            <a:avLst/>
          </a:prstGeom>
          <a:solidFill>
            <a:srgbClr val="DDF0C8"/>
          </a:solidFill>
          <a:ln w="38100">
            <a:solidFill>
              <a:srgbClr val="FFDA65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Arial Narrow" pitchFamily="34" charset="0"/>
              </a:rPr>
              <a:t>- Что ты мне подаришь, лето?</a:t>
            </a:r>
            <a:br>
              <a:rPr lang="ru-RU" b="1" dirty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Arial Narrow" pitchFamily="34" charset="0"/>
              </a:rPr>
            </a:br>
            <a:r>
              <a:rPr lang="ru-RU" b="1" dirty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Arial Narrow" pitchFamily="34" charset="0"/>
              </a:rPr>
              <a:t>- Много  солнечного  света!</a:t>
            </a:r>
            <a:br>
              <a:rPr lang="ru-RU" b="1" dirty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Arial Narrow" pitchFamily="34" charset="0"/>
              </a:rPr>
            </a:br>
            <a:r>
              <a:rPr lang="ru-RU" b="1" dirty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Arial Narrow" pitchFamily="34" charset="0"/>
              </a:rPr>
              <a:t>  В  небе  </a:t>
            </a:r>
            <a:r>
              <a:rPr lang="ru-RU" b="1" dirty="0" err="1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Arial Narrow" pitchFamily="34" charset="0"/>
              </a:rPr>
              <a:t>pадyгy</a:t>
            </a:r>
            <a:r>
              <a:rPr lang="ru-RU" b="1" dirty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Arial Narrow" pitchFamily="34" charset="0"/>
              </a:rPr>
              <a:t>  -  </a:t>
            </a:r>
            <a:r>
              <a:rPr lang="ru-RU" b="1" dirty="0" err="1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Arial Narrow" pitchFamily="34" charset="0"/>
              </a:rPr>
              <a:t>дyгy</a:t>
            </a:r>
            <a:r>
              <a:rPr lang="ru-RU" b="1" dirty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Arial Narrow" pitchFamily="34" charset="0"/>
              </a:rPr>
              <a:t>!</a:t>
            </a:r>
            <a:br>
              <a:rPr lang="ru-RU" b="1" dirty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Arial Narrow" pitchFamily="34" charset="0"/>
              </a:rPr>
            </a:br>
            <a:r>
              <a:rPr lang="ru-RU" b="1" dirty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Arial Narrow" pitchFamily="34" charset="0"/>
              </a:rPr>
              <a:t>  И  ромашки  на  </a:t>
            </a:r>
            <a:r>
              <a:rPr lang="ru-RU" b="1" dirty="0" err="1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Arial Narrow" pitchFamily="34" charset="0"/>
              </a:rPr>
              <a:t>лyгy</a:t>
            </a:r>
            <a:r>
              <a:rPr lang="ru-RU" b="1" dirty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Arial Narrow" pitchFamily="34" charset="0"/>
              </a:rPr>
              <a:t>!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D:\младшая группа\Новая папка (2)\IMG_13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1763" y="71438"/>
            <a:ext cx="8340725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8" descr="68335-1-f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050" y="-26988"/>
            <a:ext cx="912812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131840" y="764704"/>
            <a:ext cx="2736303" cy="707886"/>
          </a:xfrm>
          <a:prstGeom prst="rect">
            <a:avLst/>
          </a:prstGeom>
          <a:solidFill>
            <a:srgbClr val="DDF0C8"/>
          </a:solidFill>
          <a:ln w="38100">
            <a:solidFill>
              <a:srgbClr val="FFDA65"/>
            </a:solidFill>
          </a:ln>
        </p:spPr>
        <p:txBody>
          <a:bodyPr wrap="square" numCol="1">
            <a:spAutoFit/>
          </a:bodyPr>
          <a:lstStyle/>
          <a:p>
            <a:pPr algn="ctr">
              <a:defRPr/>
            </a:pPr>
            <a:r>
              <a:rPr lang="ru-RU" sz="200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9900"/>
                </a:solidFill>
                <a:latin typeface="Arial Narrow" pitchFamily="34" charset="0"/>
              </a:rPr>
              <a:t>Отчего так много света?</a:t>
            </a:r>
            <a:br>
              <a:rPr lang="ru-RU" sz="200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9900"/>
                </a:solidFill>
                <a:latin typeface="Arial Narrow" pitchFamily="34" charset="0"/>
              </a:rPr>
            </a:br>
            <a:r>
              <a:rPr lang="ru-RU" sz="200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9900"/>
                </a:solidFill>
                <a:latin typeface="Arial Narrow" pitchFamily="34" charset="0"/>
              </a:rPr>
              <a:t>Отчего вокруг тепло</a:t>
            </a:r>
            <a:r>
              <a:rPr lang="ru-RU" sz="2000" dirty="0" smtClean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9900"/>
                </a:solidFill>
                <a:latin typeface="Arial Narrow" pitchFamily="34" charset="0"/>
              </a:rPr>
              <a:t>?</a:t>
            </a:r>
            <a:endParaRPr lang="ru-RU" sz="2000" dirty="0">
              <a:ln w="12700">
                <a:solidFill>
                  <a:srgbClr val="FF9900"/>
                </a:solidFill>
                <a:prstDash val="solid"/>
              </a:ln>
              <a:solidFill>
                <a:srgbClr val="FF99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68335-1-f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05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620688"/>
            <a:ext cx="2592288" cy="646331"/>
          </a:xfrm>
          <a:prstGeom prst="rect">
            <a:avLst/>
          </a:prstGeom>
          <a:solidFill>
            <a:srgbClr val="DDF0C8"/>
          </a:solidFill>
          <a:ln w="38100">
            <a:solidFill>
              <a:srgbClr val="FFDA65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9900"/>
                </a:solidFill>
                <a:latin typeface="Arial Narrow" pitchFamily="34" charset="0"/>
              </a:rPr>
              <a:t>Оттого, что это — лето</a:t>
            </a:r>
            <a:br>
              <a:rPr lang="ru-RU" dirty="0" smtClean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9900"/>
                </a:solidFill>
                <a:latin typeface="Arial Narrow" pitchFamily="34" charset="0"/>
              </a:rPr>
            </a:br>
            <a:r>
              <a:rPr lang="ru-RU" dirty="0" smtClean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9900"/>
                </a:solidFill>
                <a:latin typeface="Arial Narrow" pitchFamily="34" charset="0"/>
              </a:rPr>
              <a:t>На всё лето к нам пришло.</a:t>
            </a:r>
            <a:endParaRPr lang="ru-RU" dirty="0">
              <a:ln w="12700">
                <a:solidFill>
                  <a:srgbClr val="FF9900"/>
                </a:solidFill>
                <a:prstDash val="solid"/>
              </a:ln>
              <a:solidFill>
                <a:srgbClr val="FF9900"/>
              </a:solidFill>
              <a:latin typeface="Arial Narrow" pitchFamily="34" charset="0"/>
            </a:endParaRPr>
          </a:p>
        </p:txBody>
      </p:sp>
      <p:pic>
        <p:nvPicPr>
          <p:cNvPr id="1026" name="Picture 2" descr="F:\Костюкова.  Фото\лето\Фото03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4343441"/>
            <a:ext cx="2760985" cy="1930384"/>
          </a:xfrm>
          <a:prstGeom prst="roundRect">
            <a:avLst/>
          </a:prstGeom>
          <a:noFill/>
          <a:ln w="38100">
            <a:solidFill>
              <a:srgbClr val="FFDA65"/>
            </a:solidFill>
          </a:ln>
        </p:spPr>
      </p:pic>
      <p:pic>
        <p:nvPicPr>
          <p:cNvPr id="1027" name="Picture 3" descr="F:\Костюкова.  Фото\лето\Фото03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4365104"/>
            <a:ext cx="2520045" cy="1872208"/>
          </a:xfrm>
          <a:prstGeom prst="roundRect">
            <a:avLst/>
          </a:prstGeom>
          <a:noFill/>
          <a:ln w="38100">
            <a:solidFill>
              <a:srgbClr val="FFDA65"/>
            </a:solidFill>
          </a:ln>
        </p:spPr>
      </p:pic>
      <p:pic>
        <p:nvPicPr>
          <p:cNvPr id="1028" name="Picture 4" descr="F:\Костюкова.  Фото\лето\P60401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5856" y="4354208"/>
            <a:ext cx="2240063" cy="1901106"/>
          </a:xfrm>
          <a:prstGeom prst="roundRect">
            <a:avLst/>
          </a:prstGeom>
          <a:noFill/>
          <a:ln w="38100">
            <a:solidFill>
              <a:srgbClr val="FFDA65"/>
            </a:solidFill>
          </a:ln>
        </p:spPr>
      </p:pic>
      <p:pic>
        <p:nvPicPr>
          <p:cNvPr id="1029" name="Picture 5" descr="F:\Костюкова.  Фото\лето\P604012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7584" y="1340768"/>
            <a:ext cx="2193708" cy="2808312"/>
          </a:xfrm>
          <a:prstGeom prst="roundRect">
            <a:avLst/>
          </a:prstGeom>
          <a:noFill/>
          <a:ln w="38100">
            <a:solidFill>
              <a:srgbClr val="FFDA65"/>
            </a:solidFill>
          </a:ln>
        </p:spPr>
      </p:pic>
      <p:pic>
        <p:nvPicPr>
          <p:cNvPr id="1030" name="Picture 6" descr="F:\Костюкова.  Фото\цветы и дети\P731003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23387" y="836712"/>
            <a:ext cx="4800533" cy="3240360"/>
          </a:xfrm>
          <a:prstGeom prst="roundRect">
            <a:avLst/>
          </a:prstGeom>
          <a:noFill/>
          <a:ln w="38100">
            <a:solidFill>
              <a:srgbClr val="FFDA65"/>
            </a:solidFill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8" descr="68335-1-f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05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" descr="F:\фото лето 2015\IMG_12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72202" y="3532712"/>
            <a:ext cx="2035444" cy="2776608"/>
          </a:xfrm>
          <a:prstGeom prst="roundRect">
            <a:avLst/>
          </a:prstGeom>
          <a:ln w="38100">
            <a:solidFill>
              <a:srgbClr val="F7DE75"/>
            </a:solidFill>
          </a:ln>
          <a:effectLst/>
          <a:extLst>
            <a:ext uri="{909E8E84-426E-40DD-AFC4-6F175D3DCCD1}"/>
            <a:ext uri="{91240B29-F687-4F45-9708-019B960494DF}"/>
          </a:extLst>
        </p:spPr>
      </p:pic>
      <p:sp>
        <p:nvSpPr>
          <p:cNvPr id="5126" name="Прямоугольник 3"/>
          <p:cNvSpPr>
            <a:spLocks noChangeArrowheads="1"/>
          </p:cNvSpPr>
          <p:nvPr/>
        </p:nvSpPr>
        <p:spPr bwMode="auto">
          <a:xfrm>
            <a:off x="611560" y="3501008"/>
            <a:ext cx="5688632" cy="646331"/>
          </a:xfrm>
          <a:prstGeom prst="rect">
            <a:avLst/>
          </a:prstGeom>
          <a:solidFill>
            <a:srgbClr val="DDF0C8"/>
          </a:solidFill>
          <a:ln w="38100">
            <a:solidFill>
              <a:srgbClr val="F7DE75"/>
            </a:solidFill>
            <a:miter lim="800000"/>
            <a:headEnd/>
            <a:tailEnd/>
          </a:ln>
        </p:spPr>
        <p:txBody>
          <a:bodyPr numCol="2">
            <a:spAutoFit/>
          </a:bodyPr>
          <a:lstStyle/>
          <a:p>
            <a:pPr algn="ctr">
              <a:defRPr/>
            </a:pPr>
            <a:r>
              <a:rPr lang="ru-RU" altLang="ru-RU" b="1" dirty="0">
                <a:ln w="3175">
                  <a:solidFill>
                    <a:srgbClr val="FF9900"/>
                  </a:solidFill>
                </a:ln>
                <a:solidFill>
                  <a:srgbClr val="FF9900"/>
                </a:solidFill>
                <a:latin typeface="Arial Narrow" pitchFamily="34" charset="0"/>
              </a:rPr>
              <a:t>Здравствуй, солнце золотое!</a:t>
            </a:r>
            <a:br>
              <a:rPr lang="ru-RU" altLang="ru-RU" b="1" dirty="0">
                <a:ln w="3175">
                  <a:solidFill>
                    <a:srgbClr val="FF9900"/>
                  </a:solidFill>
                </a:ln>
                <a:solidFill>
                  <a:srgbClr val="FF9900"/>
                </a:solidFill>
                <a:latin typeface="Arial Narrow" pitchFamily="34" charset="0"/>
              </a:rPr>
            </a:br>
            <a:r>
              <a:rPr lang="ru-RU" altLang="ru-RU" b="1" dirty="0">
                <a:ln w="3175">
                  <a:solidFill>
                    <a:srgbClr val="FF9900"/>
                  </a:solidFill>
                </a:ln>
                <a:solidFill>
                  <a:srgbClr val="FF9900"/>
                </a:solidFill>
                <a:latin typeface="Arial Narrow" pitchFamily="34" charset="0"/>
              </a:rPr>
              <a:t>Снова к нам вернулось ты.</a:t>
            </a:r>
            <a:br>
              <a:rPr lang="ru-RU" altLang="ru-RU" b="1" dirty="0">
                <a:ln w="3175">
                  <a:solidFill>
                    <a:srgbClr val="FF9900"/>
                  </a:solidFill>
                </a:ln>
                <a:solidFill>
                  <a:srgbClr val="FF9900"/>
                </a:solidFill>
                <a:latin typeface="Arial Narrow" pitchFamily="34" charset="0"/>
              </a:rPr>
            </a:br>
            <a:r>
              <a:rPr lang="ru-RU" altLang="ru-RU" b="1" dirty="0">
                <a:ln w="3175">
                  <a:solidFill>
                    <a:srgbClr val="FF9900"/>
                  </a:solidFill>
                </a:ln>
                <a:solidFill>
                  <a:srgbClr val="FF9900"/>
                </a:solidFill>
                <a:latin typeface="Arial Narrow" pitchFamily="34" charset="0"/>
              </a:rPr>
              <a:t>Здравствуй, небо голубое,</a:t>
            </a:r>
            <a:br>
              <a:rPr lang="ru-RU" altLang="ru-RU" b="1" dirty="0">
                <a:ln w="3175">
                  <a:solidFill>
                    <a:srgbClr val="FF9900"/>
                  </a:solidFill>
                </a:ln>
                <a:solidFill>
                  <a:srgbClr val="FF9900"/>
                </a:solidFill>
                <a:latin typeface="Arial Narrow" pitchFamily="34" charset="0"/>
              </a:rPr>
            </a:br>
            <a:r>
              <a:rPr lang="ru-RU" altLang="ru-RU" b="1" dirty="0">
                <a:ln w="3175">
                  <a:solidFill>
                    <a:srgbClr val="FF9900"/>
                  </a:solidFill>
                </a:ln>
                <a:solidFill>
                  <a:srgbClr val="FF9900"/>
                </a:solidFill>
                <a:latin typeface="Arial Narrow" pitchFamily="34" charset="0"/>
              </a:rPr>
              <a:t>Теплый воздух и цветы!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4149080"/>
            <a:ext cx="2808312" cy="2106234"/>
          </a:xfrm>
          <a:prstGeom prst="roundRect">
            <a:avLst/>
          </a:prstGeom>
          <a:noFill/>
          <a:ln w="38100">
            <a:solidFill>
              <a:srgbClr val="F7DE75"/>
            </a:solidFill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1880" y="4221088"/>
            <a:ext cx="2808312" cy="2088232"/>
          </a:xfrm>
          <a:prstGeom prst="roundRect">
            <a:avLst/>
          </a:prstGeom>
          <a:noFill/>
          <a:ln w="38100">
            <a:solidFill>
              <a:srgbClr val="F7DE75"/>
            </a:solidFill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4047" y="1052736"/>
            <a:ext cx="3342419" cy="2358262"/>
          </a:xfrm>
          <a:prstGeom prst="roundRect">
            <a:avLst/>
          </a:prstGeom>
          <a:noFill/>
          <a:ln w="38100">
            <a:solidFill>
              <a:srgbClr val="F7DE75"/>
            </a:solidFill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7584" y="1052736"/>
            <a:ext cx="3888432" cy="2376264"/>
          </a:xfrm>
          <a:prstGeom prst="roundRect">
            <a:avLst/>
          </a:prstGeom>
          <a:noFill/>
          <a:ln w="38100">
            <a:solidFill>
              <a:srgbClr val="F7DE75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68335-1-f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05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Костюкова.  Фото\цветы и дети\P622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620688"/>
            <a:ext cx="3470100" cy="2376264"/>
          </a:xfrm>
          <a:prstGeom prst="roundRect">
            <a:avLst/>
          </a:prstGeom>
          <a:noFill/>
          <a:ln w="38100">
            <a:solidFill>
              <a:srgbClr val="FFDA65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3111738"/>
            <a:ext cx="5040560" cy="605294"/>
          </a:xfrm>
          <a:prstGeom prst="rect">
            <a:avLst/>
          </a:prstGeom>
          <a:solidFill>
            <a:srgbClr val="DDF0C8"/>
          </a:solidFill>
          <a:ln w="38100">
            <a:solidFill>
              <a:srgbClr val="FFDA65"/>
            </a:solidFill>
          </a:ln>
        </p:spPr>
        <p:txBody>
          <a:bodyPr wrap="square" numCol="2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ru-RU" b="1" dirty="0" smtClean="0">
                <a:ln w="1905">
                  <a:solidFill>
                    <a:srgbClr val="FF9900"/>
                  </a:solidFill>
                </a:ln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anose="02020603050405020304" pitchFamily="18" charset="0"/>
              </a:rPr>
              <a:t>Лето красное настало, </a:t>
            </a:r>
          </a:p>
          <a:p>
            <a:pPr algn="ctr">
              <a:lnSpc>
                <a:spcPts val="2000"/>
              </a:lnSpc>
              <a:defRPr/>
            </a:pPr>
            <a:r>
              <a:rPr lang="ru-RU" b="1" dirty="0" smtClean="0">
                <a:ln w="1905">
                  <a:solidFill>
                    <a:srgbClr val="FF9900"/>
                  </a:solidFill>
                </a:ln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anose="02020603050405020304" pitchFamily="18" charset="0"/>
              </a:rPr>
              <a:t>За собою нас позвало. </a:t>
            </a:r>
          </a:p>
          <a:p>
            <a:pPr algn="ctr">
              <a:lnSpc>
                <a:spcPts val="2000"/>
              </a:lnSpc>
              <a:defRPr/>
            </a:pPr>
            <a:r>
              <a:rPr lang="ru-RU" b="1" dirty="0" smtClean="0">
                <a:ln w="1905">
                  <a:solidFill>
                    <a:srgbClr val="FF9900"/>
                  </a:solidFill>
                </a:ln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anose="02020603050405020304" pitchFamily="18" charset="0"/>
              </a:rPr>
              <a:t> На полянку, на лужок, </a:t>
            </a:r>
          </a:p>
          <a:p>
            <a:pPr algn="ctr">
              <a:lnSpc>
                <a:spcPts val="2000"/>
              </a:lnSpc>
              <a:defRPr/>
            </a:pPr>
            <a:r>
              <a:rPr lang="ru-RU" b="1" dirty="0" smtClean="0">
                <a:ln w="1905">
                  <a:solidFill>
                    <a:srgbClr val="FF9900"/>
                  </a:solidFill>
                </a:ln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anose="02020603050405020304" pitchFamily="18" charset="0"/>
              </a:rPr>
              <a:t> Выходи скорей, дружок! </a:t>
            </a:r>
            <a:endParaRPr lang="ru-RU" b="1" dirty="0">
              <a:ln w="1905">
                <a:solidFill>
                  <a:srgbClr val="FF9900"/>
                </a:solidFill>
              </a:ln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F:\Костюкова.  Фото\цветы и дети\P62200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3933056"/>
            <a:ext cx="1800200" cy="2310709"/>
          </a:xfrm>
          <a:prstGeom prst="roundRect">
            <a:avLst/>
          </a:prstGeom>
          <a:noFill/>
          <a:ln w="38100">
            <a:solidFill>
              <a:srgbClr val="FFDA65"/>
            </a:solidFill>
          </a:ln>
        </p:spPr>
      </p:pic>
      <p:pic>
        <p:nvPicPr>
          <p:cNvPr id="2052" name="Picture 4" descr="F:\Костюкова.  Фото\цветы и дети\P622001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2160" y="3140968"/>
            <a:ext cx="2340260" cy="3120347"/>
          </a:xfrm>
          <a:prstGeom prst="roundRect">
            <a:avLst/>
          </a:prstGeom>
          <a:noFill/>
          <a:ln w="38100">
            <a:solidFill>
              <a:srgbClr val="FFDA65"/>
            </a:solidFill>
          </a:ln>
        </p:spPr>
      </p:pic>
      <p:pic>
        <p:nvPicPr>
          <p:cNvPr id="2053" name="Picture 5" descr="F:\Костюкова.  Фото\цветы и дети\P622002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3568" y="4149080"/>
            <a:ext cx="3240360" cy="2042846"/>
          </a:xfrm>
          <a:prstGeom prst="roundRect">
            <a:avLst/>
          </a:prstGeom>
          <a:noFill/>
          <a:ln w="38100">
            <a:solidFill>
              <a:srgbClr val="FFDA65"/>
            </a:solidFill>
          </a:ln>
        </p:spPr>
      </p:pic>
      <p:pic>
        <p:nvPicPr>
          <p:cNvPr id="2054" name="Picture 6" descr="F:\Костюкова.  Фото\цветы и дети\P731001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8024" y="620688"/>
            <a:ext cx="3495033" cy="2376264"/>
          </a:xfrm>
          <a:prstGeom prst="roundRect">
            <a:avLst/>
          </a:prstGeom>
          <a:noFill/>
          <a:ln w="38100">
            <a:solidFill>
              <a:srgbClr val="FFDA65"/>
            </a:solidFill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Рисунок 8" descr="68335-1-f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05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355901"/>
            <a:ext cx="3672408" cy="2821648"/>
          </a:xfrm>
          <a:prstGeom prst="roundRect">
            <a:avLst/>
          </a:prstGeom>
          <a:noFill/>
          <a:ln w="38100">
            <a:solidFill>
              <a:srgbClr val="FFDA65"/>
            </a:solidFill>
            <a:miter lim="800000"/>
            <a:headEnd/>
            <a:tailEnd/>
          </a:ln>
          <a:effectLst/>
        </p:spPr>
      </p:pic>
      <p:pic>
        <p:nvPicPr>
          <p:cNvPr id="9218" name="Picture 2" descr="F:\фото лето 2015\IMG_13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3568" y="667714"/>
            <a:ext cx="3456384" cy="2257230"/>
          </a:xfrm>
          <a:prstGeom prst="roundRect">
            <a:avLst/>
          </a:prstGeom>
          <a:ln w="38100">
            <a:solidFill>
              <a:srgbClr val="FFDA65"/>
            </a:solidFill>
          </a:ln>
          <a:effectLst/>
          <a:extLst>
            <a:ext uri="{909E8E84-426E-40DD-AFC4-6F175D3DCCD1}"/>
            <a:ext uri="{91240B29-F687-4F45-9708-019B960494DF}"/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email"/>
          <a:srcRect r="-418"/>
          <a:stretch>
            <a:fillRect/>
          </a:stretch>
        </p:blipFill>
        <p:spPr bwMode="auto">
          <a:xfrm>
            <a:off x="4257966" y="692696"/>
            <a:ext cx="4058450" cy="2520280"/>
          </a:xfrm>
          <a:prstGeom prst="roundRect">
            <a:avLst/>
          </a:prstGeom>
          <a:noFill/>
          <a:ln w="38100">
            <a:solidFill>
              <a:srgbClr val="FFDA65"/>
            </a:solidFill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899592" y="3068960"/>
            <a:ext cx="3240360" cy="605294"/>
          </a:xfrm>
          <a:prstGeom prst="rect">
            <a:avLst/>
          </a:prstGeom>
          <a:solidFill>
            <a:srgbClr val="DDF0C8"/>
          </a:solidFill>
          <a:ln w="38100">
            <a:solidFill>
              <a:srgbClr val="FFDA65"/>
            </a:solidFill>
          </a:ln>
        </p:spPr>
        <p:txBody>
          <a:bodyPr wrap="square" numCol="1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ru-RU" b="1" dirty="0" smtClean="0">
                <a:ln w="1905">
                  <a:solidFill>
                    <a:srgbClr val="FF9900"/>
                  </a:solidFill>
                </a:ln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anose="02020603050405020304" pitchFamily="18" charset="0"/>
              </a:rPr>
              <a:t>Лето </a:t>
            </a:r>
            <a:r>
              <a:rPr lang="ru-RU" b="1" dirty="0">
                <a:ln w="1905">
                  <a:solidFill>
                    <a:srgbClr val="FF9900"/>
                  </a:solidFill>
                </a:ln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anose="02020603050405020304" pitchFamily="18" charset="0"/>
              </a:rPr>
              <a:t>ждёт, идём играть, </a:t>
            </a:r>
          </a:p>
          <a:p>
            <a:pPr algn="ctr">
              <a:lnSpc>
                <a:spcPts val="2000"/>
              </a:lnSpc>
              <a:defRPr/>
            </a:pPr>
            <a:r>
              <a:rPr lang="ru-RU" b="1" dirty="0">
                <a:ln w="1905">
                  <a:solidFill>
                    <a:srgbClr val="FF9900"/>
                  </a:solidFill>
                </a:ln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anose="02020603050405020304" pitchFamily="18" charset="0"/>
              </a:rPr>
              <a:t>Прыгать, бегать, загорать!</a:t>
            </a:r>
            <a:r>
              <a:rPr lang="ru-RU" b="1" spc="50" dirty="0">
                <a:ln w="11430">
                  <a:solidFill>
                    <a:srgbClr val="FF9900"/>
                  </a:solidFill>
                </a:ln>
                <a:solidFill>
                  <a:srgbClr val="FF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b="1" spc="50" dirty="0">
              <a:ln w="11430">
                <a:solidFill>
                  <a:srgbClr val="FF9900"/>
                </a:solidFill>
              </a:ln>
              <a:solidFill>
                <a:srgbClr val="FF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074" name="Picture 2" descr="F:\Костюкова.  Фото\цветы и дети\P622001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3568" y="3768466"/>
            <a:ext cx="3672408" cy="2470132"/>
          </a:xfrm>
          <a:prstGeom prst="roundRect">
            <a:avLst/>
          </a:prstGeom>
          <a:noFill/>
          <a:ln w="38100">
            <a:solidFill>
              <a:srgbClr val="FFDA65"/>
            </a:solidFill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F:\фото лето 2015\IMG_14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04049" y="4005064"/>
            <a:ext cx="3024336" cy="2268252"/>
          </a:xfrm>
          <a:prstGeom prst="roundRect">
            <a:avLst/>
          </a:prstGeom>
          <a:ln w="38100">
            <a:solidFill>
              <a:srgbClr val="F7DE75"/>
            </a:solidFill>
          </a:ln>
          <a:effectLst/>
          <a:extLst>
            <a:ext uri="{909E8E84-426E-40DD-AFC4-6F175D3DCCD1}"/>
            <a:ext uri="{91240B29-F687-4F45-9708-019B960494DF}"/>
          </a:extLst>
        </p:spPr>
      </p:pic>
      <p:pic>
        <p:nvPicPr>
          <p:cNvPr id="10243" name="Picture 2" descr="F:\фото лето 2015\IMG_14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71600" y="4005064"/>
            <a:ext cx="3384376" cy="2286223"/>
          </a:xfrm>
          <a:prstGeom prst="roundRect">
            <a:avLst/>
          </a:prstGeom>
          <a:ln w="38100">
            <a:solidFill>
              <a:srgbClr val="F7DE75"/>
            </a:solidFill>
          </a:ln>
          <a:effectLst/>
          <a:extLst>
            <a:ext uri="{909E8E84-426E-40DD-AFC4-6F175D3DCCD1}"/>
            <a:ext uri="{91240B29-F687-4F45-9708-019B960494DF}"/>
          </a:extLst>
        </p:spPr>
      </p:pic>
      <p:pic>
        <p:nvPicPr>
          <p:cNvPr id="10244" name="Picture 3" descr="F:\фото лето 2015\IMG_14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15616" y="908720"/>
            <a:ext cx="3385393" cy="1988840"/>
          </a:xfrm>
          <a:prstGeom prst="roundRect">
            <a:avLst/>
          </a:prstGeom>
          <a:ln w="38100">
            <a:solidFill>
              <a:srgbClr val="F7DE75"/>
            </a:solidFill>
          </a:ln>
          <a:effectLst/>
          <a:extLst>
            <a:ext uri="{909E8E84-426E-40DD-AFC4-6F175D3DCCD1}"/>
            <a:ext uri="{91240B29-F687-4F45-9708-019B960494DF}"/>
          </a:extLst>
        </p:spPr>
      </p:pic>
      <p:pic>
        <p:nvPicPr>
          <p:cNvPr id="10245" name="Picture 4" descr="F:\фото лето 2015\IMG_14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44008" y="908720"/>
            <a:ext cx="3516871" cy="1984856"/>
          </a:xfrm>
          <a:prstGeom prst="roundRect">
            <a:avLst/>
          </a:prstGeom>
          <a:ln w="38100">
            <a:solidFill>
              <a:srgbClr val="F7DE75"/>
            </a:solidFill>
          </a:ln>
          <a:effectLst/>
          <a:extLst>
            <a:ext uri="{909E8E84-426E-40DD-AFC4-6F175D3DCCD1}"/>
            <a:ext uri="{91240B29-F687-4F45-9708-019B960494DF}"/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996952"/>
            <a:ext cx="7632848" cy="923330"/>
          </a:xfrm>
          <a:prstGeom prst="rect">
            <a:avLst/>
          </a:prstGeom>
          <a:solidFill>
            <a:srgbClr val="DDF0C8"/>
          </a:solidFill>
          <a:ln w="38100">
            <a:solidFill>
              <a:srgbClr val="FFDA65"/>
            </a:solidFill>
          </a:ln>
        </p:spPr>
        <p:txBody>
          <a:bodyPr numCol="2">
            <a:spAutoFit/>
          </a:bodyPr>
          <a:lstStyle/>
          <a:p>
            <a:pPr algn="ctr">
              <a:lnSpc>
                <a:spcPts val="2100"/>
              </a:lnSpc>
              <a:defRPr/>
            </a:pPr>
            <a:r>
              <a:rPr lang="ru-RU" spc="100" dirty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993300"/>
                </a:solidFill>
                <a:latin typeface="Arial Narrow" pitchFamily="34" charset="0"/>
              </a:rPr>
              <a:t>А на перроне – паровоз.</a:t>
            </a:r>
            <a:br>
              <a:rPr lang="ru-RU" spc="100" dirty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993300"/>
                </a:solidFill>
                <a:latin typeface="Arial Narrow" pitchFamily="34" charset="0"/>
              </a:rPr>
            </a:br>
            <a:r>
              <a:rPr lang="ru-RU" spc="100" dirty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993300"/>
                </a:solidFill>
                <a:latin typeface="Arial Narrow" pitchFamily="34" charset="0"/>
              </a:rPr>
              <a:t>Он три вагона нам привез.</a:t>
            </a:r>
          </a:p>
          <a:p>
            <a:pPr algn="ctr">
              <a:lnSpc>
                <a:spcPts val="2100"/>
              </a:lnSpc>
              <a:defRPr/>
            </a:pPr>
            <a:r>
              <a:rPr lang="ru-RU" spc="100" dirty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993300"/>
                </a:solidFill>
                <a:latin typeface="Arial Narrow" pitchFamily="34" charset="0"/>
              </a:rPr>
              <a:t>Поедем мы? Что за вопрос!</a:t>
            </a:r>
            <a:br>
              <a:rPr lang="ru-RU" spc="100" dirty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993300"/>
                </a:solidFill>
                <a:latin typeface="Arial Narrow" pitchFamily="34" charset="0"/>
              </a:rPr>
            </a:br>
            <a:r>
              <a:rPr lang="ru-RU" spc="100" dirty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993300"/>
                </a:solidFill>
                <a:latin typeface="Arial Narrow" pitchFamily="34" charset="0"/>
              </a:rPr>
              <a:t>А сколько тут больших колес!</a:t>
            </a:r>
            <a:br>
              <a:rPr lang="ru-RU" spc="100" dirty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993300"/>
                </a:solidFill>
                <a:latin typeface="Arial Narrow" pitchFamily="34" charset="0"/>
              </a:rPr>
            </a:br>
            <a:r>
              <a:rPr lang="ru-RU" spc="100" dirty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993300"/>
                </a:solidFill>
                <a:latin typeface="Arial Narrow" pitchFamily="34" charset="0"/>
              </a:rPr>
              <a:t>Я сел, конечно, у окна.</a:t>
            </a:r>
            <a:br>
              <a:rPr lang="ru-RU" spc="100" dirty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993300"/>
                </a:solidFill>
                <a:latin typeface="Arial Narrow" pitchFamily="34" charset="0"/>
              </a:rPr>
            </a:br>
            <a:r>
              <a:rPr lang="ru-RU" spc="100" dirty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993300"/>
                </a:solidFill>
                <a:latin typeface="Arial Narrow" pitchFamily="34" charset="0"/>
              </a:rPr>
              <a:t>Здесь вся дорога мне видна.</a:t>
            </a:r>
          </a:p>
        </p:txBody>
      </p:sp>
      <p:pic>
        <p:nvPicPr>
          <p:cNvPr id="8199" name="Рисунок 8" descr="68335-1-f.pn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то 2 младшая групп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Лето 2 младшая группа</Template>
  <TotalTime>4</TotalTime>
  <Words>226</Words>
  <Application>Microsoft Office PowerPoint</Application>
  <PresentationFormat>Экран (4:3)</PresentationFormat>
  <Paragraphs>33</Paragraphs>
  <Slides>13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Лето 2 младшая группа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1</cp:revision>
  <dcterms:created xsi:type="dcterms:W3CDTF">2016-03-28T17:22:45Z</dcterms:created>
  <dcterms:modified xsi:type="dcterms:W3CDTF">2016-03-28T17:26:48Z</dcterms:modified>
</cp:coreProperties>
</file>