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6" r:id="rId4"/>
    <p:sldId id="272" r:id="rId5"/>
    <p:sldId id="276" r:id="rId6"/>
    <p:sldId id="270" r:id="rId7"/>
    <p:sldId id="271" r:id="rId8"/>
    <p:sldId id="274" r:id="rId9"/>
    <p:sldId id="260" r:id="rId10"/>
    <p:sldId id="275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DA49F0A-9688-4CE3-ADBE-20EC3CEE3D7B}" type="datetimeFigureOut">
              <a:rPr lang="ru-RU"/>
              <a:pPr/>
              <a:t>21.11.2013</a:t>
            </a:fld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98D63B3-B451-432B-8FBB-9FB6E15F176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B4D202-A0BC-4B14-8344-772E62A76310}" type="slidenum">
              <a:rPr lang="ru-RU" sz="1200">
                <a:cs typeface="Arial" charset="0"/>
              </a:rPr>
              <a:pPr algn="r"/>
              <a:t>8</a:t>
            </a:fld>
            <a:endParaRPr lang="ru-RU" sz="1200"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8CA6E-1D6A-4924-BE4D-046DDDFD3153}" type="slidenum">
              <a:rPr lang="ru-RU" sz="1200">
                <a:cs typeface="Arial" charset="0"/>
              </a:rPr>
              <a:pPr algn="r"/>
              <a:t>9</a:t>
            </a:fld>
            <a:endParaRPr lang="ru-RU" sz="1200">
              <a:cs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A373-74A0-4CFB-974D-3A8E76961350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8DE7-5AB2-44BA-85D1-6C7482596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B79B4-2073-489D-B86C-F6D4867D0507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A9D9-4C34-4686-AAF9-C65C004CD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A63C-16DF-49D5-8ECA-34F41770AE5D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3CAB-D613-466A-A475-B52D90053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AB04C-FE26-4FC2-B3F2-FD9976CDF4EB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3D067-ED05-4AD6-AE79-F441A7589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6C0F6-79E9-4AA4-BE76-5E078D259F3F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07A1-1609-4E22-BC4F-C59D6A924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283D-813B-480D-A874-D1A4BBDD4B6C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BA16-479D-48D0-A617-6D17AD4C6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E73B-C195-4229-9D9B-BF0B1B6DD7E1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D0D3-A3A3-4600-89F3-1FD591AA4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CD52-F946-43C3-AEAC-01A531DF65E5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D4AE-9022-4028-90A0-478B1F7B4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5B33-E790-4E8F-A1CF-A5F11A85790C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F35C-FF13-47CE-8B3C-28764CB9F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A164-95C9-469A-8BA0-7DC6FDF392BF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F1D7-F390-45BF-B660-7AF866156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56E0A-C171-476A-A5E7-45C471626BEA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D4DE-AFE4-4366-BB7D-78885B085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16BD-FCDC-46A3-A8C5-7D72BC748A45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5FAF-2241-469B-825D-98AB0E5A9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4D36-5C2F-4347-BDF7-0F3360570845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2B294-4F6A-4F24-94C3-645785553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487245-426E-414A-9E5B-163058DB8AEF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4896F7-3D4D-450E-A8B9-2D483E6F8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/>
            <a:r>
              <a:rPr lang="ru-RU" sz="2400" smtClean="0">
                <a:latin typeface="Arial" charset="0"/>
              </a:rPr>
              <a:t>Дать определения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323850" y="908050"/>
            <a:ext cx="8362950" cy="52181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u="sng" smtClean="0">
                <a:latin typeface="Arial" charset="0"/>
              </a:rPr>
              <a:t>Паводок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Arial" charset="0"/>
              </a:rPr>
              <a:t>Кратковременный подъем уровня воды в реке, вызванный поступлением в реку обильных осадков</a:t>
            </a:r>
          </a:p>
          <a:p>
            <a:pPr marL="0" indent="0">
              <a:buFont typeface="Arial" charset="0"/>
              <a:buNone/>
            </a:pPr>
            <a:r>
              <a:rPr lang="ru-RU" b="1" u="sng" smtClean="0">
                <a:latin typeface="Arial" charset="0"/>
              </a:rPr>
              <a:t>Половодье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Arial" charset="0"/>
              </a:rPr>
              <a:t>Максимальный уровень воды в реке</a:t>
            </a:r>
          </a:p>
          <a:p>
            <a:pPr marL="0" indent="0">
              <a:buFont typeface="Arial" charset="0"/>
              <a:buNone/>
            </a:pPr>
            <a:r>
              <a:rPr lang="ru-RU" b="1" u="sng" smtClean="0">
                <a:latin typeface="Arial" charset="0"/>
              </a:rPr>
              <a:t>Межень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Arial" charset="0"/>
              </a:rPr>
              <a:t>Минимальный уровень воды в реке</a:t>
            </a:r>
          </a:p>
          <a:p>
            <a:pPr marL="0" indent="0">
              <a:buFont typeface="Arial" charset="0"/>
              <a:buNone/>
            </a:pPr>
            <a:r>
              <a:rPr lang="ru-RU" b="1" u="sng" smtClean="0">
                <a:latin typeface="Arial" charset="0"/>
              </a:rPr>
              <a:t>Режим реки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Arial" charset="0"/>
              </a:rPr>
              <a:t>Изменение состояния реки (уровня) во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0" y="620713"/>
            <a:ext cx="9144000" cy="55054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000" b="1" smtClean="0"/>
              <a:t>Россия </a:t>
            </a:r>
          </a:p>
          <a:p>
            <a:pPr algn="ctr">
              <a:buFont typeface="Arial" charset="0"/>
              <a:buNone/>
            </a:pPr>
            <a:r>
              <a:rPr lang="ru-RU" sz="5400" b="1" smtClean="0"/>
              <a:t>богата водными ресурсами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116013" y="2565400"/>
          <a:ext cx="6911975" cy="4292600"/>
        </p:xfrm>
        <a:graphic>
          <a:graphicData uri="http://schemas.openxmlformats.org/presentationml/2006/ole">
            <p:oleObj spid="_x0000_s47108" name="Слайд" r:id="rId3" imgW="4572049" imgH="3429015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sz="3200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9600" smtClean="0"/>
              <a:t>? </a:t>
            </a:r>
            <a:r>
              <a:rPr lang="ru-RU" sz="3600" smtClean="0"/>
              <a:t>Может ли страна, богатая поверхностными водами, страдать от недостатка пресной воды и почему?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Проанализируйте данные таблицы</a:t>
            </a:r>
          </a:p>
        </p:txBody>
      </p:sp>
      <p:graphicFrame>
        <p:nvGraphicFramePr>
          <p:cNvPr id="29720" name="Group 2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945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Европейская территория России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Азиатская территория России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Поверхностные воды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3600" b="1" u="sng" smtClean="0"/>
              <a:t>Проблема №1</a:t>
            </a:r>
            <a:r>
              <a:rPr lang="ru-RU" sz="3600" smtClean="0"/>
              <a:t> 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400" smtClean="0"/>
              <a:t>↓</a:t>
            </a:r>
          </a:p>
          <a:p>
            <a:pPr marL="0" indent="0" algn="ctr">
              <a:buFont typeface="Arial" charset="0"/>
              <a:buNone/>
            </a:pPr>
            <a:r>
              <a:rPr lang="ru-RU" sz="4400" smtClean="0"/>
              <a:t>Нехватка водных ресурсов в Европейской части России</a:t>
            </a:r>
          </a:p>
          <a:p>
            <a:pPr marL="0" indent="0" algn="ctr">
              <a:buFont typeface="Arial" charset="0"/>
              <a:buNone/>
            </a:pPr>
            <a:r>
              <a:rPr lang="ru-RU" sz="4400" smtClean="0"/>
              <a:t>↓</a:t>
            </a:r>
          </a:p>
          <a:p>
            <a:pPr marL="0" indent="0" algn="ctr">
              <a:buFont typeface="Arial" charset="0"/>
              <a:buNone/>
            </a:pPr>
            <a:r>
              <a:rPr lang="ru-RU" sz="4400" smtClean="0"/>
              <a:t>Сформулируйте пути решения данной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600" b="1" u="sng" smtClean="0"/>
              <a:t>Проблема №2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472518" cy="50736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dirty="0" err="1" smtClean="0"/>
              <a:t>↓</a:t>
            </a:r>
            <a:endParaRPr lang="ru-RU" sz="4000" dirty="0" smtClean="0"/>
          </a:p>
          <a:p>
            <a:pPr algn="ctr">
              <a:buFont typeface="Arial" charset="0"/>
              <a:buNone/>
            </a:pPr>
            <a:r>
              <a:rPr lang="ru-RU" sz="4000" dirty="0" smtClean="0"/>
              <a:t>Качество воды</a:t>
            </a:r>
          </a:p>
          <a:p>
            <a:pPr algn="ctr">
              <a:buFont typeface="Arial" charset="0"/>
              <a:buNone/>
            </a:pPr>
            <a:r>
              <a:rPr lang="ru-RU" sz="4000" dirty="0" err="1" smtClean="0"/>
              <a:t>↓</a:t>
            </a:r>
            <a:endParaRPr lang="ru-RU" sz="4000" dirty="0" smtClean="0"/>
          </a:p>
          <a:p>
            <a:pPr algn="ctr">
              <a:buFont typeface="Arial" charset="0"/>
              <a:buNone/>
            </a:pPr>
            <a:r>
              <a:rPr lang="ru-RU" sz="4000" dirty="0" smtClean="0"/>
              <a:t>Источники загрязнения внутренних </a:t>
            </a:r>
            <a:r>
              <a:rPr lang="ru-RU" sz="4000" dirty="0" smtClean="0"/>
              <a:t>вод</a:t>
            </a:r>
          </a:p>
          <a:p>
            <a:pPr algn="ctr">
              <a:buFont typeface="Arial" charset="0"/>
              <a:buNone/>
            </a:pPr>
            <a:r>
              <a:rPr lang="ru-RU" sz="4000" dirty="0" err="1" smtClean="0"/>
              <a:t>↓</a:t>
            </a:r>
            <a:endParaRPr lang="ru-RU" sz="4000" dirty="0" smtClean="0"/>
          </a:p>
          <a:p>
            <a:pPr algn="ctr">
              <a:buFont typeface="Arial" charset="0"/>
              <a:buNone/>
            </a:pPr>
            <a:r>
              <a:rPr lang="ru-RU" sz="4000" dirty="0" smtClean="0"/>
              <a:t>Пути решения загрязнения внутренних вод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smtClean="0"/>
              <a:t>Задание:</a:t>
            </a:r>
            <a:r>
              <a:rPr lang="ru-RU" sz="2400" smtClean="0"/>
              <a:t> 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8435975" cy="5000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Как влияют водные ресурсы на деятельность человека?   Приведите примеры</a:t>
            </a:r>
          </a:p>
          <a:p>
            <a:pPr marL="0" indent="0"/>
            <a:endParaRPr lang="ru-RU" smtClean="0"/>
          </a:p>
        </p:txBody>
      </p:sp>
      <p:graphicFrame>
        <p:nvGraphicFramePr>
          <p:cNvPr id="33814" name="Group 22"/>
          <p:cNvGraphicFramePr>
            <a:graphicFrameLocks noGrp="1"/>
          </p:cNvGraphicFramePr>
          <p:nvPr>
            <p:ph sz="half" idx="2"/>
          </p:nvPr>
        </p:nvGraphicFramePr>
        <p:xfrm>
          <a:off x="1547813" y="2924175"/>
          <a:ext cx="6553200" cy="2262506"/>
        </p:xfrm>
        <a:graphic>
          <a:graphicData uri="http://schemas.openxmlformats.org/drawingml/2006/table">
            <a:tbl>
              <a:tblPr/>
              <a:tblGrid>
                <a:gridCol w="3276600"/>
                <a:gridCol w="32766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Положительное влияние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Отрицательное влияние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и т.д.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 и т.д.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/>
            <a:r>
              <a:rPr lang="ru-RU" sz="3600" smtClean="0"/>
              <a:t>Д/З </a:t>
            </a:r>
            <a:r>
              <a:rPr lang="en-US" sz="3600" smtClean="0"/>
              <a:t>§</a:t>
            </a:r>
            <a:r>
              <a:rPr lang="ru-RU" sz="3600" smtClean="0"/>
              <a:t>14. </a:t>
            </a:r>
          </a:p>
          <a:p>
            <a:pPr marL="0" indent="0"/>
            <a:r>
              <a:rPr lang="ru-RU" sz="3600" smtClean="0"/>
              <a:t>Повторить тему «Внутренние воды и водные ресурсы»</a:t>
            </a:r>
          </a:p>
          <a:p>
            <a:pPr marL="0" indent="0"/>
            <a:endParaRPr lang="ru-RU" sz="3600" smtClean="0"/>
          </a:p>
          <a:p>
            <a:pPr marL="0" indent="0">
              <a:buFont typeface="Arial" charset="0"/>
              <a:buNone/>
            </a:pPr>
            <a:r>
              <a:rPr lang="ru-RU" smtClean="0"/>
              <a:t>Дополнительное задание: на альбомном листе нарисовать экологический плакат, отражающий проблемы водных ресурсов России.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3276600" y="620713"/>
            <a:ext cx="5194300" cy="576262"/>
          </a:xfrm>
        </p:spPr>
        <p:txBody>
          <a:bodyPr/>
          <a:lstStyle/>
          <a:p>
            <a:pPr algn="l"/>
            <a:r>
              <a:rPr lang="ru-RU" sz="2400" b="1" smtClean="0"/>
              <a:t>У меня хорошее настроение после проведенного урока</a:t>
            </a:r>
          </a:p>
        </p:txBody>
      </p:sp>
      <p:pic>
        <p:nvPicPr>
          <p:cNvPr id="36871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04813"/>
            <a:ext cx="1428750" cy="1428750"/>
          </a:xfrm>
          <a:ln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89138"/>
            <a:ext cx="1562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644900"/>
            <a:ext cx="21034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Rectangle 10"/>
          <p:cNvSpPr>
            <a:spLocks/>
          </p:cNvSpPr>
          <p:nvPr/>
        </p:nvSpPr>
        <p:spPr bwMode="auto">
          <a:xfrm>
            <a:off x="3348038" y="2133600"/>
            <a:ext cx="5194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>
                <a:latin typeface="Calibri" pitchFamily="34" charset="0"/>
              </a:rPr>
              <a:t>Я не получил удовлетворение от проведенного урока</a:t>
            </a:r>
          </a:p>
        </p:txBody>
      </p:sp>
      <p:sp>
        <p:nvSpPr>
          <p:cNvPr id="36877" name="Rectangle 13"/>
          <p:cNvSpPr>
            <a:spLocks/>
          </p:cNvSpPr>
          <p:nvPr/>
        </p:nvSpPr>
        <p:spPr bwMode="auto">
          <a:xfrm>
            <a:off x="3492500" y="4365625"/>
            <a:ext cx="5194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>
                <a:latin typeface="Calibri" pitchFamily="34" charset="0"/>
              </a:rPr>
              <a:t>У меня ухудшилось настроение после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smtClean="0">
                <a:latin typeface="Arial" charset="0"/>
              </a:rPr>
              <a:t>Классификация озер по происхождению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Тектонические</a:t>
            </a:r>
          </a:p>
          <a:p>
            <a:r>
              <a:rPr lang="ru-RU" smtClean="0">
                <a:latin typeface="Arial" charset="0"/>
              </a:rPr>
              <a:t>Вулканические</a:t>
            </a:r>
          </a:p>
          <a:p>
            <a:r>
              <a:rPr lang="ru-RU" smtClean="0">
                <a:latin typeface="Arial" charset="0"/>
              </a:rPr>
              <a:t>Термокарстовые</a:t>
            </a:r>
          </a:p>
          <a:p>
            <a:r>
              <a:rPr lang="ru-RU" smtClean="0">
                <a:latin typeface="Arial" charset="0"/>
              </a:rPr>
              <a:t>Ледниковые</a:t>
            </a:r>
          </a:p>
          <a:p>
            <a:pPr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928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Тема урока: </a:t>
            </a: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800" b="1" i="1" smtClean="0"/>
              <a:t>Водные ресурсы</a:t>
            </a:r>
            <a:br>
              <a:rPr lang="ru-RU" sz="4800" b="1" i="1" smtClean="0"/>
            </a:br>
            <a:endParaRPr lang="ru-RU" sz="4800" i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0" y="3068638"/>
            <a:ext cx="7429500" cy="89535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solidFill>
                  <a:schemeClr val="tx1"/>
                </a:solidFill>
              </a:rPr>
              <a:t>«Человек не ценит воду, пока не иссякнет источник»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solidFill>
                  <a:schemeClr val="tx1"/>
                </a:solidFill>
              </a:rPr>
              <a:t>(монгольская пословица)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0" y="3716338"/>
          <a:ext cx="5580063" cy="3141662"/>
        </p:xfrm>
        <a:graphic>
          <a:graphicData uri="http://schemas.openxmlformats.org/presentationml/2006/ole">
            <p:oleObj spid="_x0000_s13315" name="Слайд" r:id="rId3" imgW="4572049" imgH="3429015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/>
              <a:t>Каково значение воды?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8132" name="Слайд" r:id="rId3" imgW="4572049" imgH="3429015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940" name="Слайд" r:id="rId3" imgW="4572049" imgH="3429015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64" name="Слайд" r:id="rId3" imgW="4572049" imgH="3429015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Значение воды</a:t>
            </a: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Транспортные пути</a:t>
            </a:r>
          </a:p>
          <a:p>
            <a:pPr marL="609600" indent="-609600">
              <a:buFontTx/>
              <a:buAutoNum type="arabicPeriod"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Источник электроэнергии</a:t>
            </a:r>
          </a:p>
          <a:p>
            <a:pPr marL="609600" indent="-609600">
              <a:buFontTx/>
              <a:buAutoNum type="arabicPeriod"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Рыболовство</a:t>
            </a:r>
          </a:p>
          <a:p>
            <a:pPr marL="609600" indent="-609600">
              <a:buFontTx/>
              <a:buAutoNum type="arabicPeriod"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Минеральные воды</a:t>
            </a:r>
          </a:p>
          <a:p>
            <a:pPr marL="609600" indent="-609600">
              <a:buFontTx/>
              <a:buAutoNum type="arabicPeriod"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Отопление геотермальными водами</a:t>
            </a:r>
          </a:p>
          <a:p>
            <a:pPr marL="609600" indent="-609600">
              <a:buFontTx/>
              <a:buAutoNum type="arabicPeriod"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Потребление воды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Один человек       (за сутки)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Производство 1 т. сахара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Производство 1 т. бумаги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Производство 1 т. резины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300-400 литров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100 м³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900 м³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1500 м³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266</Words>
  <Application>Microsoft Office PowerPoint</Application>
  <PresentationFormat>Экран (4:3)</PresentationFormat>
  <Paragraphs>78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Слайд</vt:lpstr>
      <vt:lpstr>Дать определения</vt:lpstr>
      <vt:lpstr>Классификация озер по происхождению</vt:lpstr>
      <vt:lpstr>  Тема урока:  Водные ресурсы </vt:lpstr>
      <vt:lpstr>Слайд 4</vt:lpstr>
      <vt:lpstr>Слайд 5</vt:lpstr>
      <vt:lpstr>Слайд 6</vt:lpstr>
      <vt:lpstr>Слайд 7</vt:lpstr>
      <vt:lpstr>Значение воды </vt:lpstr>
      <vt:lpstr>Потребление воды</vt:lpstr>
      <vt:lpstr>Слайд 10</vt:lpstr>
      <vt:lpstr>Слайд 11</vt:lpstr>
      <vt:lpstr>Проанализируйте данные таблицы</vt:lpstr>
      <vt:lpstr>Проблема №1 </vt:lpstr>
      <vt:lpstr>Проблема №2</vt:lpstr>
      <vt:lpstr>Задание: </vt:lpstr>
      <vt:lpstr>Слайд 16</vt:lpstr>
      <vt:lpstr>У меня хорошее настроение после проведенного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2013-11-20T07:33:08Z</dcterms:created>
  <dcterms:modified xsi:type="dcterms:W3CDTF">2013-11-21T02:15:07Z</dcterms:modified>
</cp:coreProperties>
</file>