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89" r:id="rId2"/>
    <p:sldId id="295" r:id="rId3"/>
    <p:sldId id="277" r:id="rId4"/>
    <p:sldId id="290" r:id="rId5"/>
    <p:sldId id="278" r:id="rId6"/>
    <p:sldId id="292" r:id="rId7"/>
    <p:sldId id="291" r:id="rId8"/>
    <p:sldId id="279" r:id="rId9"/>
    <p:sldId id="280" r:id="rId10"/>
    <p:sldId id="296" r:id="rId11"/>
    <p:sldId id="263" r:id="rId12"/>
    <p:sldId id="293" r:id="rId13"/>
    <p:sldId id="301" r:id="rId14"/>
    <p:sldId id="297" r:id="rId15"/>
    <p:sldId id="298" r:id="rId16"/>
    <p:sldId id="300" r:id="rId17"/>
    <p:sldId id="299" r:id="rId18"/>
    <p:sldId id="261" r:id="rId19"/>
    <p:sldId id="25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1D16D-85FC-4CCB-A214-D8566E19C9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E02B2A-9799-44F2-8C64-2E8551557A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4210918-830B-4002-81EB-B8B67C838CCC}" type="datetimeFigureOut">
              <a:rPr lang="ru-RU" smtClean="0"/>
              <a:pPr/>
              <a:t>18.10.2012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FA87CC2-1161-4AD4-9014-4DC7C7282E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6" r:id="rId13"/>
  </p:sldLayoutIdLst>
  <p:transition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kadiygaydar.ru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2420938"/>
          </a:xfrm>
        </p:spPr>
        <p:txBody>
          <a:bodyPr>
            <a:normAutofit fontScale="90000"/>
          </a:bodyPr>
          <a:lstStyle/>
          <a:p>
            <a:r>
              <a:rPr lang="ru-RU" sz="28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Правда, сначала была не книга о Тимуре, а сценарий к кинофильму. Его (сценарий) в номерах с продолжением печатала “Пионерская правда”. И каждый выпуск газеты обсуждался на диспуте — с участием писателей, профессиональных журналистов и, конечно же, юных читателей.</a:t>
            </a:r>
          </a:p>
        </p:txBody>
      </p:sp>
      <p:pic>
        <p:nvPicPr>
          <p:cNvPr id="60420" name="Picture 4" descr="безымянный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24075" y="2420938"/>
            <a:ext cx="4895850" cy="4168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Прямоуг. 5"/>
          <p:cNvSpPr>
            <a:spLocks noChangeArrowheads="1"/>
          </p:cNvSpPr>
          <p:nvPr/>
        </p:nvSpPr>
        <p:spPr bwMode="auto">
          <a:xfrm>
            <a:off x="0" y="15478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16" name="Рисунок 4"/>
          <p:cNvPicPr>
            <a:picLocks noChangeAspect="1" noChangeArrowheads="1"/>
          </p:cNvPicPr>
          <p:nvPr/>
        </p:nvPicPr>
        <p:blipFill>
          <a:blip r:embed="rId2" cstate="print">
            <a:lum bright="-10000" contrast="54000"/>
            <a:grayscl/>
            <a:extLst>
              <a:ext uri="{28A0092B-C50C-407E-A947-70E740481C1C}"/>
            </a:extLst>
          </a:blip>
          <a:srcRect l="800" t="938" r="800" b="938"/>
          <a:stretch>
            <a:fillRect/>
          </a:stretch>
        </p:blipFill>
        <p:spPr bwMode="auto">
          <a:xfrm>
            <a:off x="3779912" y="1285860"/>
            <a:ext cx="4429125" cy="3762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844" name="Прямоуг. 7"/>
          <p:cNvSpPr>
            <a:spLocks noChangeArrowheads="1"/>
          </p:cNvSpPr>
          <p:nvPr/>
        </p:nvSpPr>
        <p:spPr bwMode="auto">
          <a:xfrm>
            <a:off x="0" y="2066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64518" name="Рисунок 6"/>
          <p:cNvPicPr>
            <a:picLocks noChangeAspect="1" noChangeArrowheads="1"/>
          </p:cNvPicPr>
          <p:nvPr/>
        </p:nvPicPr>
        <p:blipFill>
          <a:blip r:embed="rId3" cstate="print">
            <a:lum bright="-4000" contrast="60000"/>
            <a:grayscl/>
            <a:extLst>
              <a:ext uri="{28A0092B-C50C-407E-A947-70E740481C1C}"/>
            </a:extLst>
          </a:blip>
          <a:srcRect l="906" t="662" r="906" b="662"/>
          <a:stretch>
            <a:fillRect/>
          </a:stretch>
        </p:blipFill>
        <p:spPr bwMode="auto">
          <a:xfrm>
            <a:off x="928961" y="848544"/>
            <a:ext cx="2274887" cy="308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4520" name="Поле 8"/>
          <p:cNvSpPr txBox="1">
            <a:spLocks noChangeArrowheads="1"/>
          </p:cNvSpPr>
          <p:nvPr/>
        </p:nvSpPr>
        <p:spPr bwMode="auto">
          <a:xfrm>
            <a:off x="827088" y="4143375"/>
            <a:ext cx="259238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1800" b="1" dirty="0">
                <a:latin typeface="+mj-lt"/>
              </a:rPr>
              <a:t>«Гайдар» в переводе на русский значит «всадник, скачущий впереди».</a:t>
            </a:r>
          </a:p>
        </p:txBody>
      </p:sp>
      <p:sp>
        <p:nvSpPr>
          <p:cNvPr id="64521" name="Поле 9"/>
          <p:cNvSpPr txBox="1">
            <a:spLocks noChangeArrowheads="1"/>
          </p:cNvSpPr>
          <p:nvPr/>
        </p:nvSpPr>
        <p:spPr bwMode="auto">
          <a:xfrm>
            <a:off x="4211638" y="5143500"/>
            <a:ext cx="3529012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1400" b="1" dirty="0">
                <a:latin typeface="+mj-lt"/>
              </a:rPr>
              <a:t>Обелиск на месте гибели </a:t>
            </a:r>
            <a:br>
              <a:rPr lang="ru-RU" sz="1400" b="1" dirty="0">
                <a:latin typeface="+mj-lt"/>
              </a:rPr>
            </a:br>
            <a:r>
              <a:rPr lang="ru-RU" sz="1400" b="1" dirty="0">
                <a:latin typeface="+mj-lt"/>
              </a:rPr>
              <a:t>А.П. Гайдара.</a:t>
            </a:r>
          </a:p>
        </p:txBody>
      </p:sp>
      <p:sp>
        <p:nvSpPr>
          <p:cNvPr id="35848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D9E6FE8-C472-4FF5-8F36-BEB60A30B6DD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А. Гайдару в Каневе</a:t>
            </a:r>
            <a:endParaRPr lang="ru-RU" dirty="0"/>
          </a:p>
        </p:txBody>
      </p:sp>
      <p:pic>
        <p:nvPicPr>
          <p:cNvPr id="17410" name="Picture 2" descr="http://i006.radikal.ru/1103/fc/a3c24eda2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048672" cy="49489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800" b="1" dirty="0" smtClean="0">
                <a:solidFill>
                  <a:srgbClr val="FFC000"/>
                </a:solidFill>
              </a:rPr>
              <a:t>Жизнь Аркадия Гайдара продолжается в его книгах.</a:t>
            </a:r>
          </a:p>
        </p:txBody>
      </p:sp>
      <p:sp>
        <p:nvSpPr>
          <p:cNvPr id="15363" name="Rectangle 14"/>
          <p:cNvSpPr>
            <a:spLocks noGrp="1" noChangeArrowheads="1"/>
          </p:cNvSpPr>
          <p:nvPr>
            <p:ph type="body" sz="half" idx="1"/>
          </p:nvPr>
        </p:nvSpPr>
        <p:spPr>
          <a:xfrm>
            <a:off x="1763713" y="1600200"/>
            <a:ext cx="4537075" cy="4530725"/>
          </a:xfrm>
        </p:spPr>
        <p:txBody>
          <a:bodyPr/>
          <a:lstStyle/>
          <a:p>
            <a:pPr eaLnBrk="1" hangingPunct="1">
              <a:buNone/>
            </a:pPr>
            <a:r>
              <a:rPr lang="ru-RU" sz="2400" dirty="0" smtClean="0"/>
              <a:t>Памятники А.Гайдару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188913"/>
            <a:ext cx="1685925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773238"/>
            <a:ext cx="1379537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2349500"/>
            <a:ext cx="12319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492375"/>
            <a:ext cx="15494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781300"/>
            <a:ext cx="2190750" cy="28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16"/>
          <p:cNvSpPr>
            <a:spLocks noChangeArrowheads="1"/>
          </p:cNvSpPr>
          <p:nvPr/>
        </p:nvSpPr>
        <p:spPr bwMode="auto">
          <a:xfrm>
            <a:off x="0" y="4941888"/>
            <a:ext cx="15843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 городе Арзамасе.</a:t>
            </a:r>
          </a:p>
        </p:txBody>
      </p:sp>
      <p:sp>
        <p:nvSpPr>
          <p:cNvPr id="15370" name="Rectangle 17"/>
          <p:cNvSpPr>
            <a:spLocks noChangeArrowheads="1"/>
          </p:cNvSpPr>
          <p:nvPr/>
        </p:nvSpPr>
        <p:spPr bwMode="auto">
          <a:xfrm>
            <a:off x="1763713" y="5876925"/>
            <a:ext cx="14001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 городе Льгове</a:t>
            </a:r>
            <a:r>
              <a:rPr lang="ru-RU">
                <a:solidFill>
                  <a:srgbClr val="3333FF"/>
                </a:solidFill>
              </a:rPr>
              <a:t>.</a:t>
            </a:r>
          </a:p>
        </p:txBody>
      </p:sp>
      <p:sp>
        <p:nvSpPr>
          <p:cNvPr id="15371" name="Rectangle 18"/>
          <p:cNvSpPr>
            <a:spLocks noChangeArrowheads="1"/>
          </p:cNvSpPr>
          <p:nvPr/>
        </p:nvSpPr>
        <p:spPr bwMode="auto">
          <a:xfrm>
            <a:off x="3276600" y="6021388"/>
            <a:ext cx="1719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Скульптурная группа </a:t>
            </a:r>
          </a:p>
          <a:p>
            <a:r>
              <a:rPr lang="ru-RU" sz="1200"/>
              <a:t>«Гайдар с детьми»</a:t>
            </a:r>
          </a:p>
        </p:txBody>
      </p:sp>
      <p:sp>
        <p:nvSpPr>
          <p:cNvPr id="15372" name="Rectangle 19"/>
          <p:cNvSpPr>
            <a:spLocks noChangeArrowheads="1"/>
          </p:cNvSpPr>
          <p:nvPr/>
        </p:nvSpPr>
        <p:spPr bwMode="auto">
          <a:xfrm>
            <a:off x="7386638" y="3644900"/>
            <a:ext cx="17573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В городе Каневе</a:t>
            </a:r>
          </a:p>
          <a:p>
            <a:r>
              <a:rPr lang="ru-RU" sz="1200"/>
              <a:t> на могиле писсателя.</a:t>
            </a:r>
          </a:p>
        </p:txBody>
      </p:sp>
      <p:sp>
        <p:nvSpPr>
          <p:cNvPr id="15373" name="Rectangle 20"/>
          <p:cNvSpPr>
            <a:spLocks noChangeArrowheads="1"/>
          </p:cNvSpPr>
          <p:nvPr/>
        </p:nvSpPr>
        <p:spPr bwMode="auto">
          <a:xfrm>
            <a:off x="5292725" y="5734050"/>
            <a:ext cx="2774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/>
              <a:t>Скульптура Мальчиша-Кибальчиша </a:t>
            </a:r>
          </a:p>
          <a:p>
            <a:r>
              <a:rPr lang="ru-RU" sz="1200"/>
              <a:t>в Москве на Ленинских горах.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3730" name="Picture 2" descr="http://2.bp.blogspot.com/_vYPIDwOMhm4/Sd779DX13aI/AAAAAAAAZDw/SCrWaHCk0rM/s400/09-04-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32656"/>
            <a:ext cx="4896544" cy="6275634"/>
          </a:xfrm>
          <a:prstGeom prst="rect">
            <a:avLst/>
          </a:prstGeom>
          <a:noFill/>
        </p:spPr>
      </p:pic>
      <p:pic>
        <p:nvPicPr>
          <p:cNvPr id="73733" name="Picture 5" descr="http://read.ru/images/illustrations/1332316017421251923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183620" cy="4101953"/>
          </a:xfrm>
          <a:prstGeom prst="rect">
            <a:avLst/>
          </a:prstGeom>
          <a:noFill/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620688"/>
            <a:ext cx="3920079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143000"/>
          </a:xfrm>
        </p:spPr>
        <p:txBody>
          <a:bodyPr/>
          <a:lstStyle/>
          <a:p>
            <a:r>
              <a:rPr lang="ru-RU" dirty="0" smtClean="0"/>
              <a:t>Кроссворд</a:t>
            </a:r>
            <a:endParaRPr lang="ru-RU" dirty="0"/>
          </a:p>
        </p:txBody>
      </p:sp>
      <p:grpSp>
        <p:nvGrpSpPr>
          <p:cNvPr id="39938" name="Group 2"/>
          <p:cNvGrpSpPr>
            <a:grpSpLocks/>
          </p:cNvGrpSpPr>
          <p:nvPr/>
        </p:nvGrpSpPr>
        <p:grpSpPr bwMode="auto">
          <a:xfrm>
            <a:off x="2195736" y="1484784"/>
            <a:ext cx="5184576" cy="4320480"/>
            <a:chOff x="1308" y="11855"/>
            <a:chExt cx="3105" cy="2752"/>
          </a:xfrm>
        </p:grpSpPr>
        <p:sp>
          <p:nvSpPr>
            <p:cNvPr id="39939" name="Rectangle 3"/>
            <p:cNvSpPr>
              <a:spLocks noChangeArrowheads="1"/>
            </p:cNvSpPr>
            <p:nvPr/>
          </p:nvSpPr>
          <p:spPr bwMode="auto">
            <a:xfrm>
              <a:off x="1653" y="1185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1998" y="1185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1" name="Rectangle 5"/>
            <p:cNvSpPr>
              <a:spLocks noChangeArrowheads="1"/>
            </p:cNvSpPr>
            <p:nvPr/>
          </p:nvSpPr>
          <p:spPr bwMode="auto">
            <a:xfrm>
              <a:off x="2688" y="1185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2" name="Rectangle 6"/>
            <p:cNvSpPr>
              <a:spLocks noChangeArrowheads="1"/>
            </p:cNvSpPr>
            <p:nvPr/>
          </p:nvSpPr>
          <p:spPr bwMode="auto">
            <a:xfrm>
              <a:off x="2343" y="1185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3033" y="1185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4" name="Rectangle 8"/>
            <p:cNvSpPr>
              <a:spLocks noChangeArrowheads="1"/>
            </p:cNvSpPr>
            <p:nvPr/>
          </p:nvSpPr>
          <p:spPr bwMode="auto">
            <a:xfrm>
              <a:off x="1653" y="1219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45" name="Rectangle 9"/>
            <p:cNvSpPr>
              <a:spLocks noChangeArrowheads="1"/>
            </p:cNvSpPr>
            <p:nvPr/>
          </p:nvSpPr>
          <p:spPr bwMode="auto">
            <a:xfrm>
              <a:off x="2343" y="1219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6" name="Rectangle 10"/>
            <p:cNvSpPr>
              <a:spLocks noChangeArrowheads="1"/>
            </p:cNvSpPr>
            <p:nvPr/>
          </p:nvSpPr>
          <p:spPr bwMode="auto">
            <a:xfrm>
              <a:off x="2343" y="1254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7" name="Rectangle 11"/>
            <p:cNvSpPr>
              <a:spLocks noChangeArrowheads="1"/>
            </p:cNvSpPr>
            <p:nvPr/>
          </p:nvSpPr>
          <p:spPr bwMode="auto">
            <a:xfrm>
              <a:off x="2343" y="12887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8" name="Rectangle 12"/>
            <p:cNvSpPr>
              <a:spLocks noChangeArrowheads="1"/>
            </p:cNvSpPr>
            <p:nvPr/>
          </p:nvSpPr>
          <p:spPr bwMode="auto">
            <a:xfrm>
              <a:off x="2343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49" name="Rectangle 13"/>
            <p:cNvSpPr>
              <a:spLocks noChangeArrowheads="1"/>
            </p:cNvSpPr>
            <p:nvPr/>
          </p:nvSpPr>
          <p:spPr bwMode="auto">
            <a:xfrm>
              <a:off x="2343" y="1357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0" name="Rectangle 14"/>
            <p:cNvSpPr>
              <a:spLocks noChangeArrowheads="1"/>
            </p:cNvSpPr>
            <p:nvPr/>
          </p:nvSpPr>
          <p:spPr bwMode="auto">
            <a:xfrm>
              <a:off x="2343" y="1391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1" name="Rectangle 15"/>
            <p:cNvSpPr>
              <a:spLocks noChangeArrowheads="1"/>
            </p:cNvSpPr>
            <p:nvPr/>
          </p:nvSpPr>
          <p:spPr bwMode="auto">
            <a:xfrm>
              <a:off x="2343" y="1426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2" name="Rectangle 16"/>
            <p:cNvSpPr>
              <a:spLocks noChangeArrowheads="1"/>
            </p:cNvSpPr>
            <p:nvPr/>
          </p:nvSpPr>
          <p:spPr bwMode="auto">
            <a:xfrm>
              <a:off x="1998" y="1219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3" name="Rectangle 17"/>
            <p:cNvSpPr>
              <a:spLocks noChangeArrowheads="1"/>
            </p:cNvSpPr>
            <p:nvPr/>
          </p:nvSpPr>
          <p:spPr bwMode="auto">
            <a:xfrm>
              <a:off x="2688" y="1219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4" name="Rectangle 18"/>
            <p:cNvSpPr>
              <a:spLocks noChangeArrowheads="1"/>
            </p:cNvSpPr>
            <p:nvPr/>
          </p:nvSpPr>
          <p:spPr bwMode="auto">
            <a:xfrm>
              <a:off x="3033" y="1219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5" name="Rectangle 19"/>
            <p:cNvSpPr>
              <a:spLocks noChangeArrowheads="1"/>
            </p:cNvSpPr>
            <p:nvPr/>
          </p:nvSpPr>
          <p:spPr bwMode="auto">
            <a:xfrm>
              <a:off x="3378" y="1219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6" name="Rectangle 20"/>
            <p:cNvSpPr>
              <a:spLocks noChangeArrowheads="1"/>
            </p:cNvSpPr>
            <p:nvPr/>
          </p:nvSpPr>
          <p:spPr bwMode="auto">
            <a:xfrm>
              <a:off x="1653" y="1254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57" name="Rectangle 21"/>
            <p:cNvSpPr>
              <a:spLocks noChangeArrowheads="1"/>
            </p:cNvSpPr>
            <p:nvPr/>
          </p:nvSpPr>
          <p:spPr bwMode="auto">
            <a:xfrm>
              <a:off x="1998" y="1254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8" name="Rectangle 22"/>
            <p:cNvSpPr>
              <a:spLocks noChangeArrowheads="1"/>
            </p:cNvSpPr>
            <p:nvPr/>
          </p:nvSpPr>
          <p:spPr bwMode="auto">
            <a:xfrm>
              <a:off x="3378" y="12887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59" name="Rectangle 23"/>
            <p:cNvSpPr>
              <a:spLocks noChangeArrowheads="1"/>
            </p:cNvSpPr>
            <p:nvPr/>
          </p:nvSpPr>
          <p:spPr bwMode="auto">
            <a:xfrm>
              <a:off x="2688" y="1254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0" name="Rectangle 24"/>
            <p:cNvSpPr>
              <a:spLocks noChangeArrowheads="1"/>
            </p:cNvSpPr>
            <p:nvPr/>
          </p:nvSpPr>
          <p:spPr bwMode="auto">
            <a:xfrm>
              <a:off x="3033" y="1254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1" name="Rectangle 25"/>
            <p:cNvSpPr>
              <a:spLocks noChangeArrowheads="1"/>
            </p:cNvSpPr>
            <p:nvPr/>
          </p:nvSpPr>
          <p:spPr bwMode="auto">
            <a:xfrm>
              <a:off x="3378" y="1254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2" name="Rectangle 26"/>
            <p:cNvSpPr>
              <a:spLocks noChangeArrowheads="1"/>
            </p:cNvSpPr>
            <p:nvPr/>
          </p:nvSpPr>
          <p:spPr bwMode="auto">
            <a:xfrm>
              <a:off x="3378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3" name="Rectangle 27"/>
            <p:cNvSpPr>
              <a:spLocks noChangeArrowheads="1"/>
            </p:cNvSpPr>
            <p:nvPr/>
          </p:nvSpPr>
          <p:spPr bwMode="auto">
            <a:xfrm>
              <a:off x="3033" y="12887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4" name="Rectangle 28"/>
            <p:cNvSpPr>
              <a:spLocks noChangeArrowheads="1"/>
            </p:cNvSpPr>
            <p:nvPr/>
          </p:nvSpPr>
          <p:spPr bwMode="auto">
            <a:xfrm>
              <a:off x="1653" y="12887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65" name="Rectangle 29"/>
            <p:cNvSpPr>
              <a:spLocks noChangeArrowheads="1"/>
            </p:cNvSpPr>
            <p:nvPr/>
          </p:nvSpPr>
          <p:spPr bwMode="auto">
            <a:xfrm>
              <a:off x="2688" y="12887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6" name="Rectangle 30"/>
            <p:cNvSpPr>
              <a:spLocks noChangeArrowheads="1"/>
            </p:cNvSpPr>
            <p:nvPr/>
          </p:nvSpPr>
          <p:spPr bwMode="auto">
            <a:xfrm>
              <a:off x="1653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7" name="Rectangle 31"/>
            <p:cNvSpPr>
              <a:spLocks noChangeArrowheads="1"/>
            </p:cNvSpPr>
            <p:nvPr/>
          </p:nvSpPr>
          <p:spPr bwMode="auto">
            <a:xfrm>
              <a:off x="1998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8" name="Rectangle 32"/>
            <p:cNvSpPr>
              <a:spLocks noChangeArrowheads="1"/>
            </p:cNvSpPr>
            <p:nvPr/>
          </p:nvSpPr>
          <p:spPr bwMode="auto">
            <a:xfrm>
              <a:off x="2688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69" name="Rectangle 33"/>
            <p:cNvSpPr>
              <a:spLocks noChangeArrowheads="1"/>
            </p:cNvSpPr>
            <p:nvPr/>
          </p:nvSpPr>
          <p:spPr bwMode="auto">
            <a:xfrm>
              <a:off x="1998" y="12887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0" name="Rectangle 34"/>
            <p:cNvSpPr>
              <a:spLocks noChangeArrowheads="1"/>
            </p:cNvSpPr>
            <p:nvPr/>
          </p:nvSpPr>
          <p:spPr bwMode="auto">
            <a:xfrm>
              <a:off x="1308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71" name="Rectangle 35"/>
            <p:cNvSpPr>
              <a:spLocks noChangeArrowheads="1"/>
            </p:cNvSpPr>
            <p:nvPr/>
          </p:nvSpPr>
          <p:spPr bwMode="auto">
            <a:xfrm>
              <a:off x="3033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2" name="Rectangle 36"/>
            <p:cNvSpPr>
              <a:spLocks noChangeArrowheads="1"/>
            </p:cNvSpPr>
            <p:nvPr/>
          </p:nvSpPr>
          <p:spPr bwMode="auto">
            <a:xfrm>
              <a:off x="3723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3" name="Rectangle 37"/>
            <p:cNvSpPr>
              <a:spLocks noChangeArrowheads="1"/>
            </p:cNvSpPr>
            <p:nvPr/>
          </p:nvSpPr>
          <p:spPr bwMode="auto">
            <a:xfrm>
              <a:off x="4068" y="13231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4" name="Rectangle 38"/>
            <p:cNvSpPr>
              <a:spLocks noChangeArrowheads="1"/>
            </p:cNvSpPr>
            <p:nvPr/>
          </p:nvSpPr>
          <p:spPr bwMode="auto">
            <a:xfrm>
              <a:off x="1308" y="1357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75" name="Rectangle 39"/>
            <p:cNvSpPr>
              <a:spLocks noChangeArrowheads="1"/>
            </p:cNvSpPr>
            <p:nvPr/>
          </p:nvSpPr>
          <p:spPr bwMode="auto">
            <a:xfrm>
              <a:off x="1653" y="1357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6" name="Rectangle 40"/>
            <p:cNvSpPr>
              <a:spLocks noChangeArrowheads="1"/>
            </p:cNvSpPr>
            <p:nvPr/>
          </p:nvSpPr>
          <p:spPr bwMode="auto">
            <a:xfrm>
              <a:off x="1998" y="1357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7" name="Rectangle 41"/>
            <p:cNvSpPr>
              <a:spLocks noChangeArrowheads="1"/>
            </p:cNvSpPr>
            <p:nvPr/>
          </p:nvSpPr>
          <p:spPr bwMode="auto">
            <a:xfrm>
              <a:off x="2688" y="13575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78" name="Rectangle 42"/>
            <p:cNvSpPr>
              <a:spLocks noChangeArrowheads="1"/>
            </p:cNvSpPr>
            <p:nvPr/>
          </p:nvSpPr>
          <p:spPr bwMode="auto">
            <a:xfrm>
              <a:off x="1653" y="1391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79" name="Rectangle 43"/>
            <p:cNvSpPr>
              <a:spLocks noChangeArrowheads="1"/>
            </p:cNvSpPr>
            <p:nvPr/>
          </p:nvSpPr>
          <p:spPr bwMode="auto">
            <a:xfrm>
              <a:off x="1998" y="1391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0" name="Rectangle 44"/>
            <p:cNvSpPr>
              <a:spLocks noChangeArrowheads="1"/>
            </p:cNvSpPr>
            <p:nvPr/>
          </p:nvSpPr>
          <p:spPr bwMode="auto">
            <a:xfrm>
              <a:off x="2688" y="1391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1" name="Rectangle 45"/>
            <p:cNvSpPr>
              <a:spLocks noChangeArrowheads="1"/>
            </p:cNvSpPr>
            <p:nvPr/>
          </p:nvSpPr>
          <p:spPr bwMode="auto">
            <a:xfrm>
              <a:off x="3033" y="1391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2" name="Rectangle 46"/>
            <p:cNvSpPr>
              <a:spLocks noChangeArrowheads="1"/>
            </p:cNvSpPr>
            <p:nvPr/>
          </p:nvSpPr>
          <p:spPr bwMode="auto">
            <a:xfrm>
              <a:off x="3378" y="13919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3" name="Rectangle 47"/>
            <p:cNvSpPr>
              <a:spLocks noChangeArrowheads="1"/>
            </p:cNvSpPr>
            <p:nvPr/>
          </p:nvSpPr>
          <p:spPr bwMode="auto">
            <a:xfrm>
              <a:off x="1653" y="1426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Calibri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9984" name="Rectangle 48"/>
            <p:cNvSpPr>
              <a:spLocks noChangeArrowheads="1"/>
            </p:cNvSpPr>
            <p:nvPr/>
          </p:nvSpPr>
          <p:spPr bwMode="auto">
            <a:xfrm>
              <a:off x="1998" y="1426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5" name="Rectangle 49"/>
            <p:cNvSpPr>
              <a:spLocks noChangeArrowheads="1"/>
            </p:cNvSpPr>
            <p:nvPr/>
          </p:nvSpPr>
          <p:spPr bwMode="auto">
            <a:xfrm>
              <a:off x="2688" y="1426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6" name="Rectangle 50"/>
            <p:cNvSpPr>
              <a:spLocks noChangeArrowheads="1"/>
            </p:cNvSpPr>
            <p:nvPr/>
          </p:nvSpPr>
          <p:spPr bwMode="auto">
            <a:xfrm>
              <a:off x="3033" y="1426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987" name="Rectangle 51"/>
            <p:cNvSpPr>
              <a:spLocks noChangeArrowheads="1"/>
            </p:cNvSpPr>
            <p:nvPr/>
          </p:nvSpPr>
          <p:spPr bwMode="auto">
            <a:xfrm>
              <a:off x="3378" y="14263"/>
              <a:ext cx="345" cy="344"/>
            </a:xfrm>
            <a:prstGeom prst="rect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00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699792" y="2348880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 а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е в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699792" y="4509120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е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2771800" y="5013176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 е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а к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1835696" y="3933056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 ч т а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0" name="Прямоугольник 59"/>
          <p:cNvSpPr/>
          <p:nvPr/>
        </p:nvSpPr>
        <p:spPr>
          <a:xfrm>
            <a:off x="2627784" y="1700808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 в а к и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2123728" y="3429000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 л к о в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 к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699792" y="2852936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л а к а т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2339752" y="1196752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ы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х</a:t>
            </a:r>
            <a:r>
              <a:rPr lang="ru-RU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о </a:t>
            </a:r>
            <a:r>
              <a:rPr lang="ru-RU" sz="54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</a:t>
            </a:r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9995" name="Picture 59" descr="http://www.e5.ru/image/big/97/65/4946597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653136"/>
            <a:ext cx="1907704" cy="1948006"/>
          </a:xfrm>
          <a:prstGeom prst="rect">
            <a:avLst/>
          </a:prstGeom>
          <a:noFill/>
        </p:spPr>
      </p:pic>
      <p:pic>
        <p:nvPicPr>
          <p:cNvPr id="39997" name="Picture 61" descr="http://www.e5.ru/image/big/71/93/49193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60648"/>
            <a:ext cx="2016224" cy="2016224"/>
          </a:xfrm>
          <a:prstGeom prst="rect">
            <a:avLst/>
          </a:prstGeom>
          <a:noFill/>
        </p:spPr>
      </p:pic>
      <p:pic>
        <p:nvPicPr>
          <p:cNvPr id="39999" name="Picture 63" descr="http://read.ru/covers_rr/big/222838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437112"/>
            <a:ext cx="1440160" cy="2061007"/>
          </a:xfrm>
          <a:prstGeom prst="rect">
            <a:avLst/>
          </a:prstGeom>
          <a:noFill/>
        </p:spPr>
      </p:pic>
      <p:pic>
        <p:nvPicPr>
          <p:cNvPr id="40001" name="Picture 65" descr="http://www.char.ru/books/188800_Timur_i_ego_koman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188640"/>
            <a:ext cx="1417935" cy="208823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/>
      <p:bldP spid="56" grpId="0"/>
      <p:bldP spid="58" grpId="0"/>
      <p:bldP spid="59" grpId="0"/>
      <p:bldP spid="60" grpId="0"/>
      <p:bldP spid="61" grpId="0"/>
      <p:bldP spid="62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258000" cy="4530725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 </a:t>
            </a:r>
            <a:r>
              <a:rPr lang="ru-RU" sz="5400" dirty="0" err="1" smtClean="0"/>
              <a:t>Хара́ктер</a:t>
            </a:r>
            <a:endParaRPr lang="ru-RU" sz="5400" dirty="0" smtClean="0"/>
          </a:p>
          <a:p>
            <a:r>
              <a:rPr lang="ru-RU" sz="5400" dirty="0" smtClean="0"/>
              <a:t>  </a:t>
            </a:r>
            <a:r>
              <a:rPr lang="ru-RU" sz="5400" dirty="0" err="1" smtClean="0"/>
              <a:t>Благоро́дство</a:t>
            </a:r>
            <a:endParaRPr lang="ru-RU" sz="5400" dirty="0" smtClean="0"/>
          </a:p>
          <a:p>
            <a:r>
              <a:rPr lang="ru-RU" sz="5400" dirty="0" smtClean="0"/>
              <a:t>  Парламентёр</a:t>
            </a:r>
          </a:p>
          <a:p>
            <a:r>
              <a:rPr lang="ru-RU" sz="5400" dirty="0" smtClean="0"/>
              <a:t>  </a:t>
            </a:r>
            <a:r>
              <a:rPr lang="ru-RU" sz="5400" dirty="0" err="1" smtClean="0"/>
              <a:t>Ультима́тум</a:t>
            </a:r>
            <a:endParaRPr lang="ru-RU" sz="54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323528" y="548680"/>
            <a:ext cx="8496944" cy="604867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Ультиматум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412776"/>
            <a:ext cx="7546032" cy="4718149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           Атаману шайки по очистке чужих садов Михаилу Квакину и его гнусно прославленному помощнику Петру Пятакову, иначе именуемому просто Фигурой, а также ко всем членам этой позорной компании </a:t>
            </a:r>
            <a:r>
              <a:rPr lang="ru-RU" sz="3600" b="1" dirty="0" smtClean="0"/>
              <a:t>ультиматум.</a:t>
            </a:r>
          </a:p>
          <a:p>
            <a:pPr algn="ctr">
              <a:buNone/>
            </a:pPr>
            <a:r>
              <a:rPr lang="ru-RU" b="1" dirty="0" smtClean="0"/>
              <a:t>            Ввиду того, что вы по ночам совершаете налеты на сады мирных жителей, не щадя и тех, на которых стоит звезда с траурной каймою вам трусливым негодяям, мы приказываем: не позже чем завтра утром Михаилу Квакину и гнусно подобной личности Фигуре явится на место, которое им гонцами будет показано, имея на руках список всех членов вашей позорной шайки.</a:t>
            </a:r>
          </a:p>
          <a:p>
            <a:pPr algn="ctr">
              <a:buNone/>
            </a:pPr>
            <a:r>
              <a:rPr lang="ru-RU" b="1" dirty="0" smtClean="0"/>
              <a:t>             А в случае отказа мы оставляем за собой полную свободу действий. 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Какое слово пропущено?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11560" y="1484784"/>
            <a:ext cx="7992888" cy="37820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/>
              <a:t>Украли! А какая была коза!</a:t>
            </a:r>
          </a:p>
          <a:p>
            <a:pPr>
              <a:buNone/>
            </a:pPr>
            <a:r>
              <a:rPr lang="ru-RU" sz="4400" dirty="0" smtClean="0"/>
              <a:t>Ну, _________, а не коза!</a:t>
            </a:r>
          </a:p>
          <a:p>
            <a:pPr>
              <a:buNone/>
            </a:pPr>
            <a:r>
              <a:rPr lang="ru-RU" sz="4400" dirty="0" smtClean="0"/>
              <a:t>- У _________ рогов не бывает.</a:t>
            </a:r>
          </a:p>
          <a:p>
            <a:pPr>
              <a:buNone/>
            </a:pPr>
            <a:endParaRPr lang="ru-RU" sz="4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132856"/>
            <a:ext cx="2255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голубь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91680" y="2996952"/>
            <a:ext cx="25878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голубей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62" name="Picture 2" descr="http://www.germany.ru/photos/851202.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005064"/>
            <a:ext cx="2499263" cy="261173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/>
          </p:nvPr>
        </p:nvSpPr>
        <p:spPr>
          <a:xfrm>
            <a:off x="395536" y="2420888"/>
            <a:ext cx="8229600" cy="5564188"/>
          </a:xfrm>
        </p:spPr>
        <p:txBody>
          <a:bodyPr/>
          <a:lstStyle/>
          <a:p>
            <a:pPr algn="ctr" eaLnBrk="1" hangingPunct="1">
              <a:defRPr/>
            </a:pPr>
            <a:endParaRPr lang="ru-RU" sz="3600" b="1" u="sng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dirty="0" smtClean="0">
                <a:solidFill>
                  <a:schemeClr val="hlink"/>
                </a:solidFill>
              </a:rPr>
              <a:t>Эти слова сказал А.Гайдар в мудрой и поэтической сказке «Горячий камень».</a:t>
            </a:r>
            <a:endParaRPr lang="ru-RU" b="1" u="sng" dirty="0" smtClean="0">
              <a:solidFill>
                <a:schemeClr val="hlink"/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3600" b="1" u="sng" dirty="0" smtClean="0">
                <a:solidFill>
                  <a:srgbClr val="FF3300"/>
                </a:solidFill>
              </a:rPr>
              <a:t>«Надо суметь одну свою жизнь прожить так как надо: жить ясно и честно, достойным своей страны».</a:t>
            </a:r>
          </a:p>
          <a:p>
            <a:pPr eaLnBrk="1" hangingPunct="1">
              <a:defRPr/>
            </a:pPr>
            <a:endParaRPr lang="ru-RU" sz="3600" b="1" u="sng" dirty="0" smtClean="0">
              <a:solidFill>
                <a:srgbClr val="FF3300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0"/>
            <a:ext cx="8229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2700" u="sng" smtClean="0"/>
              <a:t> </a:t>
            </a:r>
            <a:endParaRPr lang="ru-RU" sz="400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997200"/>
            <a:ext cx="8229600" cy="40544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2800" dirty="0" smtClean="0"/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ru-RU" sz="2800" dirty="0" smtClean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51520" y="548680"/>
            <a:ext cx="8229600" cy="445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19" descr="http://www.arkadiygaydar.ru/i/autor_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188640"/>
            <a:ext cx="205486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1" descr="http://www.arkadiygaydar.ru/i/logo.gif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672" y="836712"/>
            <a:ext cx="4219575" cy="1447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55" descr="http://www.kerjainternet.com/st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179512" y="260648"/>
            <a:ext cx="1083319" cy="102991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2" grpId="0" build="p"/>
      <p:bldP spid="29698" grpId="0"/>
      <p:bldP spid="29699" grpId="0" build="p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Использованы материалы: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Book Antiqua" pitchFamily="18" charset="0"/>
              </a:rPr>
              <a:t>Презентация Евгении Викторовны </a:t>
            </a:r>
            <a:r>
              <a:rPr lang="ru-RU" dirty="0" err="1" smtClean="0">
                <a:latin typeface="Book Antiqua" pitchFamily="18" charset="0"/>
              </a:rPr>
              <a:t>Герланд</a:t>
            </a:r>
            <a:endParaRPr lang="ru-RU" dirty="0" smtClean="0">
              <a:latin typeface="Book Antiqua" pitchFamily="18" charset="0"/>
            </a:endParaRPr>
          </a:p>
          <a:p>
            <a:r>
              <a:rPr lang="ru-RU" dirty="0" smtClean="0"/>
              <a:t>Презентация </a:t>
            </a:r>
            <a:r>
              <a:rPr lang="ru-RU" dirty="0" err="1" smtClean="0"/>
              <a:t>Пегушиной</a:t>
            </a:r>
            <a:r>
              <a:rPr lang="ru-RU" dirty="0" smtClean="0"/>
              <a:t> Юлии Владимировны</a:t>
            </a:r>
          </a:p>
          <a:p>
            <a:r>
              <a:rPr lang="ru-RU" dirty="0" smtClean="0">
                <a:latin typeface="Book Antiqua" pitchFamily="18" charset="0"/>
              </a:rPr>
              <a:t>Презентация </a:t>
            </a:r>
            <a:r>
              <a:rPr lang="ru-RU" dirty="0" smtClean="0"/>
              <a:t>С. А. </a:t>
            </a:r>
            <a:r>
              <a:rPr lang="ru-RU" dirty="0" err="1" smtClean="0"/>
              <a:t>Залата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Прямоуг. 6"/>
          <p:cNvSpPr>
            <a:spLocks noChangeArrowheads="1"/>
          </p:cNvSpPr>
          <p:nvPr/>
        </p:nvSpPr>
        <p:spPr bwMode="auto">
          <a:xfrm>
            <a:off x="0" y="1905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46085" name="Рисунок 5"/>
          <p:cNvPicPr>
            <a:picLocks noChangeAspect="1" noChangeArrowheads="1"/>
          </p:cNvPicPr>
          <p:nvPr/>
        </p:nvPicPr>
        <p:blipFill>
          <a:blip r:embed="rId2" cstate="print">
            <a:lum bright="-4000" contrast="58000"/>
            <a:grayscl/>
            <a:extLst>
              <a:ext uri="{28A0092B-C50C-407E-A947-70E740481C1C}"/>
            </a:extLst>
          </a:blip>
          <a:srcRect l="827" t="1184" r="827" b="1184"/>
          <a:stretch>
            <a:fillRect/>
          </a:stretch>
        </p:blipFill>
        <p:spPr bwMode="auto">
          <a:xfrm>
            <a:off x="1979712" y="908720"/>
            <a:ext cx="5305425" cy="36877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6087" name="Поле 7"/>
          <p:cNvSpPr txBox="1">
            <a:spLocks noChangeArrowheads="1"/>
          </p:cNvSpPr>
          <p:nvPr/>
        </p:nvSpPr>
        <p:spPr bwMode="auto">
          <a:xfrm>
            <a:off x="1619672" y="5085184"/>
            <a:ext cx="6192688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+mj-lt"/>
              </a:rPr>
              <a:t>А. Гайдар с сыном Тимуром.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 dirty="0">
                <a:latin typeface="+mj-lt"/>
              </a:rPr>
              <a:t>1939 г.</a:t>
            </a:r>
          </a:p>
        </p:txBody>
      </p:sp>
      <p:sp>
        <p:nvSpPr>
          <p:cNvPr id="22535" name="Номер слайда 2"/>
          <p:cNvSpPr>
            <a:spLocks noGrp="1"/>
          </p:cNvSpPr>
          <p:nvPr>
            <p:ph type="sldNum" sz="quarter" idx="12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5D350C2-1000-4D1B-890F-CAF5A047111A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2" name="Picture 4" descr="16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5364163" y="1844675"/>
            <a:ext cx="3262312" cy="41751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8613" name="Picture 5" descr="17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323850" y="620713"/>
            <a:ext cx="4633913" cy="332581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614" name="Text Box 6"/>
          <p:cNvSpPr txBox="1">
            <a:spLocks noChangeArrowheads="1"/>
          </p:cNvSpPr>
          <p:nvPr/>
        </p:nvSpPr>
        <p:spPr bwMode="auto">
          <a:xfrm>
            <a:off x="0" y="4365625"/>
            <a:ext cx="52197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Корреспондентское удостоверение, выданное «Комсомольской Правдой»  Аркадию Гайдару 19 июля 1941 года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18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179388" y="260350"/>
            <a:ext cx="4819650" cy="63944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9637" name="Text Box 5"/>
          <p:cNvSpPr txBox="1">
            <a:spLocks noChangeArrowheads="1"/>
          </p:cNvSpPr>
          <p:nvPr/>
        </p:nvSpPr>
        <p:spPr bwMode="auto">
          <a:xfrm>
            <a:off x="5436096" y="620688"/>
            <a:ext cx="3384550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i="1" dirty="0"/>
              <a:t>Гайдар на фронте</a:t>
            </a:r>
          </a:p>
          <a:p>
            <a:pPr algn="ctr">
              <a:spcBef>
                <a:spcPct val="50000"/>
              </a:spcBef>
            </a:pPr>
            <a:r>
              <a:rPr lang="ru-RU" sz="2000" dirty="0"/>
              <a:t>Серьезный, посуровевший, он словно сразу стал старше, в нем не было не растерянности, ни того повышенного воинственного оживления, которое часто можно было видеть тогда у людей, он даже казался еще более спокойным, чем раньше, - словно теперь он уже точно знал своё предназначение, заботило его только: как скорее попасть на фронт, - он не мыслил себя вне рядов армии.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0" name="Picture 4" descr="19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1331913" y="620713"/>
            <a:ext cx="6840537" cy="50974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628650" y="5930900"/>
            <a:ext cx="83550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000" b="1" i="1">
                <a:latin typeface="Comic Sans MS" pitchFamily="66" charset="0"/>
              </a:rPr>
              <a:t>КОРРЕСПОНДЕНИЯ А.ГАЙДАРА С ЮГО-ЗАПАДНОГО ФРОНТА</a:t>
            </a:r>
          </a:p>
          <a:p>
            <a:pPr algn="ctr"/>
            <a:r>
              <a:rPr lang="ru-RU" sz="2000" b="1" i="1">
                <a:latin typeface="Comic Sans MS" pitchFamily="66" charset="0"/>
              </a:rPr>
              <a:t>В « КОМСОМОЛЬСКУЮ ПРАВДУ »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Гибель А.Гайдара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1" y="1600200"/>
            <a:ext cx="5040559" cy="4530725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В ночь на 26 октября 1941 года группа партизан возвращалась с задания. При переходе через железнодорожные пути наткнулись на немцев. А.Гайдар первый заметил их. «Ребята, немцы!» - успел крикнуть он товарищам. </a:t>
            </a:r>
          </a:p>
          <a:p>
            <a:pPr eaLnBrk="1" hangingPunct="1"/>
            <a:r>
              <a:rPr lang="ru-RU" sz="2400" dirty="0" smtClean="0"/>
              <a:t>А.Гайдар, защищавший Родину, погиб, чтобы ценой своей жизни спасти товарищей.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780142"/>
            <a:ext cx="3744020" cy="18822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5796136" y="4869160"/>
            <a:ext cx="31683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Село Леплява </a:t>
            </a:r>
            <a:endParaRPr lang="ru-RU" dirty="0" smtClean="0"/>
          </a:p>
          <a:p>
            <a:pPr algn="ctr"/>
            <a:r>
              <a:rPr lang="ru-RU" dirty="0" err="1" smtClean="0"/>
              <a:t>Каневского</a:t>
            </a:r>
            <a:r>
              <a:rPr lang="ru-RU" dirty="0" smtClean="0"/>
              <a:t> </a:t>
            </a:r>
            <a:r>
              <a:rPr lang="ru-RU" dirty="0"/>
              <a:t>района под </a:t>
            </a:r>
          </a:p>
          <a:p>
            <a:pPr algn="ctr"/>
            <a:r>
              <a:rPr lang="ru-RU" dirty="0"/>
              <a:t>Киевом, возле которого погиб А.Гайдар.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>
          <a:xfrm>
            <a:off x="3924300" y="0"/>
            <a:ext cx="5219700" cy="6858000"/>
          </a:xfrm>
        </p:spPr>
        <p:txBody>
          <a:bodyPr/>
          <a:lstStyle/>
          <a:p>
            <a:r>
              <a:rPr lang="ru-RU" sz="3200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Аркадий Гайдар погиб в 37 лет. Погиб той смертью, которую, если бы мог выбирать, выбрал бы сам. В бою с врагами был скошен автоматной очередью, защищая то во что верил, без громких слов и торжественных речей, просто отдавая себя всего тому ради чего он жил и во что верил - счастью своего народа.</a:t>
            </a:r>
          </a:p>
        </p:txBody>
      </p:sp>
      <p:pic>
        <p:nvPicPr>
          <p:cNvPr id="55300" name="Picture 4" descr="gaidar_leplyaevo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537" y="1052736"/>
            <a:ext cx="3312368" cy="4614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8" name="Picture 4" descr="20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250825" y="738188"/>
            <a:ext cx="8640763" cy="48514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179388" y="5876925"/>
            <a:ext cx="8640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000" b="1" i="1"/>
              <a:t>Место гибели Аркадия Гайдара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Picture 4" descr="22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5078413" y="557213"/>
            <a:ext cx="3309937" cy="560863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3733" name="Picture 5" descr="21"/>
          <p:cNvPicPr>
            <a:picLocks noChangeAspect="1" noChangeArrowheads="1"/>
          </p:cNvPicPr>
          <p:nvPr/>
        </p:nvPicPr>
        <p:blipFill>
          <a:blip r:embed="rId3" cstate="print">
            <a:lum contrast="12000"/>
          </a:blip>
          <a:srcRect/>
          <a:stretch>
            <a:fillRect/>
          </a:stretch>
        </p:blipFill>
        <p:spPr bwMode="auto">
          <a:xfrm>
            <a:off x="250825" y="692150"/>
            <a:ext cx="4321175" cy="2490788"/>
          </a:xfrm>
          <a:prstGeom prst="rect">
            <a:avLst/>
          </a:prstGeom>
          <a:noFill/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50825" y="3500438"/>
            <a:ext cx="43211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/>
              <a:t>Эта доска установлена первоначально на могиле Гайдара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1502</TotalTime>
  <Words>624</Words>
  <Application>Microsoft Office PowerPoint</Application>
  <PresentationFormat>Экран (4:3)</PresentationFormat>
  <Paragraphs>78</Paragraphs>
  <Slides>19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Апекс</vt:lpstr>
      <vt:lpstr>Правда, сначала была не книга о Тимуре, а сценарий к кинофильму. Его (сценарий) в номерах с продолжением печатала “Пионерская правда”. И каждый выпуск газеты обсуждался на диспуте — с участием писателей, профессиональных журналистов и, конечно же, юных читателей.</vt:lpstr>
      <vt:lpstr>Слайд 2</vt:lpstr>
      <vt:lpstr>Слайд 3</vt:lpstr>
      <vt:lpstr>Слайд 4</vt:lpstr>
      <vt:lpstr>Слайд 5</vt:lpstr>
      <vt:lpstr>Гибель А.Гайдара</vt:lpstr>
      <vt:lpstr>Аркадий Гайдар погиб в 37 лет. Погиб той смертью, которую, если бы мог выбирать, выбрал бы сам. В бою с врагами был скошен автоматной очередью, защищая то во что верил, без громких слов и торжественных речей, просто отдавая себя всего тому ради чего он жил и во что верил - счастью своего народа.</vt:lpstr>
      <vt:lpstr>Слайд 8</vt:lpstr>
      <vt:lpstr>Слайд 9</vt:lpstr>
      <vt:lpstr>Слайд 10</vt:lpstr>
      <vt:lpstr>Памятник А. Гайдару в Каневе</vt:lpstr>
      <vt:lpstr>Жизнь Аркадия Гайдара продолжается в его книгах.</vt:lpstr>
      <vt:lpstr>Слайд 13</vt:lpstr>
      <vt:lpstr>Кроссворд</vt:lpstr>
      <vt:lpstr>Словарная работа.</vt:lpstr>
      <vt:lpstr>Ультиматум</vt:lpstr>
      <vt:lpstr>Какое слово пропущено?</vt:lpstr>
      <vt:lpstr> </vt:lpstr>
      <vt:lpstr>Использованы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А.П. Гайдара</dc:title>
  <dc:creator>Оксана</dc:creator>
  <cp:lastModifiedBy>Оксана</cp:lastModifiedBy>
  <cp:revision>33</cp:revision>
  <dcterms:created xsi:type="dcterms:W3CDTF">2012-10-14T19:46:09Z</dcterms:created>
  <dcterms:modified xsi:type="dcterms:W3CDTF">2012-10-18T15:29:38Z</dcterms:modified>
</cp:coreProperties>
</file>