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1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436"/>
    <a:srgbClr val="371CD6"/>
    <a:srgbClr val="563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660"/>
  </p:normalViewPr>
  <p:slideViewPr>
    <p:cSldViewPr>
      <p:cViewPr varScale="1">
        <p:scale>
          <a:sx n="68" d="100"/>
          <a:sy n="68" d="100"/>
        </p:scale>
        <p:origin x="3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E3E0D-424B-4539-918C-FAB9CFA49B8E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2C5A9-8E9C-44FB-9557-B1B49B2CA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9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35EA5E-E08A-408C-8CA0-7B4A6027550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A3DCCB-FE24-4C1C-B473-753C0B01B28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846009">
            <a:off x="683568" y="1124744"/>
            <a:ext cx="8064896" cy="769441"/>
          </a:xfrm>
          <a:prstGeom prst="rect">
            <a:avLst/>
          </a:prstGeom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Приставки –ПРЕ- и –ПРИ-</a:t>
            </a:r>
            <a:endParaRPr lang="ru-RU" sz="44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750756">
            <a:off x="899592" y="3717032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Comic Sans MS" pitchFamily="66" charset="0"/>
              </a:rPr>
              <a:t>ПРЕ</a:t>
            </a:r>
            <a:endParaRPr lang="ru-RU" sz="5400" dirty="0">
              <a:latin typeface="Comic Sans MS" pitchFamily="66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10227852">
            <a:off x="1416791" y="4743501"/>
            <a:ext cx="792088" cy="57606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1691680" y="5229200"/>
            <a:ext cx="69885" cy="308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907704" y="5229201"/>
            <a:ext cx="216026" cy="216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1403648" y="4941168"/>
            <a:ext cx="69885" cy="308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123728" y="4221088"/>
            <a:ext cx="1656184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725506">
            <a:off x="5868144" y="2780928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Comic Sans MS" pitchFamily="66" charset="0"/>
              </a:rPr>
              <a:t>ПРИ</a:t>
            </a:r>
            <a:endParaRPr lang="ru-RU" sz="5400" dirty="0">
              <a:latin typeface="Comic Sans MS" pitchFamily="66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76880">
            <a:off x="6277767" y="3286331"/>
            <a:ext cx="792088" cy="57606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4644008" y="3429000"/>
            <a:ext cx="1872208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3707904" y="4077072"/>
            <a:ext cx="360040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355976" y="3933056"/>
            <a:ext cx="360040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6182540" y="3978701"/>
            <a:ext cx="360042" cy="1247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6660232" y="4005063"/>
            <a:ext cx="360040" cy="72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endCxn id="21" idx="0"/>
          </p:cNvCxnSpPr>
          <p:nvPr/>
        </p:nvCxnSpPr>
        <p:spPr>
          <a:xfrm rot="10800000">
            <a:off x="6688624" y="3286712"/>
            <a:ext cx="403656" cy="214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60648"/>
            <a:ext cx="7776864" cy="9233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ПРЕ- = очень!</a:t>
            </a:r>
            <a:endParaRPr lang="ru-RU" sz="54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700808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</a:t>
            </a:r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</a:t>
            </a:r>
            <a:r>
              <a:rPr lang="ru-RU" sz="6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интересный, пр</a:t>
            </a:r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</a:t>
            </a:r>
            <a:r>
              <a:rPr lang="ru-RU" sz="6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неприятный, пр</a:t>
            </a:r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</a:t>
            </a:r>
            <a:r>
              <a:rPr lang="ru-RU" sz="6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увеличить.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5616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10F436"/>
                </a:solidFill>
                <a:latin typeface="Comic Sans MS" pitchFamily="66" charset="0"/>
              </a:rPr>
              <a:t>Прибыл ли поезд, приплыл теплоход,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10F436"/>
                </a:solidFill>
                <a:latin typeface="Comic Sans MS" pitchFamily="66" charset="0"/>
              </a:rPr>
              <a:t>Космонавт прилетел из Вселенной–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10F436"/>
                </a:solidFill>
                <a:latin typeface="Comic Sans MS" pitchFamily="66" charset="0"/>
              </a:rPr>
              <a:t>В словах «придёт», «прибежит»,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10F436"/>
                </a:solidFill>
                <a:latin typeface="Comic Sans MS" pitchFamily="66" charset="0"/>
              </a:rPr>
              <a:t>  «приплывёт»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10F436"/>
                </a:solidFill>
                <a:latin typeface="Comic Sans MS" pitchFamily="66" charset="0"/>
              </a:rPr>
              <a:t>Пишется </a:t>
            </a:r>
            <a:r>
              <a:rPr lang="ru-RU" sz="3600" b="1" i="1" dirty="0" smtClean="0">
                <a:solidFill>
                  <a:srgbClr val="10F436"/>
                </a:solidFill>
                <a:latin typeface="Comic Sans MS" pitchFamily="66" charset="0"/>
              </a:rPr>
              <a:t>при-</a:t>
            </a:r>
            <a:r>
              <a:rPr lang="ru-RU" sz="3600" b="1" dirty="0" smtClean="0">
                <a:solidFill>
                  <a:srgbClr val="10F436"/>
                </a:solidFill>
                <a:latin typeface="Comic Sans MS" pitchFamily="66" charset="0"/>
              </a:rPr>
              <a:t>, несомненно.</a:t>
            </a:r>
          </a:p>
          <a:p>
            <a:endParaRPr lang="ru-RU" sz="36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5509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В прекрасном замке на горе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Жила-была приставка </a:t>
            </a:r>
            <a:r>
              <a:rPr lang="ru-RU" sz="4400" b="1" i="1" dirty="0" smtClean="0">
                <a:solidFill>
                  <a:srgbClr val="10F436"/>
                </a:solidFill>
                <a:latin typeface="Comic Sans MS" pitchFamily="66" charset="0"/>
              </a:rPr>
              <a:t>ПРЕ-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Особа преотважная,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Важная-преважная,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Гордая-прегордая,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Добрая-предобрая.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Её считали очень мудрой</a:t>
            </a:r>
          </a:p>
          <a:p>
            <a:r>
              <a:rPr lang="ru-RU" sz="4400" b="1" dirty="0" smtClean="0">
                <a:solidFill>
                  <a:srgbClr val="10F436"/>
                </a:solidFill>
                <a:latin typeface="Comic Sans MS" pitchFamily="66" charset="0"/>
              </a:rPr>
              <a:t>И называли все Премудрой.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24136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10F436"/>
                </a:solidFill>
                <a:latin typeface="Comic Sans MS" pitchFamily="66" charset="0"/>
              </a:rPr>
              <a:t>     В ряде случаев значения приставок ПРЕ- и ПРИ- определить затруднительно!</a:t>
            </a:r>
            <a:br>
              <a:rPr lang="ru-RU" sz="2800" dirty="0" smtClean="0">
                <a:solidFill>
                  <a:srgbClr val="10F436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10F436"/>
                </a:solidFill>
                <a:latin typeface="Comic Sans MS" pitchFamily="66" charset="0"/>
              </a:rPr>
              <a:t>ЗАПОМНИТЬ!!!</a:t>
            </a:r>
            <a:endParaRPr lang="ru-RU" sz="2800" dirty="0">
              <a:solidFill>
                <a:srgbClr val="10F436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122413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ПРЕ-:   прекословить, беспрекословно,  прекратить,  преломление, премьер министр, пренебрегать, преобладать, преобразовать, преодолевать (преодолеть)</a:t>
            </a:r>
          </a:p>
          <a:p>
            <a:endParaRPr lang="ru-RU" sz="1600" dirty="0">
              <a:solidFill>
                <a:srgbClr val="10F436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ПРЕ-: превозмочь, превосходство,       превращение, превратить, преграда, предание, преданность, предатель, презентация, президент, президиум, преимущество, преклонный (возраст)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365104"/>
            <a:ext cx="9144000" cy="147732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ПРЕ-: препарат, преподаватель, препровождать, препятствие, пререкания, преследовать, пресмыкающиеся, престарелый, престиж, престол, преступление, преступник, претендент, претензия, камень преткновения, преувеличение, префектура.</a:t>
            </a: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5"/>
            <a:ext cx="8424936" cy="590931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ПРИ-: придираться, придумать, призвание, признательность, приказ, приказать, приказчик, приключение, прилавок, прилежный,  прилив, приличный, применять, применение, пример, примета, примечание, принадлежать, принуждать, принцесса, принципиальный, приободрить…</a:t>
            </a:r>
          </a:p>
          <a:p>
            <a:endParaRPr lang="ru-RU" sz="2000" b="1" dirty="0" smtClean="0">
              <a:solidFill>
                <a:srgbClr val="10F43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</a:rPr>
              <a:t>	</a:t>
            </a:r>
            <a:r>
              <a:rPr lang="ru-RU" sz="20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ПРИ-: прибаутка, приблизительный, прибой, прибор, привал, приватизировать, привередливый, привет, приветливый, прививка, привилегия, привлечь, приволье, привыкать, привычка, пригласить, приглашение, пригодиться, приговор, пригожий, пригородный, пригорок, приготовить, приданое…</a:t>
            </a:r>
          </a:p>
          <a:p>
            <a:endParaRPr lang="ru-RU" sz="2000" b="1" dirty="0" smtClean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000" b="1" dirty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	</a:t>
            </a:r>
            <a:r>
              <a:rPr lang="ru-RU" sz="20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ПРИ-: приобрести, припев, приправа, природа, приручить, причесать, причёска, присмотреться, приспособить, пристрастие, неприступный, присутствовать, неприхотливый, причина, причудливый, приют, приятный.</a:t>
            </a:r>
            <a:endParaRPr lang="ru-RU" sz="2000" b="1" dirty="0" smtClean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sz="2000" b="1" dirty="0" smtClean="0">
              <a:solidFill>
                <a:srgbClr val="10F43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10F436"/>
                </a:solidFill>
                <a:latin typeface="Comic Sans MS" pitchFamily="66" charset="0"/>
              </a:rPr>
              <a:t>ЗАПОМНИТЬ!!!</a:t>
            </a:r>
            <a:endParaRPr lang="ru-RU" dirty="0">
              <a:solidFill>
                <a:srgbClr val="10F436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8424936" cy="230832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Президент, президиум, препозиция, престиж, приоритет, примитивный – в этих иноязычных словах приставка НЕ выделяется!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49817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10F436"/>
                </a:solidFill>
                <a:latin typeface="Comic Sans MS" pitchFamily="66" charset="0"/>
              </a:rPr>
              <a:t>Различай написание близких по звучанию, но разных по значению слов с приставками ПРЕ- и ПРИ-</a:t>
            </a:r>
            <a:endParaRPr lang="ru-RU" sz="3200" dirty="0">
              <a:solidFill>
                <a:srgbClr val="10F436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276872"/>
            <a:ext cx="8424936" cy="175432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Претворить в жизнь – притворить дверь.</a:t>
            </a:r>
          </a:p>
          <a:p>
            <a:r>
              <a:rPr lang="ru-RU" sz="3600" b="1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Предать друга – придать вид.</a:t>
            </a:r>
            <a:endParaRPr lang="ru-RU" sz="3600" b="1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ПОВТОРЕНИЕ</a:t>
            </a:r>
            <a:endParaRPr lang="ru-RU" sz="4400" dirty="0">
              <a:solidFill>
                <a:srgbClr val="10F436"/>
              </a:solidFill>
              <a:latin typeface="Comic Sans MS" pitchFamily="66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3851920" y="2780928"/>
            <a:ext cx="1296144" cy="302433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527" y="287338"/>
            <a:ext cx="3241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 i="1"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52" y="193675"/>
            <a:ext cx="318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 i="1">
              <a:latin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2915" y="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b="1" i="1"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75940" y="14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b="1" i="1"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1222" y="50081"/>
            <a:ext cx="2881313" cy="8318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400" b="1" dirty="0">
                <a:solidFill>
                  <a:srgbClr val="10F436"/>
                </a:solidFill>
                <a:latin typeface="Times New Roman" pitchFamily="18" charset="0"/>
              </a:rPr>
              <a:t>Неизменяемые</a:t>
            </a:r>
          </a:p>
          <a:p>
            <a:pPr algn="ctr"/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31840" y="50800"/>
            <a:ext cx="2879725" cy="8318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400" b="1" dirty="0">
                <a:solidFill>
                  <a:srgbClr val="10F436"/>
                </a:solidFill>
                <a:latin typeface="Times New Roman" pitchFamily="18" charset="0"/>
              </a:rPr>
              <a:t>На – з,  - с</a:t>
            </a:r>
          </a:p>
          <a:p>
            <a:pPr algn="ctr"/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011565" y="50800"/>
            <a:ext cx="2881312" cy="8318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0F436"/>
                </a:solidFill>
                <a:latin typeface="Times New Roman" pitchFamily="18" charset="0"/>
              </a:rPr>
              <a:t>Приставки </a:t>
            </a:r>
            <a:endParaRPr lang="ru-RU" sz="2400" b="1" dirty="0">
              <a:solidFill>
                <a:srgbClr val="10F436"/>
              </a:solidFill>
              <a:latin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10F436"/>
                </a:solidFill>
                <a:latin typeface="Times New Roman" pitchFamily="18" charset="0"/>
              </a:rPr>
              <a:t>пре-, при-</a:t>
            </a:r>
          </a:p>
        </p:txBody>
      </p:sp>
      <p:graphicFrame>
        <p:nvGraphicFramePr>
          <p:cNvPr id="12" name="Group 9"/>
          <p:cNvGraphicFramePr>
            <a:graphicFrameLocks noGrp="1"/>
          </p:cNvGraphicFramePr>
          <p:nvPr/>
        </p:nvGraphicFramePr>
        <p:xfrm>
          <a:off x="251520" y="1052736"/>
          <a:ext cx="8642350" cy="5805265"/>
        </p:xfrm>
        <a:graphic>
          <a:graphicData uri="http://schemas.openxmlformats.org/drawingml/2006/table">
            <a:tbl>
              <a:tblPr/>
              <a:tblGrid>
                <a:gridCol w="2890838"/>
                <a:gridCol w="2870200"/>
                <a:gridCol w="2881312"/>
              </a:tblGrid>
              <a:tr h="1077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положение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бессилие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пр..бить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замедление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избрать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пр..плыть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надрезать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испугать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пр..морский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3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сгиб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разведать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пр..сесть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отпугнуть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вздрогнуть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пр..милый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пр..градить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874902">
            <a:off x="971981" y="1259278"/>
            <a:ext cx="7632848" cy="2123658"/>
          </a:xfrm>
          <a:prstGeom prst="rect">
            <a:avLst/>
          </a:prstGeom>
          <a:effectLst>
            <a:outerShdw blurRad="190500" dist="228600" dir="2700000" sy="90000" rotWithShape="0">
              <a:srgbClr val="000000">
                <a:alpha val="255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Погляди, как живётся гласным  в приставках ПРЕ  и ПРИ!</a:t>
            </a:r>
            <a:endParaRPr lang="ru-RU" sz="44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755576" y="3284984"/>
            <a:ext cx="2483768" cy="2232248"/>
          </a:xfrm>
          <a:prstGeom prst="cloud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-облако 6"/>
          <p:cNvSpPr/>
          <p:nvPr/>
        </p:nvSpPr>
        <p:spPr>
          <a:xfrm>
            <a:off x="4499992" y="4221088"/>
            <a:ext cx="2376264" cy="2088232"/>
          </a:xfrm>
          <a:prstGeom prst="cloud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31640" y="3933056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</a:rPr>
              <a:t> Е</a:t>
            </a:r>
            <a:endParaRPr lang="ru-RU" sz="4800" b="1" dirty="0">
              <a:solidFill>
                <a:srgbClr val="FF0000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472514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</a:rPr>
              <a:t>И</a:t>
            </a:r>
            <a:endParaRPr lang="ru-RU" sz="5400" dirty="0">
              <a:solidFill>
                <a:srgbClr val="FF0000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8424936" cy="2800767"/>
          </a:xfrm>
          <a:prstGeom prst="rect">
            <a:avLst/>
          </a:prstGeom>
          <a:effectLst/>
          <a:scene3d>
            <a:camera prst="perspectiveContrastingRightFacing"/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От зари и до зари</a:t>
            </a:r>
          </a:p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Мастерит приставка ПРИ-.</a:t>
            </a:r>
          </a:p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С нею дюжина значений.</a:t>
            </a:r>
          </a:p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Все умельцы, посмотри!</a:t>
            </a:r>
          </a:p>
        </p:txBody>
      </p:sp>
      <p:pic>
        <p:nvPicPr>
          <p:cNvPr id="3074" name="Picture 2" descr="C:\Documents and Settings\Мама.MICROSOF-F787F4\Рабочий стол\carpenter_construction_195944_jpg_reduce_si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8452" y="3717032"/>
            <a:ext cx="2831979" cy="27110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20688"/>
            <a:ext cx="3888432" cy="523220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28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Приближение</a:t>
            </a:r>
            <a:endParaRPr lang="ru-RU" sz="28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6056" y="1988841"/>
            <a:ext cx="3672408" cy="720080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2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Присоединение</a:t>
            </a:r>
            <a:endParaRPr lang="ru-RU" sz="32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573016"/>
            <a:ext cx="4320480" cy="584775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2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Неполнота действия</a:t>
            </a:r>
            <a:endParaRPr lang="ru-RU" sz="32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098" name="Picture 2" descr="C:\Documents and Settings\Мама.MICROSOF-F787F4\Рабочий стол\c425de11e7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3672408" cy="2087167"/>
          </a:xfrm>
          <a:prstGeom prst="rect">
            <a:avLst/>
          </a:prstGeom>
          <a:noFill/>
        </p:spPr>
      </p:pic>
      <p:pic>
        <p:nvPicPr>
          <p:cNvPr id="4099" name="Picture 3" descr="C:\Documents and Settings\Мама.MICROSOF-F787F4\Рабочий стол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80928"/>
            <a:ext cx="2834779" cy="21355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100" name="Picture 4" descr="C:\Documents and Settings\Мама.MICROSOF-F787F4\Рабочий стол\Serie-800-8R-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365104"/>
            <a:ext cx="1386393" cy="231065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044624" y="47667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</a:bodyPr>
          <a:lstStyle/>
          <a:p>
            <a:r>
              <a:rPr lang="ru-RU" sz="28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Значение пространственной близости</a:t>
            </a:r>
            <a:endParaRPr lang="ru-RU" sz="28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2276872"/>
            <a:ext cx="1026063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ru-RU" sz="28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Совершение действия в чьих-либо интересах</a:t>
            </a:r>
            <a:endParaRPr lang="ru-RU" sz="28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612576" y="386104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</a:bodyPr>
          <a:lstStyle/>
          <a:p>
            <a:r>
              <a:rPr lang="ru-RU" sz="2800" dirty="0" smtClean="0">
                <a:solidFill>
                  <a:srgbClr val="10F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Доведение действия до конца</a:t>
            </a:r>
            <a:endParaRPr lang="ru-RU" sz="2800" dirty="0">
              <a:solidFill>
                <a:srgbClr val="10F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C:\Documents and Settings\Мама.MICROSOF-F787F4\Рабочий стол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3012098" cy="17281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8" name="TextBox 7"/>
          <p:cNvSpPr txBox="1"/>
          <p:nvPr/>
        </p:nvSpPr>
        <p:spPr>
          <a:xfrm>
            <a:off x="4644008" y="3356992"/>
            <a:ext cx="3924944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10F43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Estrangelo Edessa" pitchFamily="66"/>
              </a:rPr>
              <a:t>ПРИПРЯТАТЬ</a:t>
            </a:r>
            <a:endParaRPr lang="ru-RU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10F43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Estrangelo Edessa" pitchFamily="66"/>
            </a:endParaRPr>
          </a:p>
        </p:txBody>
      </p:sp>
      <p:pic>
        <p:nvPicPr>
          <p:cNvPr id="5124" name="Picture 4" descr="C:\Documents and Settings\Мама.MICROSOF-F787F4\Рабочий стол\huge_0_7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653136"/>
            <a:ext cx="3024336" cy="19099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391197">
            <a:off x="-1008455" y="253260"/>
            <a:ext cx="8388424" cy="1446550"/>
          </a:xfrm>
          <a:prstGeom prst="rect">
            <a:avLst/>
          </a:prstGeom>
          <a:ln/>
          <a:scene3d>
            <a:camera prst="perspectiveHeroicExtremeLeftFacing"/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Строит ПРЕ- не меньше слов. </a:t>
            </a:r>
          </a:p>
          <a:p>
            <a:r>
              <a:rPr lang="ru-RU" sz="4400" dirty="0" smtClean="0">
                <a:solidFill>
                  <a:srgbClr val="10F436"/>
                </a:solidFill>
                <a:latin typeface="Comic Sans MS" pitchFamily="66" charset="0"/>
              </a:rPr>
              <a:t>С нею двое «мастеров».</a:t>
            </a:r>
            <a:endParaRPr lang="ru-RU" sz="4400" dirty="0">
              <a:solidFill>
                <a:srgbClr val="10F436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Documents and Settings\Мама.MICROSOF-F787F4\Рабочий стол\1272256968_55982750_1-----12722569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6336704" cy="399466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48680"/>
            <a:ext cx="7776864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10F43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  </a:t>
            </a:r>
            <a:r>
              <a:rPr lang="ru-RU" sz="5400" dirty="0" smtClean="0">
                <a:solidFill>
                  <a:srgbClr val="10F436"/>
                </a:solidFill>
                <a:latin typeface="Comic Sans MS" pitchFamily="66" charset="0"/>
              </a:rPr>
              <a:t>ПРЕ=ПЕРЕ,ЧЕРЕЗ!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10F43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916832"/>
            <a:ext cx="7776864" cy="95410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10F436"/>
                </a:solidFill>
                <a:latin typeface="Comic Sans MS" pitchFamily="66" charset="0"/>
              </a:rPr>
              <a:t>Преодолевать он рад</a:t>
            </a:r>
          </a:p>
          <a:p>
            <a:r>
              <a:rPr lang="ru-RU" sz="2800" dirty="0" smtClean="0">
                <a:solidFill>
                  <a:srgbClr val="10F436"/>
                </a:solidFill>
                <a:latin typeface="Comic Sans MS" pitchFamily="66" charset="0"/>
              </a:rPr>
              <a:t>Сто препон и сто преград.</a:t>
            </a:r>
            <a:endParaRPr lang="ru-RU" sz="2800" dirty="0">
              <a:solidFill>
                <a:srgbClr val="10F436"/>
              </a:solidFill>
              <a:latin typeface="Comic Sans MS" pitchFamily="66" charset="0"/>
            </a:endParaRPr>
          </a:p>
        </p:txBody>
      </p:sp>
      <p:pic>
        <p:nvPicPr>
          <p:cNvPr id="6146" name="Picture 2" descr="C:\Documents and Settings\Мама.MICROSOF-F787F4\Рабочий стол\прыжок-через-препятств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96952"/>
            <a:ext cx="6264696" cy="36099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321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9" baseType="lpstr">
      <vt:lpstr>MS Mincho</vt:lpstr>
      <vt:lpstr>Arial</vt:lpstr>
      <vt:lpstr>Book Antiqua</vt:lpstr>
      <vt:lpstr>Calibri</vt:lpstr>
      <vt:lpstr>Comic Sans MS</vt:lpstr>
      <vt:lpstr>Estrangelo Edessa</vt:lpstr>
      <vt:lpstr>Lucida Sans</vt:lpstr>
      <vt:lpstr>Times New Roman</vt:lpstr>
      <vt:lpstr>Verdana</vt:lpstr>
      <vt:lpstr>Wingdings</vt:lpstr>
      <vt:lpstr>Wingdings 2</vt:lpstr>
      <vt:lpstr>Wingdings 3</vt:lpstr>
      <vt:lpstr>Апекс</vt:lpstr>
      <vt:lpstr>Презентация PowerPoint</vt:lpstr>
      <vt:lpstr>ПОВТОРЕНИЕ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В ряде случаев значения приставок ПРЕ- и ПРИ- определить затруднительно! ЗАПОМНИТЬ!!!</vt:lpstr>
      <vt:lpstr>Презентация PowerPoint</vt:lpstr>
      <vt:lpstr>ЗАПОМНИТЬ!!!</vt:lpstr>
      <vt:lpstr>Различай написание близких по звучанию, но разных по значению слов с приставками ПРЕ- и ПРИ-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18</cp:revision>
  <dcterms:created xsi:type="dcterms:W3CDTF">2011-06-04T10:43:02Z</dcterms:created>
  <dcterms:modified xsi:type="dcterms:W3CDTF">2013-12-02T16:44:58Z</dcterms:modified>
</cp:coreProperties>
</file>