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B375-58F8-4968-B825-F753A61C63B3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23C3-539F-4B55-9E77-3AFEC65B2F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B375-58F8-4968-B825-F753A61C63B3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23C3-539F-4B55-9E77-3AFEC65B2F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B375-58F8-4968-B825-F753A61C63B3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23C3-539F-4B55-9E77-3AFEC65B2F4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B375-58F8-4968-B825-F753A61C63B3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23C3-539F-4B55-9E77-3AFEC65B2F4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B375-58F8-4968-B825-F753A61C63B3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23C3-539F-4B55-9E77-3AFEC65B2F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B375-58F8-4968-B825-F753A61C63B3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23C3-539F-4B55-9E77-3AFEC65B2F4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B375-58F8-4968-B825-F753A61C63B3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23C3-539F-4B55-9E77-3AFEC65B2F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B375-58F8-4968-B825-F753A61C63B3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23C3-539F-4B55-9E77-3AFEC65B2F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B375-58F8-4968-B825-F753A61C63B3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23C3-539F-4B55-9E77-3AFEC65B2F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B375-58F8-4968-B825-F753A61C63B3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23C3-539F-4B55-9E77-3AFEC65B2F4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B375-58F8-4968-B825-F753A61C63B3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F23C3-539F-4B55-9E77-3AFEC65B2F4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393B375-58F8-4968-B825-F753A61C63B3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06F23C3-539F-4B55-9E77-3AFEC65B2F4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309634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Муниципальное бюджетное дошкольное образовательное учреждение</a:t>
            </a:r>
            <a:b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</a:rPr>
              <a:t>                                    «Детский сад №8 комбинированного вида»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использования нетрадиционных методик и здоровьесберегающих технологий на логопедических занятиях, как эффективный метод подготовки детей к школе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33055"/>
            <a:ext cx="6400800" cy="1512169"/>
          </a:xfrm>
        </p:spPr>
        <p:txBody>
          <a:bodyPr>
            <a:normAutofit/>
          </a:bodyPr>
          <a:lstStyle/>
          <a:p>
            <a:pPr algn="l"/>
            <a:endParaRPr lang="ru-RU" b="1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учитель-логопед</a:t>
            </a:r>
            <a:endParaRPr lang="ru-RU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высшей квалификационной категории</a:t>
            </a:r>
            <a:endParaRPr lang="ru-RU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Трушникова Алла Геннадьевна                                                         </a:t>
            </a:r>
            <a:endParaRPr lang="ru-RU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441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здоровьесберегающих технологий на втором этапе занятия – основном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2348880"/>
            <a:ext cx="3822192" cy="968996"/>
          </a:xfrm>
        </p:spPr>
        <p:txBody>
          <a:bodyPr>
            <a:normAutofit/>
          </a:bodyPr>
          <a:lstStyle/>
          <a:p>
            <a:pPr lvl="0">
              <a:buClr>
                <a:srgbClr val="31B6FD"/>
              </a:buClr>
            </a:pPr>
            <a:r>
              <a:rPr lang="ru-RU" dirty="0" smtClean="0"/>
              <a:t>Глазодвигательные</a:t>
            </a:r>
          </a:p>
          <a:p>
            <a:pPr lvl="0">
              <a:buClr>
                <a:srgbClr val="31B6FD"/>
              </a:buClr>
            </a:pPr>
            <a:r>
              <a:rPr lang="ru-RU" dirty="0" smtClean="0">
                <a:solidFill>
                  <a:srgbClr val="073E87"/>
                </a:solidFill>
              </a:rPr>
              <a:t>упражнения</a:t>
            </a:r>
            <a:endParaRPr lang="ru-RU" dirty="0">
              <a:solidFill>
                <a:srgbClr val="073E87"/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2132856"/>
            <a:ext cx="3822192" cy="1185019"/>
          </a:xfrm>
        </p:spPr>
        <p:txBody>
          <a:bodyPr>
            <a:normAutofit/>
          </a:bodyPr>
          <a:lstStyle/>
          <a:p>
            <a:r>
              <a:rPr lang="ru-RU" dirty="0" smtClean="0"/>
              <a:t>Упражнения на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релаксацию</a:t>
            </a:r>
            <a:endParaRPr lang="ru-RU" dirty="0"/>
          </a:p>
          <a:p>
            <a:endParaRPr lang="ru-RU" dirty="0"/>
          </a:p>
        </p:txBody>
      </p:sp>
      <p:pic>
        <p:nvPicPr>
          <p:cNvPr id="9" name="Picture 4" descr="D:\Фото\школа,сад-дети\занятие\IMG_09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57" y="3429000"/>
            <a:ext cx="330713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Фото\Сад\Алла\P102089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959" y="3429000"/>
            <a:ext cx="3594832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883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Здоровье – это главное жизненное благо. Только здоровый человек может быть свободным, радостным,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счастливым!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3600" b="1" dirty="0" smtClean="0">
                <a:solidFill>
                  <a:schemeClr val="bg1"/>
                </a:solidFill>
              </a:rPr>
              <a:t>СПАСИБО ЗА     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           ВНИМАНИЕ!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D:\Фото\школа,сад-дети\Фото398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723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Едва ли 10 % людей на земле сбалансированно  используют оба полушария своего головного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  мозга. Остальные  развивают только   левое полушарие и игнорируют колоссальный  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творческий потенциал правого»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(Мэрили Зденека. «Развитие правого  полушария).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5" name="Picture 2" descr="C:\Users\Яна\Documents\Ярлыки,год учителя\images (7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3175" y="2060848"/>
            <a:ext cx="2628900" cy="321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5152" y="1700808"/>
            <a:ext cx="3822192" cy="4425672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Методологическая основа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>
              <a:buClr>
                <a:srgbClr val="31B6FD"/>
              </a:buClr>
            </a:pPr>
            <a:r>
              <a:rPr lang="ru-RU" sz="2000" b="1" dirty="0">
                <a:solidFill>
                  <a:srgbClr val="073E87"/>
                </a:solidFill>
              </a:rPr>
              <a:t>Л.С. Волкова </a:t>
            </a:r>
          </a:p>
          <a:p>
            <a:pPr lvl="0">
              <a:buClr>
                <a:srgbClr val="31B6FD"/>
              </a:buClr>
            </a:pPr>
            <a:r>
              <a:rPr lang="ru-RU" sz="2000" b="1" dirty="0">
                <a:solidFill>
                  <a:srgbClr val="073E87"/>
                </a:solidFill>
              </a:rPr>
              <a:t>К.П. Бутейко </a:t>
            </a:r>
          </a:p>
          <a:p>
            <a:pPr lvl="0">
              <a:buClr>
                <a:srgbClr val="31B6FD"/>
              </a:buClr>
            </a:pPr>
            <a:r>
              <a:rPr lang="ru-RU" sz="2000" b="1" dirty="0">
                <a:solidFill>
                  <a:srgbClr val="073E87"/>
                </a:solidFill>
              </a:rPr>
              <a:t>В.И. Селивёрстов</a:t>
            </a:r>
          </a:p>
          <a:p>
            <a:pPr lvl="0">
              <a:buClr>
                <a:srgbClr val="31B6FD"/>
              </a:buClr>
            </a:pPr>
            <a:r>
              <a:rPr lang="ru-RU" sz="2000" b="1" dirty="0">
                <a:solidFill>
                  <a:srgbClr val="073E87"/>
                </a:solidFill>
              </a:rPr>
              <a:t> М.Е. Хватцев</a:t>
            </a:r>
          </a:p>
          <a:p>
            <a:pPr lvl="0">
              <a:buClr>
                <a:srgbClr val="31B6FD"/>
              </a:buClr>
            </a:pPr>
            <a:r>
              <a:rPr lang="ru-RU" sz="2000" b="1" dirty="0">
                <a:solidFill>
                  <a:srgbClr val="073E87"/>
                </a:solidFill>
              </a:rPr>
              <a:t> А.Г. Ипполитова </a:t>
            </a:r>
          </a:p>
          <a:p>
            <a:pPr lvl="0">
              <a:buClr>
                <a:srgbClr val="31B6FD"/>
              </a:buClr>
            </a:pPr>
            <a:r>
              <a:rPr lang="ru-RU" sz="2000" b="1" dirty="0">
                <a:solidFill>
                  <a:srgbClr val="073E87"/>
                </a:solidFill>
              </a:rPr>
              <a:t>З.А. Репина </a:t>
            </a:r>
          </a:p>
          <a:p>
            <a:pPr lvl="0">
              <a:buClr>
                <a:srgbClr val="31B6FD"/>
              </a:buClr>
            </a:pPr>
            <a:r>
              <a:rPr lang="ru-RU" sz="2000" b="1" dirty="0">
                <a:solidFill>
                  <a:srgbClr val="073E87"/>
                </a:solidFill>
              </a:rPr>
              <a:t>В.М Акименко</a:t>
            </a:r>
          </a:p>
          <a:p>
            <a:pPr lvl="0">
              <a:buClr>
                <a:srgbClr val="31B6FD"/>
              </a:buClr>
            </a:pPr>
            <a:r>
              <a:rPr lang="ru-RU" sz="2000" b="1" dirty="0">
                <a:solidFill>
                  <a:srgbClr val="073E87"/>
                </a:solidFill>
              </a:rPr>
              <a:t> А.Л. Сиротюк</a:t>
            </a:r>
          </a:p>
          <a:p>
            <a:pPr lvl="0">
              <a:buClr>
                <a:srgbClr val="31B6FD"/>
              </a:buClr>
            </a:pPr>
            <a:r>
              <a:rPr lang="ru-RU" sz="2000" b="1" dirty="0">
                <a:solidFill>
                  <a:srgbClr val="073E87"/>
                </a:solidFill>
              </a:rPr>
              <a:t>С.Ю.Бубнова</a:t>
            </a:r>
          </a:p>
          <a:p>
            <a:pPr lvl="0">
              <a:buClr>
                <a:srgbClr val="31B6FD"/>
              </a:buClr>
            </a:pPr>
            <a:r>
              <a:rPr lang="ru-RU" sz="2000" b="1" dirty="0">
                <a:solidFill>
                  <a:srgbClr val="073E87"/>
                </a:solidFill>
              </a:rPr>
              <a:t>Пол и Гейл Деннисон </a:t>
            </a:r>
          </a:p>
          <a:p>
            <a:pPr lvl="0">
              <a:buClr>
                <a:srgbClr val="31B6FD"/>
              </a:buClr>
            </a:pPr>
            <a:r>
              <a:rPr lang="ru-RU" sz="2000" b="1" dirty="0">
                <a:solidFill>
                  <a:srgbClr val="073E87"/>
                </a:solidFill>
              </a:rPr>
              <a:t>Пак Чже Ву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10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здоровьесберегающих технологий на первом этапе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 –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организационном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Мимические упражнения</a:t>
            </a:r>
            <a:endParaRPr lang="ru-RU" dirty="0"/>
          </a:p>
        </p:txBody>
      </p:sp>
      <p:pic>
        <p:nvPicPr>
          <p:cNvPr id="1026" name="Picture 2" descr="D:\Фото\Сад\Алла\P10208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517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сихогимнастика</a:t>
            </a:r>
            <a:endParaRPr lang="ru-RU" dirty="0"/>
          </a:p>
        </p:txBody>
      </p:sp>
      <p:pic>
        <p:nvPicPr>
          <p:cNvPr id="1027" name="Picture 3" descr="D:\Фото\Сад\Алла\P102084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8266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78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здоровьесберегающих технологий на первом этапе занятия – организационном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</a:t>
            </a:r>
            <a:r>
              <a:rPr lang="ru-RU" dirty="0" smtClean="0"/>
              <a:t>ртикуляционные</a:t>
            </a:r>
            <a:endParaRPr lang="ru-RU" dirty="0"/>
          </a:p>
        </p:txBody>
      </p:sp>
      <p:pic>
        <p:nvPicPr>
          <p:cNvPr id="2050" name="Picture 2" descr="C:\Users\Яна\Desktop\фото доклад\DSCN33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517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упражнения</a:t>
            </a:r>
            <a:endParaRPr lang="ru-RU" dirty="0"/>
          </a:p>
        </p:txBody>
      </p:sp>
      <p:pic>
        <p:nvPicPr>
          <p:cNvPr id="2051" name="Picture 3" descr="C:\Users\Яна\Desktop\фото доклад\DSCN286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8266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871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здоровьесберегающих технологий на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втором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этапе занятия –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основном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Биоэнергопластка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Физминутки</a:t>
            </a:r>
            <a:endParaRPr lang="ru-RU" dirty="0"/>
          </a:p>
        </p:txBody>
      </p:sp>
      <p:pic>
        <p:nvPicPr>
          <p:cNvPr id="4098" name="Picture 2" descr="C:\Users\Яна\Desktop\фото доклад\DSCN33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7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Яна\Desktop\фото доклад\DSCN339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938" y="3429000"/>
            <a:ext cx="2699469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00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здоровьесберегающих технологий на втором этапе занятия – основном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4400" dirty="0" smtClean="0"/>
              <a:t>Аурикулотерапия-</a:t>
            </a:r>
          </a:p>
          <a:p>
            <a:r>
              <a:rPr lang="ru-RU" dirty="0" smtClean="0"/>
              <a:t>лечебного </a:t>
            </a:r>
            <a:r>
              <a:rPr lang="ru-RU" dirty="0"/>
              <a:t>воздействия на точки ушной раковины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Массаж, самомассаж</a:t>
            </a:r>
            <a:endParaRPr lang="ru-RU" dirty="0"/>
          </a:p>
        </p:txBody>
      </p:sp>
      <p:pic>
        <p:nvPicPr>
          <p:cNvPr id="3074" name="Picture 2" descr="C:\Users\Яна\Desktop\фото доклад\DSCN33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7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Яна\Desktop\фото доклад\DSCN336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66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59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здоровьесберегающих технологий на втором этапе занятия – основном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</a:t>
            </a:r>
            <a:r>
              <a:rPr lang="ru-RU" sz="2800" dirty="0" smtClean="0"/>
              <a:t>у-джок массаж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ш</a:t>
            </a:r>
            <a:r>
              <a:rPr lang="ru-RU" dirty="0" smtClean="0"/>
              <a:t>ариковыми и пружинными массажёрами</a:t>
            </a:r>
            <a:endParaRPr lang="ru-RU" dirty="0"/>
          </a:p>
        </p:txBody>
      </p:sp>
      <p:pic>
        <p:nvPicPr>
          <p:cNvPr id="5123" name="Picture 3" descr="C:\Users\Яна\Desktop\фото доклад\DSCN334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66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Яна\Desktop\фото доклад\DSCN33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7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45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здоровьесберегающих технологий на втором этапе занятия – основном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Кинезиологические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sz="3100" dirty="0" smtClean="0"/>
              <a:t>упражнения</a:t>
            </a:r>
            <a:endParaRPr lang="ru-RU" sz="3100" dirty="0"/>
          </a:p>
          <a:p>
            <a:endParaRPr lang="ru-RU" dirty="0"/>
          </a:p>
        </p:txBody>
      </p:sp>
      <p:pic>
        <p:nvPicPr>
          <p:cNvPr id="7" name="Picture 2" descr="C:\Users\Яна\Desktop\фото доклад\DSCN33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7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Яна\Desktop\фото доклад\DSCN337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66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964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здоровьесберегающих технологий на втором этапе занятия – основном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1988840"/>
            <a:ext cx="3822192" cy="1329036"/>
          </a:xfrm>
        </p:spPr>
        <p:txBody>
          <a:bodyPr/>
          <a:lstStyle/>
          <a:p>
            <a:r>
              <a:rPr lang="ru-RU" dirty="0" smtClean="0"/>
              <a:t>Дыхательные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2348880"/>
            <a:ext cx="3822192" cy="968995"/>
          </a:xfrm>
        </p:spPr>
        <p:txBody>
          <a:bodyPr>
            <a:normAutofit/>
          </a:bodyPr>
          <a:lstStyle/>
          <a:p>
            <a:r>
              <a:rPr lang="ru-RU" dirty="0"/>
              <a:t>упражнения</a:t>
            </a:r>
          </a:p>
          <a:p>
            <a:endParaRPr lang="ru-RU" dirty="0"/>
          </a:p>
        </p:txBody>
      </p:sp>
      <p:pic>
        <p:nvPicPr>
          <p:cNvPr id="7170" name="Picture 2" descr="C:\Users\Яна\Desktop\фото доклад\DSCN33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7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Яна\Desktop\фото доклад\DSCN339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66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8795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114</TotalTime>
  <Words>191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Муниципальное бюджетное дошкольное образовательное учреждение                                     «Детский сад №8 комбинированного вида»  Система использования нетрадиционных методик и здоровьесберегающих технологий на логопедических занятиях, как эффективный метод подготовки детей к школе.</vt:lpstr>
      <vt:lpstr>Едва ли 10 % людей на земле сбалансированно  используют оба полушария своего головного    мозга. Остальные  развивают только   левое полушарие и игнорируют колоссальный                                                 творческий потенциал правого»                                        (Мэрили Зденека. «Развитие правого  полушария). </vt:lpstr>
      <vt:lpstr>Использование здоровьесберегающих технологий на первом этапе занятия – организационном</vt:lpstr>
      <vt:lpstr>Использование здоровьесберегающих технологий на первом этапе занятия – организационном</vt:lpstr>
      <vt:lpstr>Использование здоровьесберегающих технологий на втором этапе занятия – основном</vt:lpstr>
      <vt:lpstr>Использование здоровьесберегающих технологий на втором этапе занятия – основном</vt:lpstr>
      <vt:lpstr>Использование здоровьесберегающих технологий на втором этапе занятия – основном</vt:lpstr>
      <vt:lpstr>Использование здоровьесберегающих технологий на втором этапе занятия – основном</vt:lpstr>
      <vt:lpstr>Использование здоровьесберегающих технологий на втором этапе занятия – основном</vt:lpstr>
      <vt:lpstr>Использование здоровьесберегающих технологий на втором этапе занятия – основном</vt:lpstr>
      <vt:lpstr>Здоровье – это главное жизненное благо. Только здоровый человек может быть свободным, радостным, счастливым!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                                   «Детский сад №8 комбинированного вида»  Система использования нетрадиционных методик и здоровьесберегающих технологий на логопедических занятиях, как эффективный метод подготовки детей к школе.</dc:title>
  <dc:creator>Яна</dc:creator>
  <cp:lastModifiedBy>Яна</cp:lastModifiedBy>
  <cp:revision>14</cp:revision>
  <dcterms:created xsi:type="dcterms:W3CDTF">2014-03-25T18:07:54Z</dcterms:created>
  <dcterms:modified xsi:type="dcterms:W3CDTF">2016-03-24T14:24:04Z</dcterms:modified>
</cp:coreProperties>
</file>