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82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1" r:id="rId13"/>
    <p:sldId id="272" r:id="rId14"/>
    <p:sldId id="273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26514" autoAdjust="0"/>
    <p:restoredTop sz="86387" autoAdjust="0"/>
  </p:normalViewPr>
  <p:slideViewPr>
    <p:cSldViewPr>
      <p:cViewPr>
        <p:scale>
          <a:sx n="150" d="100"/>
          <a:sy n="150" d="100"/>
        </p:scale>
        <p:origin x="-420" y="14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EAFD79-3F44-491A-BF92-96E68F003D03}" type="datetimeFigureOut">
              <a:rPr lang="ru-RU" smtClean="0"/>
              <a:t>24.03.2016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5789C-2579-46F4-907A-52DE95FAC62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4683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5789C-2579-46F4-907A-52DE95FAC62D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4143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24.03.2016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24.03.2016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32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40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44.gif"/><Relationship Id="rId4" Type="http://schemas.openxmlformats.org/officeDocument/2006/relationships/image" Target="../media/image43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slide" Target="slide2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3.png"/><Relationship Id="rId5" Type="http://schemas.openxmlformats.org/officeDocument/2006/relationships/image" Target="../media/image48.png"/><Relationship Id="rId10" Type="http://schemas.microsoft.com/office/2007/relationships/hdphoto" Target="../media/hdphoto3.wdp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4.xml"/><Relationship Id="rId7" Type="http://schemas.openxmlformats.org/officeDocument/2006/relationships/slide" Target="slide1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8.xml"/><Relationship Id="rId10" Type="http://schemas.openxmlformats.org/officeDocument/2006/relationships/slide" Target="slide15.xml"/><Relationship Id="rId4" Type="http://schemas.openxmlformats.org/officeDocument/2006/relationships/slide" Target="slide5.xml"/><Relationship Id="rId9" Type="http://schemas.openxmlformats.org/officeDocument/2006/relationships/slide" Target="slide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slide" Target="slide2.xml"/><Relationship Id="rId4" Type="http://schemas.microsoft.com/office/2007/relationships/hdphoto" Target="../media/hdphoto1.wdp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slide" Target="slide2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700808"/>
            <a:ext cx="79928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технология формировани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</a:t>
            </a:r>
            <a:endParaRPr lang="en-US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лексико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– грамматического </a:t>
            </a:r>
            <a:b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строя речи детей  с  ОНР (5-6 лет) </a:t>
            </a:r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 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теме «Транспорт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»</a:t>
            </a:r>
          </a:p>
          <a:p>
            <a:pPr algn="ctr"/>
            <a:endParaRPr lang="ru-RU" sz="1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1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r"/>
            <a: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(авторская методика)</a:t>
            </a:r>
            <a:r>
              <a:rPr lang="ru-RU" sz="1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1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1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8216" y="147990"/>
            <a:ext cx="67721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Санкт – Петербургское государственное </a:t>
            </a:r>
          </a:p>
          <a:p>
            <a:pPr algn="ctr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бюджетное дошкольное образовательное учреждение детский сад № 45</a:t>
            </a:r>
            <a:endParaRPr lang="ru-RU" sz="1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8024" y="4293096"/>
            <a:ext cx="41425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Составитель: </a:t>
            </a:r>
          </a:p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У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читель – логопед высшей категории</a:t>
            </a: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Петрова Елена Михайловна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5856" y="6021288"/>
            <a:ext cx="2741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Санкт – Петербург 2016 год</a:t>
            </a:r>
            <a:endParaRPr lang="ru-RU" sz="16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62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7744" y="188640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назовИ ЛАСКОВО 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3933056"/>
            <a:ext cx="2694945" cy="18001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424" y="1268760"/>
            <a:ext cx="2805246" cy="19325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6005" y="302240"/>
            <a:ext cx="2862849" cy="18905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9327" y="4833125"/>
            <a:ext cx="5023184" cy="12273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1772816"/>
            <a:ext cx="2931127" cy="172253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2757083"/>
            <a:ext cx="3605962" cy="2017017"/>
          </a:xfrm>
          <a:prstGeom prst="rect">
            <a:avLst/>
          </a:prstGeom>
        </p:spPr>
      </p:pic>
      <p:sp>
        <p:nvSpPr>
          <p:cNvPr id="2" name="Управляющая кнопка: назад 1">
            <a:hlinkClick r:id="rId8" action="ppaction://hlinksldjump" highlightClick="1"/>
          </p:cNvPr>
          <p:cNvSpPr/>
          <p:nvPr/>
        </p:nvSpPr>
        <p:spPr>
          <a:xfrm>
            <a:off x="8091991" y="6466821"/>
            <a:ext cx="1042416" cy="418563"/>
          </a:xfrm>
          <a:prstGeom prst="actionButtonBackPreviou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8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ЧЕТВЕРТЫЙ ЛИШНИЙ</a:t>
            </a:r>
            <a:endParaRPr lang="ru-RU" sz="3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947" y="2204864"/>
            <a:ext cx="1994520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83768" y="2204864"/>
            <a:ext cx="2065960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16016" y="2204864"/>
            <a:ext cx="2016224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76256" y="2205734"/>
            <a:ext cx="1944216" cy="17273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3875" y="2688009"/>
            <a:ext cx="1995853" cy="10004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284" y="2475956"/>
            <a:ext cx="1655441" cy="11404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2708920"/>
            <a:ext cx="1961370" cy="107109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5270" y="2568613"/>
            <a:ext cx="1893194" cy="1239224"/>
          </a:xfrm>
          <a:prstGeom prst="rect">
            <a:avLst/>
          </a:prstGeom>
        </p:spPr>
      </p:pic>
      <p:sp>
        <p:nvSpPr>
          <p:cNvPr id="3" name="Управляющая кнопка: назад 2">
            <a:hlinkClick r:id="rId6" action="ppaction://hlinksldjump" highlightClick="1"/>
          </p:cNvPr>
          <p:cNvSpPr/>
          <p:nvPr/>
        </p:nvSpPr>
        <p:spPr>
          <a:xfrm>
            <a:off x="8101584" y="6336792"/>
            <a:ext cx="1042416" cy="521208"/>
          </a:xfrm>
          <a:prstGeom prst="actionButtonBackPreviou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76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ЧЕТВЕРТЫЙ</a:t>
            </a:r>
            <a:r>
              <a:rPr lang="ru-RU" sz="3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ЛИШНИЙ</a:t>
            </a:r>
            <a:endParaRPr lang="ru-RU" sz="3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947" y="2204864"/>
            <a:ext cx="1994520" cy="17298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83768" y="2206482"/>
            <a:ext cx="2065960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99652" y="2206482"/>
            <a:ext cx="2016224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76256" y="2205734"/>
            <a:ext cx="1944216" cy="17289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229911">
            <a:off x="4542439" y="2780277"/>
            <a:ext cx="2376264" cy="5805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554" y="2469798"/>
            <a:ext cx="1994939" cy="117236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1282" y="2239675"/>
            <a:ext cx="2121821" cy="159136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129" y="2625182"/>
            <a:ext cx="1993651" cy="1231746"/>
          </a:xfrm>
          <a:prstGeom prst="rect">
            <a:avLst/>
          </a:prstGeom>
        </p:spPr>
      </p:pic>
      <p:sp>
        <p:nvSpPr>
          <p:cNvPr id="12" name="Управляющая кнопка: назад 11">
            <a:hlinkClick r:id="rId6" action="ppaction://hlinksldjump" highlightClick="1"/>
          </p:cNvPr>
          <p:cNvSpPr/>
          <p:nvPr/>
        </p:nvSpPr>
        <p:spPr>
          <a:xfrm>
            <a:off x="8101584" y="6364176"/>
            <a:ext cx="1042416" cy="521208"/>
          </a:xfrm>
          <a:prstGeom prst="actionButtonBackPreviou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741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-12157"/>
            <a:ext cx="4360362" cy="922114"/>
          </a:xfrm>
        </p:spPr>
        <p:txBody>
          <a:bodyPr>
            <a:normAutofit/>
          </a:bodyPr>
          <a:lstStyle/>
          <a:p>
            <a:r>
              <a:rPr lang="ru-RU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ОПИШИ ДЕЙСТВИЯ</a:t>
            </a:r>
            <a:endParaRPr lang="ru-RU" sz="3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0935" y="3429000"/>
            <a:ext cx="4039314" cy="29304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2537" y="620688"/>
            <a:ext cx="5913603" cy="24798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18" y="4368967"/>
            <a:ext cx="6017547" cy="18428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6" y="2283279"/>
            <a:ext cx="4793557" cy="843936"/>
          </a:xfrm>
          <a:prstGeom prst="rect">
            <a:avLst/>
          </a:prstGeom>
        </p:spPr>
      </p:pic>
      <p:sp>
        <p:nvSpPr>
          <p:cNvPr id="3" name="Управляющая кнопка: назад 2">
            <a:hlinkClick r:id="rId6" action="ppaction://hlinksldjump" highlightClick="1"/>
          </p:cNvPr>
          <p:cNvSpPr/>
          <p:nvPr/>
        </p:nvSpPr>
        <p:spPr>
          <a:xfrm>
            <a:off x="8101584" y="6453335"/>
            <a:ext cx="1042416" cy="427355"/>
          </a:xfrm>
          <a:prstGeom prst="actionButtonBackPreviou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29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КТО МНОЙ УПРАВЛЯЕТ?</a:t>
            </a:r>
            <a:endParaRPr lang="ru-RU" sz="3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1567" y="1511232"/>
            <a:ext cx="4160361" cy="16829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756152"/>
            <a:ext cx="2736304" cy="18242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331" y="3194156"/>
            <a:ext cx="3668757" cy="12298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6" y="2715153"/>
            <a:ext cx="4353928" cy="23762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1928" y="5117440"/>
            <a:ext cx="3477981" cy="157668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62" y="5457258"/>
            <a:ext cx="1995024" cy="117241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88" y="509397"/>
            <a:ext cx="2195854" cy="131751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563" b="99349" l="4395" r="945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276135">
            <a:off x="5846235" y="913493"/>
            <a:ext cx="4444965" cy="333372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59241" y="4614717"/>
            <a:ext cx="6042660" cy="1470660"/>
          </a:xfrm>
          <a:prstGeom prst="rect">
            <a:avLst/>
          </a:prstGeom>
        </p:spPr>
      </p:pic>
      <p:sp>
        <p:nvSpPr>
          <p:cNvPr id="3" name="Управляющая кнопка: назад 2">
            <a:hlinkClick r:id="rId12" action="ppaction://hlinksldjump" highlightClick="1"/>
          </p:cNvPr>
          <p:cNvSpPr/>
          <p:nvPr/>
        </p:nvSpPr>
        <p:spPr>
          <a:xfrm>
            <a:off x="8101584" y="6480720"/>
            <a:ext cx="1042416" cy="404664"/>
          </a:xfrm>
          <a:prstGeom prst="actionButtonBackPreviou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90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6073" y="332656"/>
            <a:ext cx="5474239" cy="1152128"/>
          </a:xfrm>
        </p:spPr>
        <p:txBody>
          <a:bodyPr>
            <a:noAutofit/>
          </a:bodyPr>
          <a:lstStyle/>
          <a:p>
            <a:r>
              <a:rPr lang="ru-RU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ПРОГУЛКА ПО ГОРОДУ</a:t>
            </a:r>
            <a:br>
              <a:rPr lang="ru-RU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</a:br>
            <a:r>
              <a:rPr lang="ru-RU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(ПРЕДЛОГИ)</a:t>
            </a:r>
            <a:r>
              <a:rPr lang="ru-RU" sz="3200" dirty="0" smtClean="0">
                <a:latin typeface="+mn-lt"/>
              </a:rPr>
              <a:t/>
            </a:r>
            <a:br>
              <a:rPr lang="ru-RU" sz="3200" dirty="0" smtClean="0">
                <a:latin typeface="+mn-lt"/>
              </a:rPr>
            </a:br>
            <a:endParaRPr lang="ru-RU" sz="3200" dirty="0">
              <a:latin typeface="+mn-lt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7560840" cy="539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Управляющая кнопка: назад 2">
            <a:hlinkClick r:id="rId4" action="ppaction://hlinksldjump" highlightClick="1"/>
          </p:cNvPr>
          <p:cNvSpPr/>
          <p:nvPr/>
        </p:nvSpPr>
        <p:spPr>
          <a:xfrm>
            <a:off x="8101584" y="6453335"/>
            <a:ext cx="1042416" cy="394017"/>
          </a:xfrm>
          <a:prstGeom prst="actionButtonBackPreviou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88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02851" y="580415"/>
            <a:ext cx="8389440" cy="6186309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b="1" dirty="0" smtClean="0"/>
              <a:t> </a:t>
            </a:r>
            <a:r>
              <a:rPr lang="ru-RU" b="1" dirty="0" smtClean="0">
                <a:hlinkClick r:id="rId2" action="ppaction://hlinksldjump"/>
              </a:rPr>
              <a:t>Загадки</a:t>
            </a:r>
            <a:endParaRPr lang="en-US" b="1" dirty="0" smtClean="0"/>
          </a:p>
          <a:p>
            <a:r>
              <a:rPr lang="ru-RU" dirty="0" smtClean="0"/>
              <a:t>        </a:t>
            </a:r>
            <a:r>
              <a:rPr lang="en-US" dirty="0" smtClean="0"/>
              <a:t>  </a:t>
            </a:r>
            <a:r>
              <a:rPr lang="ru-RU" dirty="0" smtClean="0"/>
              <a:t>Цель: Развивать слуховое внимание и логическое мышление.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  </a:t>
            </a:r>
            <a:r>
              <a:rPr lang="ru-RU" b="1" dirty="0">
                <a:hlinkClick r:id="rId3" action="ppaction://hlinksldjump"/>
              </a:rPr>
              <a:t>«Чего не стало?»</a:t>
            </a:r>
            <a:endParaRPr lang="ru-RU" b="1" dirty="0"/>
          </a:p>
          <a:p>
            <a:pPr marL="137160" indent="0">
              <a:buNone/>
            </a:pPr>
            <a:r>
              <a:rPr lang="ru-RU" dirty="0"/>
              <a:t>        Цель: Развивать зрительное внимание, словарь по теме.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  </a:t>
            </a:r>
            <a:r>
              <a:rPr lang="ru-RU" b="1" dirty="0">
                <a:hlinkClick r:id="rId4" action="ppaction://hlinksldjump"/>
              </a:rPr>
              <a:t>«Один – много»</a:t>
            </a:r>
            <a:endParaRPr lang="ru-RU" b="1" dirty="0"/>
          </a:p>
          <a:p>
            <a:pPr marL="137160" indent="0" algn="just">
              <a:buNone/>
            </a:pPr>
            <a:r>
              <a:rPr lang="ru-RU" dirty="0"/>
              <a:t>        Цель: Учить детей правильно употреблять в речи существительные     </a:t>
            </a:r>
          </a:p>
          <a:p>
            <a:pPr marL="137160" indent="0" algn="just">
              <a:buNone/>
            </a:pPr>
            <a:r>
              <a:rPr lang="ru-RU" dirty="0">
                <a:cs typeface="Times New Roman" pitchFamily="18" charset="0"/>
              </a:rPr>
              <a:t>                   в единственном и множественном </a:t>
            </a:r>
            <a:r>
              <a:rPr lang="ru-RU" dirty="0" smtClean="0">
                <a:cs typeface="Times New Roman" pitchFamily="18" charset="0"/>
              </a:rPr>
              <a:t>числе. </a:t>
            </a:r>
          </a:p>
          <a:p>
            <a:pPr marL="266700" indent="-266700" algn="just">
              <a:buFont typeface="Wingdings" pitchFamily="2" charset="2"/>
              <a:buChar char="Ø"/>
            </a:pPr>
            <a:r>
              <a:rPr lang="ru-RU" b="1" dirty="0" smtClean="0">
                <a:cs typeface="Times New Roman" pitchFamily="18" charset="0"/>
                <a:hlinkClick r:id="rId5" action="ppaction://hlinksldjump"/>
              </a:rPr>
              <a:t>«Сосчитай</a:t>
            </a:r>
            <a:r>
              <a:rPr lang="ru-RU" b="1" dirty="0" smtClean="0">
                <a:cs typeface="Times New Roman" pitchFamily="18" charset="0"/>
                <a:hlinkClick r:id="rId5" action="ppaction://hlinksldjump"/>
              </a:rPr>
              <a:t>»</a:t>
            </a:r>
            <a:endParaRPr lang="en-US" b="1" dirty="0" smtClean="0">
              <a:cs typeface="Times New Roman" pitchFamily="18" charset="0"/>
            </a:endParaRPr>
          </a:p>
          <a:p>
            <a:pPr indent="628650" algn="just"/>
            <a:r>
              <a:rPr lang="ru-RU" dirty="0" smtClean="0"/>
              <a:t>Цель</a:t>
            </a:r>
            <a:r>
              <a:rPr lang="en-US" dirty="0" smtClean="0"/>
              <a:t>:</a:t>
            </a:r>
            <a:r>
              <a:rPr lang="ru-RU" dirty="0" smtClean="0"/>
              <a:t> Учить правильно согласовывать существительные с числительными.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 </a:t>
            </a:r>
            <a:r>
              <a:rPr lang="ru-RU" dirty="0">
                <a:hlinkClick r:id="rId6" action="ppaction://hlinksldjump"/>
              </a:rPr>
              <a:t>«</a:t>
            </a:r>
            <a:r>
              <a:rPr lang="ru-RU" b="1" dirty="0">
                <a:hlinkClick r:id="rId6" action="ppaction://hlinksldjump"/>
              </a:rPr>
              <a:t>Назови ласково»</a:t>
            </a:r>
            <a:endParaRPr lang="ru-RU" b="1" dirty="0"/>
          </a:p>
          <a:p>
            <a:pPr marL="137160" indent="0">
              <a:buNone/>
            </a:pPr>
            <a:r>
              <a:rPr lang="ru-RU" dirty="0"/>
              <a:t>         Цель: Учить правильно употреблять существительные с</a:t>
            </a:r>
          </a:p>
          <a:p>
            <a:pPr marL="137160" indent="0">
              <a:buNone/>
            </a:pPr>
            <a:r>
              <a:rPr lang="ru-RU" dirty="0"/>
              <a:t>                    уменьшительно – ласкательными суффиксами</a:t>
            </a:r>
            <a:r>
              <a:rPr lang="ru-RU" dirty="0" smtClean="0"/>
              <a:t>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>
                <a:hlinkClick r:id="rId7" action="ppaction://hlinksldjump"/>
              </a:rPr>
              <a:t>«Четвертый лишний</a:t>
            </a:r>
            <a:r>
              <a:rPr lang="ru-RU" b="1" dirty="0" smtClean="0">
                <a:hlinkClick r:id="rId7" action="ppaction://hlinksldjump"/>
              </a:rPr>
              <a:t>»</a:t>
            </a:r>
            <a:r>
              <a:rPr lang="ru-RU" b="1" dirty="0" smtClean="0"/>
              <a:t>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       </a:t>
            </a:r>
            <a:r>
              <a:rPr lang="ru-RU" dirty="0" smtClean="0"/>
              <a:t>Цель</a:t>
            </a:r>
            <a:r>
              <a:rPr lang="ru-RU" dirty="0"/>
              <a:t>: Сформировать обобщающие понятия по теме,  развивать зрительное внимание и мышление</a:t>
            </a:r>
            <a:r>
              <a:rPr lang="ru-RU" dirty="0" smtClean="0"/>
              <a:t>. </a:t>
            </a:r>
            <a:endParaRPr lang="ru-RU" dirty="0"/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>
                <a:hlinkClick r:id="rId8" action="ppaction://hlinksldjump"/>
              </a:rPr>
              <a:t>Опиши </a:t>
            </a:r>
            <a:r>
              <a:rPr lang="ru-RU" b="1" dirty="0" smtClean="0">
                <a:hlinkClick r:id="rId8" action="ppaction://hlinksldjump"/>
              </a:rPr>
              <a:t>действия</a:t>
            </a:r>
            <a:endParaRPr lang="ru-RU" b="1" dirty="0" smtClean="0"/>
          </a:p>
          <a:p>
            <a:r>
              <a:rPr lang="ru-RU" b="1" dirty="0"/>
              <a:t> </a:t>
            </a:r>
            <a:r>
              <a:rPr lang="ru-RU" b="1" dirty="0" smtClean="0"/>
              <a:t>           </a:t>
            </a:r>
            <a:r>
              <a:rPr lang="ru-RU" dirty="0" smtClean="0"/>
              <a:t>Цель</a:t>
            </a:r>
            <a:r>
              <a:rPr lang="ru-RU" dirty="0"/>
              <a:t>: Расширение глагольного словаря.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>
                <a:hlinkClick r:id="rId9" action="ppaction://hlinksldjump"/>
              </a:rPr>
              <a:t>Кто мной управляет?</a:t>
            </a:r>
            <a:endParaRPr lang="ru-RU" b="1" dirty="0"/>
          </a:p>
          <a:p>
            <a:r>
              <a:rPr lang="ru-RU" dirty="0" smtClean="0"/>
              <a:t>            Цель</a:t>
            </a:r>
            <a:r>
              <a:rPr lang="ru-RU" dirty="0"/>
              <a:t>: ; Расширить представление о профессиях на транспорте;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>
                <a:hlinkClick r:id="rId10" action="ppaction://hlinksldjump"/>
              </a:rPr>
              <a:t>Предлоги</a:t>
            </a:r>
            <a:r>
              <a:rPr lang="ru-RU" dirty="0">
                <a:hlinkClick r:id="rId10" action="ppaction://hlinksldjump"/>
              </a:rPr>
              <a:t>.</a:t>
            </a:r>
            <a:endParaRPr lang="ru-RU" dirty="0"/>
          </a:p>
          <a:p>
            <a:pPr marL="717550" indent="-717550"/>
            <a:r>
              <a:rPr lang="ru-RU" smtClean="0"/>
              <a:t>            Цель</a:t>
            </a:r>
            <a:r>
              <a:rPr lang="ru-RU" dirty="0"/>
              <a:t>: развивать умение правильно употреблять предлоги: под, к, около, по</a:t>
            </a:r>
            <a:r>
              <a:rPr lang="ru-RU"/>
              <a:t>, </a:t>
            </a:r>
            <a:r>
              <a:rPr lang="ru-RU" smtClean="0"/>
              <a:t>           из-под</a:t>
            </a:r>
            <a:r>
              <a:rPr lang="ru-RU" dirty="0"/>
              <a:t>, из-за, </a:t>
            </a:r>
            <a:r>
              <a:rPr lang="ru-RU" dirty="0" smtClean="0"/>
              <a:t>между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75856" y="107921"/>
            <a:ext cx="32820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СООДЕРЖАНИЕ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20984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6067" y="562557"/>
            <a:ext cx="31683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Удивительный вагон!</a:t>
            </a:r>
          </a:p>
          <a:p>
            <a:r>
              <a:rPr lang="ru-RU" b="1" dirty="0">
                <a:solidFill>
                  <a:srgbClr val="002060"/>
                </a:solidFill>
              </a:rPr>
              <a:t>Посудите сами:</a:t>
            </a:r>
          </a:p>
          <a:p>
            <a:r>
              <a:rPr lang="ru-RU" b="1" dirty="0">
                <a:solidFill>
                  <a:srgbClr val="002060"/>
                </a:solidFill>
              </a:rPr>
              <a:t>Рельсы в воздухе, а  он</a:t>
            </a:r>
          </a:p>
          <a:p>
            <a:r>
              <a:rPr lang="ru-RU" b="1" dirty="0">
                <a:solidFill>
                  <a:srgbClr val="002060"/>
                </a:solidFill>
              </a:rPr>
              <a:t>Держится руками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1" y="1780630"/>
            <a:ext cx="3807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Очень рано за окошком – </a:t>
            </a:r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Стук</a:t>
            </a:r>
            <a:r>
              <a:rPr lang="ru-RU" b="1" dirty="0">
                <a:solidFill>
                  <a:srgbClr val="FF0000"/>
                </a:solidFill>
              </a:rPr>
              <a:t>,  и звон, и кутерьма.</a:t>
            </a:r>
          </a:p>
          <a:p>
            <a:r>
              <a:rPr lang="ru-RU" b="1" dirty="0">
                <a:solidFill>
                  <a:srgbClr val="FF0000"/>
                </a:solidFill>
              </a:rPr>
              <a:t>По прямым  стальным  </a:t>
            </a:r>
            <a:r>
              <a:rPr lang="ru-RU" b="1" dirty="0" smtClean="0">
                <a:solidFill>
                  <a:srgbClr val="FF0000"/>
                </a:solidFill>
              </a:rPr>
              <a:t>дорожкам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b="1" dirty="0">
                <a:solidFill>
                  <a:srgbClr val="FF0000"/>
                </a:solidFill>
              </a:rPr>
              <a:t>Ходят  разноцветные дома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31840" y="13601"/>
            <a:ext cx="211006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ЗАГАДКИ</a:t>
            </a:r>
            <a:b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</a:br>
            <a:endParaRPr lang="ru-RU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3127894"/>
            <a:ext cx="30243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Паровоз без колес,</a:t>
            </a:r>
          </a:p>
          <a:p>
            <a:r>
              <a:rPr lang="ru-RU" b="1" dirty="0">
                <a:solidFill>
                  <a:srgbClr val="002060"/>
                </a:solidFill>
              </a:rPr>
              <a:t>Вот так чудо–паровоз.</a:t>
            </a:r>
          </a:p>
          <a:p>
            <a:r>
              <a:rPr lang="ru-RU" b="1" dirty="0">
                <a:solidFill>
                  <a:srgbClr val="002060"/>
                </a:solidFill>
              </a:rPr>
              <a:t>Не с ума ли он сошел – </a:t>
            </a:r>
          </a:p>
          <a:p>
            <a:r>
              <a:rPr lang="ru-RU" b="1" dirty="0">
                <a:solidFill>
                  <a:srgbClr val="002060"/>
                </a:solidFill>
              </a:rPr>
              <a:t>Прямо по морю пошел?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35880" y="4452537"/>
            <a:ext cx="32699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Не машет крылом, а  летает.</a:t>
            </a:r>
          </a:p>
          <a:p>
            <a:r>
              <a:rPr lang="ru-RU" b="1" dirty="0">
                <a:solidFill>
                  <a:srgbClr val="FF0000"/>
                </a:solidFill>
              </a:rPr>
              <a:t>Не птица, а всех обгоняет.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9561" y="3287144"/>
            <a:ext cx="2804661" cy="9401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7961" y="4262199"/>
            <a:ext cx="3687860" cy="90106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9309" y="271676"/>
            <a:ext cx="2286000" cy="15011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3502" y="1544046"/>
            <a:ext cx="1950720" cy="195072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10386" y="5324381"/>
            <a:ext cx="30445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Трамваю не  угнаться </a:t>
            </a:r>
          </a:p>
          <a:p>
            <a:r>
              <a:rPr lang="ru-RU" b="1" dirty="0">
                <a:solidFill>
                  <a:srgbClr val="002060"/>
                </a:solidFill>
              </a:rPr>
              <a:t>За  этой тараторкой.  </a:t>
            </a:r>
          </a:p>
          <a:p>
            <a:r>
              <a:rPr lang="ru-RU" b="1" dirty="0">
                <a:solidFill>
                  <a:srgbClr val="002060"/>
                </a:solidFill>
              </a:rPr>
              <a:t>Чтоб тебя я повез,</a:t>
            </a:r>
          </a:p>
          <a:p>
            <a:r>
              <a:rPr lang="ru-RU" b="1" dirty="0">
                <a:solidFill>
                  <a:srgbClr val="002060"/>
                </a:solidFill>
              </a:rPr>
              <a:t>Мне хватает двух колес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8930" y="5328318"/>
            <a:ext cx="1975755" cy="129326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6071160" y="580301"/>
            <a:ext cx="2977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Накорми меня бензином,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На копытца дай резины.</a:t>
            </a:r>
          </a:p>
          <a:p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и тогда, поднявши пыль,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Побежит (автомобиль).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4892" y="2102235"/>
            <a:ext cx="2549987" cy="1392532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6174559" y="3833684"/>
            <a:ext cx="28803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Что за чудо – этот дом, </a:t>
            </a:r>
          </a:p>
          <a:p>
            <a:r>
              <a:rPr lang="ru-RU" b="1" dirty="0">
                <a:solidFill>
                  <a:srgbClr val="FF0000"/>
                </a:solidFill>
              </a:rPr>
              <a:t>Ребятишек много в нем. </a:t>
            </a:r>
          </a:p>
          <a:p>
            <a:r>
              <a:rPr lang="ru-RU" b="1" dirty="0">
                <a:solidFill>
                  <a:srgbClr val="FF0000"/>
                </a:solidFill>
              </a:rPr>
              <a:t>Носит обувь из резины </a:t>
            </a:r>
          </a:p>
          <a:p>
            <a:r>
              <a:rPr lang="ru-RU" b="1" dirty="0">
                <a:solidFill>
                  <a:srgbClr val="FF0000"/>
                </a:solidFill>
              </a:rPr>
              <a:t>И питается бензином.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4712731"/>
            <a:ext cx="3082578" cy="2311932"/>
          </a:xfrm>
          <a:prstGeom prst="rect">
            <a:avLst/>
          </a:prstGeom>
        </p:spPr>
      </p:pic>
      <p:sp>
        <p:nvSpPr>
          <p:cNvPr id="4" name="Управляющая кнопка: назад 3">
            <a:hlinkClick r:id="rId9" action="ppaction://hlinksldjump" highlightClick="1"/>
          </p:cNvPr>
          <p:cNvSpPr/>
          <p:nvPr/>
        </p:nvSpPr>
        <p:spPr>
          <a:xfrm>
            <a:off x="8028384" y="6309320"/>
            <a:ext cx="1115616" cy="542240"/>
          </a:xfrm>
          <a:prstGeom prst="actionButtonBackPreviou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16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2" grpId="0"/>
      <p:bldP spid="14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Чего не стало?</a:t>
            </a:r>
            <a:endParaRPr lang="ru-RU" sz="3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0377" y="1682387"/>
            <a:ext cx="2710781" cy="181503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882178"/>
            <a:ext cx="2020857" cy="118759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3446692" y="1658106"/>
            <a:ext cx="2566765" cy="183931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1146" y="1916832"/>
            <a:ext cx="2088231" cy="136689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6419750" y="1682387"/>
            <a:ext cx="2472730" cy="180977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1909" y="1959967"/>
            <a:ext cx="2080292" cy="1297582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472842" y="4099195"/>
            <a:ext cx="2648316" cy="181503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996" y="4420267"/>
            <a:ext cx="1829542" cy="1260351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446691" y="4099195"/>
            <a:ext cx="2566765" cy="181503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6692" y="4099195"/>
            <a:ext cx="2749746" cy="1538087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6419750" y="4099195"/>
            <a:ext cx="2472730" cy="181503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2695" y="4449435"/>
            <a:ext cx="1799506" cy="1202013"/>
          </a:xfrm>
          <a:prstGeom prst="rect">
            <a:avLst/>
          </a:prstGeom>
        </p:spPr>
      </p:pic>
      <p:sp>
        <p:nvSpPr>
          <p:cNvPr id="3" name="Управляющая кнопка: назад 2">
            <a:hlinkClick r:id="rId8" action="ppaction://hlinksldjump" highlightClick="1"/>
          </p:cNvPr>
          <p:cNvSpPr/>
          <p:nvPr/>
        </p:nvSpPr>
        <p:spPr>
          <a:xfrm>
            <a:off x="8101584" y="6336792"/>
            <a:ext cx="1042416" cy="521208"/>
          </a:xfrm>
          <a:prstGeom prst="actionButtonBackPreviou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01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71800" y="116632"/>
            <a:ext cx="33407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ОДИН - МНОГО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775" y="764704"/>
            <a:ext cx="2862849" cy="18905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2120039"/>
            <a:ext cx="2862849" cy="18905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4448" y="1141591"/>
            <a:ext cx="2862849" cy="18905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0"/>
            <a:ext cx="2862849" cy="18905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103" y="3949043"/>
            <a:ext cx="2637057" cy="173166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7607" y="4437112"/>
            <a:ext cx="2637057" cy="173166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9031" y="3645024"/>
            <a:ext cx="2637057" cy="173166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6" y="3260533"/>
            <a:ext cx="2637057" cy="1731667"/>
          </a:xfrm>
          <a:prstGeom prst="rect">
            <a:avLst/>
          </a:prstGeom>
        </p:spPr>
      </p:pic>
      <p:sp>
        <p:nvSpPr>
          <p:cNvPr id="2" name="Управляющая кнопка: назад 1">
            <a:hlinkClick r:id="rId10" action="ppaction://hlinksldjump" highlightClick="1"/>
          </p:cNvPr>
          <p:cNvSpPr/>
          <p:nvPr/>
        </p:nvSpPr>
        <p:spPr>
          <a:xfrm>
            <a:off x="8101584" y="6336792"/>
            <a:ext cx="1042416" cy="521208"/>
          </a:xfrm>
          <a:prstGeom prst="actionButtonBackPreviou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44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548680"/>
            <a:ext cx="2931127" cy="17225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4613" y="701080"/>
            <a:ext cx="2931127" cy="17225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128" y="1714748"/>
            <a:ext cx="2931127" cy="17225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8" y="144611"/>
            <a:ext cx="2931127" cy="17225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49080"/>
            <a:ext cx="3254655" cy="177734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2" y="5214631"/>
            <a:ext cx="3254655" cy="177734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2403" y="4302313"/>
            <a:ext cx="3254655" cy="17773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6962" y="3437285"/>
            <a:ext cx="3254655" cy="1777347"/>
          </a:xfrm>
          <a:prstGeom prst="rect">
            <a:avLst/>
          </a:prstGeom>
        </p:spPr>
      </p:pic>
      <p:sp>
        <p:nvSpPr>
          <p:cNvPr id="13" name="Управляющая кнопка: назад 12">
            <a:hlinkClick r:id="rId4" action="ppaction://hlinksldjump" highlightClick="1"/>
          </p:cNvPr>
          <p:cNvSpPr/>
          <p:nvPr/>
        </p:nvSpPr>
        <p:spPr>
          <a:xfrm>
            <a:off x="8101584" y="6336792"/>
            <a:ext cx="1042416" cy="521208"/>
          </a:xfrm>
          <a:prstGeom prst="actionButtonBackPreviou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31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32656"/>
            <a:ext cx="2443425" cy="15993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4" y="329519"/>
            <a:ext cx="2443425" cy="15993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8" y="1556792"/>
            <a:ext cx="2443425" cy="15993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0575" y="188640"/>
            <a:ext cx="2443425" cy="15993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3933056"/>
            <a:ext cx="2694945" cy="18001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4" y="4409006"/>
            <a:ext cx="2694945" cy="180013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3789" y="3789040"/>
            <a:ext cx="2694945" cy="180013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3120246"/>
            <a:ext cx="2694945" cy="1800139"/>
          </a:xfrm>
          <a:prstGeom prst="rect">
            <a:avLst/>
          </a:prstGeom>
        </p:spPr>
      </p:pic>
      <p:sp>
        <p:nvSpPr>
          <p:cNvPr id="12" name="Управляющая кнопка: назад 11">
            <a:hlinkClick r:id="rId4" action="ppaction://hlinksldjump" highlightClick="1"/>
          </p:cNvPr>
          <p:cNvSpPr/>
          <p:nvPr/>
        </p:nvSpPr>
        <p:spPr>
          <a:xfrm>
            <a:off x="8101584" y="6327840"/>
            <a:ext cx="1042416" cy="521208"/>
          </a:xfrm>
          <a:prstGeom prst="actionButtonBackPreviou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39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91951"/>
            <a:ext cx="7971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СОГЛАСОВАНИЕ ЧИСЛИТЕЛЬНЫХ С 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УЩЕСТВИТЕЛЬНЫМ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963" y="1052736"/>
            <a:ext cx="2162655" cy="7249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0623" y="1898582"/>
            <a:ext cx="2162655" cy="7249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594351"/>
            <a:ext cx="2162655" cy="7249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3898" y="1872415"/>
            <a:ext cx="2162655" cy="7249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1418" y="465562"/>
            <a:ext cx="2162655" cy="72495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889" y="4546088"/>
            <a:ext cx="3275856" cy="80039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0670" y="3898090"/>
            <a:ext cx="3275856" cy="80039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6553" y="5077068"/>
            <a:ext cx="3275856" cy="80039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7422" y="4145889"/>
            <a:ext cx="3275856" cy="80039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9039" y="3140968"/>
            <a:ext cx="3275856" cy="800398"/>
          </a:xfrm>
          <a:prstGeom prst="rect">
            <a:avLst/>
          </a:prstGeom>
        </p:spPr>
      </p:pic>
      <p:sp>
        <p:nvSpPr>
          <p:cNvPr id="2" name="Управляющая кнопка: назад 1">
            <a:hlinkClick r:id="rId4" action="ppaction://hlinksldjump" highlightClick="1"/>
          </p:cNvPr>
          <p:cNvSpPr/>
          <p:nvPr/>
        </p:nvSpPr>
        <p:spPr>
          <a:xfrm>
            <a:off x="8101584" y="6327840"/>
            <a:ext cx="1042416" cy="521208"/>
          </a:xfrm>
          <a:prstGeom prst="actionButtonBackPreviou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94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0528" y="332656"/>
            <a:ext cx="2121821" cy="15913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654" y="1128338"/>
            <a:ext cx="2520280" cy="18902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-158227"/>
            <a:ext cx="2478715" cy="18590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3598" y="1128337"/>
            <a:ext cx="2472981" cy="18547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4960" y="-158227"/>
            <a:ext cx="2286693" cy="171501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851770"/>
            <a:ext cx="2805246" cy="193250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4915576"/>
            <a:ext cx="2805246" cy="193250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8121" y="4797152"/>
            <a:ext cx="2805246" cy="193250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3367" y="2983072"/>
            <a:ext cx="2805246" cy="193250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8121" y="2983073"/>
            <a:ext cx="2805246" cy="1932503"/>
          </a:xfrm>
          <a:prstGeom prst="rect">
            <a:avLst/>
          </a:prstGeom>
        </p:spPr>
      </p:pic>
      <p:sp>
        <p:nvSpPr>
          <p:cNvPr id="14" name="Управляющая кнопка: назад 13">
            <a:hlinkClick r:id="rId7" action="ppaction://hlinksldjump" highlightClick="1"/>
          </p:cNvPr>
          <p:cNvSpPr/>
          <p:nvPr/>
        </p:nvSpPr>
        <p:spPr>
          <a:xfrm>
            <a:off x="8101584" y="6327840"/>
            <a:ext cx="1042416" cy="521208"/>
          </a:xfrm>
          <a:prstGeom prst="actionButtonBackPreviou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03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888</TotalTime>
  <Words>338</Words>
  <Application>Microsoft Office PowerPoint</Application>
  <PresentationFormat>Экран (4:3)</PresentationFormat>
  <Paragraphs>70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Презентация PowerPoint</vt:lpstr>
      <vt:lpstr>Презентация PowerPoint</vt:lpstr>
      <vt:lpstr>Презентация PowerPoint</vt:lpstr>
      <vt:lpstr>Чего не стало?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ЧЕТВЕРТЫЙ ЛИШНИЙ</vt:lpstr>
      <vt:lpstr>ЧЕТВЕРТЫЙ ЛИШНИЙ</vt:lpstr>
      <vt:lpstr>ОПИШИ ДЕЙСТВИЯ</vt:lpstr>
      <vt:lpstr>КТО МНОЙ УПРАВЛЯЕТ?</vt:lpstr>
      <vt:lpstr>ПРОГУЛКА ПО ГОРОДУ (ПРЕДЛОГИ)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Гость</dc:creator>
  <cp:lastModifiedBy>Гость</cp:lastModifiedBy>
  <cp:revision>69</cp:revision>
  <dcterms:created xsi:type="dcterms:W3CDTF">2016-03-10T16:24:42Z</dcterms:created>
  <dcterms:modified xsi:type="dcterms:W3CDTF">2016-03-24T16:50:45Z</dcterms:modified>
</cp:coreProperties>
</file>