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615" autoAdjust="0"/>
    <p:restoredTop sz="86408" autoAdjust="0"/>
  </p:normalViewPr>
  <p:slideViewPr>
    <p:cSldViewPr>
      <p:cViewPr varScale="1">
        <p:scale>
          <a:sx n="110" d="100"/>
          <a:sy n="110" d="100"/>
        </p:scale>
        <p:origin x="-6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0BF8CE-DAA5-4CD6-8447-A850D242D5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175C0D9-1E53-4B87-924C-4DFB2658F90D}">
      <dgm:prSet phldrT="[Текст]"/>
      <dgm:spPr/>
      <dgm:t>
        <a:bodyPr/>
        <a:lstStyle/>
        <a:p>
          <a:r>
            <a:rPr lang="ru-RU" dirty="0" smtClean="0"/>
            <a:t>Способы подчинительной связи</a:t>
          </a:r>
          <a:endParaRPr lang="ru-RU" dirty="0"/>
        </a:p>
      </dgm:t>
    </dgm:pt>
    <dgm:pt modelId="{E29EA1AB-A240-4B5C-B32C-DB9E284D7C24}" type="parTrans" cxnId="{639F57EB-C207-4DB7-8FA0-91DE641C2A11}">
      <dgm:prSet/>
      <dgm:spPr/>
      <dgm:t>
        <a:bodyPr/>
        <a:lstStyle/>
        <a:p>
          <a:endParaRPr lang="ru-RU"/>
        </a:p>
      </dgm:t>
    </dgm:pt>
    <dgm:pt modelId="{8B7AC78D-F787-416A-A381-EB6FF19B7781}" type="sibTrans" cxnId="{639F57EB-C207-4DB7-8FA0-91DE641C2A11}">
      <dgm:prSet/>
      <dgm:spPr/>
      <dgm:t>
        <a:bodyPr/>
        <a:lstStyle/>
        <a:p>
          <a:endParaRPr lang="ru-RU"/>
        </a:p>
      </dgm:t>
    </dgm:pt>
    <dgm:pt modelId="{D7B08176-5704-4DB4-AE74-50669ACD28D4}">
      <dgm:prSet phldrT="[Текст]"/>
      <dgm:spPr/>
      <dgm:t>
        <a:bodyPr/>
        <a:lstStyle/>
        <a:p>
          <a:r>
            <a:rPr lang="ru-RU" dirty="0" smtClean="0"/>
            <a:t>Согласование</a:t>
          </a:r>
          <a:endParaRPr lang="ru-RU" dirty="0"/>
        </a:p>
      </dgm:t>
    </dgm:pt>
    <dgm:pt modelId="{B4D47EE7-E289-4685-9398-28A642B3A6B7}" type="parTrans" cxnId="{BBC9D1A5-A33C-4F88-8334-9B74B1ED912A}">
      <dgm:prSet/>
      <dgm:spPr/>
      <dgm:t>
        <a:bodyPr/>
        <a:lstStyle/>
        <a:p>
          <a:endParaRPr lang="ru-RU"/>
        </a:p>
      </dgm:t>
    </dgm:pt>
    <dgm:pt modelId="{3DD484B1-D22E-4A49-9022-18FF269869CE}" type="sibTrans" cxnId="{BBC9D1A5-A33C-4F88-8334-9B74B1ED912A}">
      <dgm:prSet/>
      <dgm:spPr/>
      <dgm:t>
        <a:bodyPr/>
        <a:lstStyle/>
        <a:p>
          <a:endParaRPr lang="ru-RU"/>
        </a:p>
      </dgm:t>
    </dgm:pt>
    <dgm:pt modelId="{B6FFC9A8-D6BF-4096-B090-37BDDFEF7357}">
      <dgm:prSet phldrT="[Текст]"/>
      <dgm:spPr/>
      <dgm:t>
        <a:bodyPr/>
        <a:lstStyle/>
        <a:p>
          <a:r>
            <a:rPr lang="ru-RU" dirty="0" smtClean="0"/>
            <a:t>Управление</a:t>
          </a:r>
          <a:endParaRPr lang="ru-RU" dirty="0"/>
        </a:p>
      </dgm:t>
    </dgm:pt>
    <dgm:pt modelId="{B405F289-DFE9-4C9E-A3AE-886129DE2DD0}" type="parTrans" cxnId="{D979E40B-8EBC-4AFE-A5A8-67C2F07BA3A9}">
      <dgm:prSet/>
      <dgm:spPr/>
      <dgm:t>
        <a:bodyPr/>
        <a:lstStyle/>
        <a:p>
          <a:endParaRPr lang="ru-RU"/>
        </a:p>
      </dgm:t>
    </dgm:pt>
    <dgm:pt modelId="{F5CE72D8-7D86-4817-AD74-A13986E5ACFA}" type="sibTrans" cxnId="{D979E40B-8EBC-4AFE-A5A8-67C2F07BA3A9}">
      <dgm:prSet/>
      <dgm:spPr/>
      <dgm:t>
        <a:bodyPr/>
        <a:lstStyle/>
        <a:p>
          <a:endParaRPr lang="ru-RU"/>
        </a:p>
      </dgm:t>
    </dgm:pt>
    <dgm:pt modelId="{554ECDF0-3598-4F18-A27D-9B2F7AAEFFD2}">
      <dgm:prSet phldrT="[Текст]"/>
      <dgm:spPr/>
      <dgm:t>
        <a:bodyPr/>
        <a:lstStyle/>
        <a:p>
          <a:r>
            <a:rPr lang="ru-RU" dirty="0" smtClean="0"/>
            <a:t>Примыкание</a:t>
          </a:r>
          <a:endParaRPr lang="ru-RU" dirty="0"/>
        </a:p>
      </dgm:t>
    </dgm:pt>
    <dgm:pt modelId="{8CD6939F-7FD5-41B7-8EA8-977992C8E8F0}" type="parTrans" cxnId="{D3B46316-227A-4D01-9E41-D7B962801953}">
      <dgm:prSet/>
      <dgm:spPr/>
      <dgm:t>
        <a:bodyPr/>
        <a:lstStyle/>
        <a:p>
          <a:endParaRPr lang="ru-RU"/>
        </a:p>
      </dgm:t>
    </dgm:pt>
    <dgm:pt modelId="{F847D594-2914-4B16-A712-FA670DDA7647}" type="sibTrans" cxnId="{D3B46316-227A-4D01-9E41-D7B962801953}">
      <dgm:prSet/>
      <dgm:spPr/>
      <dgm:t>
        <a:bodyPr/>
        <a:lstStyle/>
        <a:p>
          <a:endParaRPr lang="ru-RU"/>
        </a:p>
      </dgm:t>
    </dgm:pt>
    <dgm:pt modelId="{78901994-42E7-4140-80A5-94C8E2E84313}" type="pres">
      <dgm:prSet presAssocID="{C30BF8CE-DAA5-4CD6-8447-A850D242D5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502F237-684D-4B12-BA4D-66A33E774B56}" type="pres">
      <dgm:prSet presAssocID="{8175C0D9-1E53-4B87-924C-4DFB2658F90D}" presName="hierRoot1" presStyleCnt="0">
        <dgm:presLayoutVars>
          <dgm:hierBranch val="init"/>
        </dgm:presLayoutVars>
      </dgm:prSet>
      <dgm:spPr/>
    </dgm:pt>
    <dgm:pt modelId="{63057DEE-DB3B-493B-ACE4-53935381AF84}" type="pres">
      <dgm:prSet presAssocID="{8175C0D9-1E53-4B87-924C-4DFB2658F90D}" presName="rootComposite1" presStyleCnt="0"/>
      <dgm:spPr/>
    </dgm:pt>
    <dgm:pt modelId="{6139BB14-3EC0-481E-B052-B717F290C874}" type="pres">
      <dgm:prSet presAssocID="{8175C0D9-1E53-4B87-924C-4DFB2658F90D}" presName="rootText1" presStyleLbl="node0" presStyleIdx="0" presStyleCnt="1" custScaleX="160791" custScaleY="167888" custLinFactNeighborX="0" custLinFactNeighborY="-292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55B0163-1242-4E4A-9FDB-4E0DF8572D0E}" type="pres">
      <dgm:prSet presAssocID="{8175C0D9-1E53-4B87-924C-4DFB2658F90D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1809729-2B5B-4516-B5C8-7F511EBB35F6}" type="pres">
      <dgm:prSet presAssocID="{8175C0D9-1E53-4B87-924C-4DFB2658F90D}" presName="hierChild2" presStyleCnt="0"/>
      <dgm:spPr/>
    </dgm:pt>
    <dgm:pt modelId="{F6EBC0A0-3708-4CD6-AF9A-D8676298AD28}" type="pres">
      <dgm:prSet presAssocID="{B4D47EE7-E289-4685-9398-28A642B3A6B7}" presName="Name37" presStyleLbl="parChTrans1D2" presStyleIdx="0" presStyleCnt="3"/>
      <dgm:spPr/>
      <dgm:t>
        <a:bodyPr/>
        <a:lstStyle/>
        <a:p>
          <a:endParaRPr lang="ru-RU"/>
        </a:p>
      </dgm:t>
    </dgm:pt>
    <dgm:pt modelId="{79E6F290-F816-47B4-A762-AD3B209F0A32}" type="pres">
      <dgm:prSet presAssocID="{D7B08176-5704-4DB4-AE74-50669ACD28D4}" presName="hierRoot2" presStyleCnt="0">
        <dgm:presLayoutVars>
          <dgm:hierBranch val="init"/>
        </dgm:presLayoutVars>
      </dgm:prSet>
      <dgm:spPr/>
    </dgm:pt>
    <dgm:pt modelId="{26DC2C87-D32C-4B70-B831-592CE0FBDF06}" type="pres">
      <dgm:prSet presAssocID="{D7B08176-5704-4DB4-AE74-50669ACD28D4}" presName="rootComposite" presStyleCnt="0"/>
      <dgm:spPr/>
    </dgm:pt>
    <dgm:pt modelId="{F3DD4F9D-A606-4EA7-BA2E-1A08334A07FB}" type="pres">
      <dgm:prSet presAssocID="{D7B08176-5704-4DB4-AE74-50669ACD28D4}" presName="rootText" presStyleLbl="node2" presStyleIdx="0" presStyleCnt="3" custLinFactNeighborX="-23" custLinFactNeighborY="532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CEF0A31-326B-48DF-8582-26DF2B486E3D}" type="pres">
      <dgm:prSet presAssocID="{D7B08176-5704-4DB4-AE74-50669ACD28D4}" presName="rootConnector" presStyleLbl="node2" presStyleIdx="0" presStyleCnt="3"/>
      <dgm:spPr/>
      <dgm:t>
        <a:bodyPr/>
        <a:lstStyle/>
        <a:p>
          <a:endParaRPr lang="ru-RU"/>
        </a:p>
      </dgm:t>
    </dgm:pt>
    <dgm:pt modelId="{95BF1D58-5FA8-4404-9425-980B01964ECC}" type="pres">
      <dgm:prSet presAssocID="{D7B08176-5704-4DB4-AE74-50669ACD28D4}" presName="hierChild4" presStyleCnt="0"/>
      <dgm:spPr/>
    </dgm:pt>
    <dgm:pt modelId="{66077D46-A123-4346-AA39-D1B8A578A418}" type="pres">
      <dgm:prSet presAssocID="{D7B08176-5704-4DB4-AE74-50669ACD28D4}" presName="hierChild5" presStyleCnt="0"/>
      <dgm:spPr/>
    </dgm:pt>
    <dgm:pt modelId="{66CC3542-552C-4EE4-AA83-7AAD8B385F0B}" type="pres">
      <dgm:prSet presAssocID="{B405F289-DFE9-4C9E-A3AE-886129DE2DD0}" presName="Name37" presStyleLbl="parChTrans1D2" presStyleIdx="1" presStyleCnt="3"/>
      <dgm:spPr/>
      <dgm:t>
        <a:bodyPr/>
        <a:lstStyle/>
        <a:p>
          <a:endParaRPr lang="ru-RU"/>
        </a:p>
      </dgm:t>
    </dgm:pt>
    <dgm:pt modelId="{65B922D4-7179-42C2-BFD6-630771D8DCA4}" type="pres">
      <dgm:prSet presAssocID="{B6FFC9A8-D6BF-4096-B090-37BDDFEF7357}" presName="hierRoot2" presStyleCnt="0">
        <dgm:presLayoutVars>
          <dgm:hierBranch val="init"/>
        </dgm:presLayoutVars>
      </dgm:prSet>
      <dgm:spPr/>
    </dgm:pt>
    <dgm:pt modelId="{8188A5E6-BAE6-4FB6-B9F0-68995805591F}" type="pres">
      <dgm:prSet presAssocID="{B6FFC9A8-D6BF-4096-B090-37BDDFEF7357}" presName="rootComposite" presStyleCnt="0"/>
      <dgm:spPr/>
    </dgm:pt>
    <dgm:pt modelId="{350783DA-3673-4A0D-B1DF-8D53900FA2F5}" type="pres">
      <dgm:prSet presAssocID="{B6FFC9A8-D6BF-4096-B090-37BDDFEF7357}" presName="rootText" presStyleLbl="node2" presStyleIdx="1" presStyleCnt="3" custLinFactNeighborX="1763" custLinFactNeighborY="5907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400BFB7-A2D9-4B0E-9727-2FA1C995DA56}" type="pres">
      <dgm:prSet presAssocID="{B6FFC9A8-D6BF-4096-B090-37BDDFEF7357}" presName="rootConnector" presStyleLbl="node2" presStyleIdx="1" presStyleCnt="3"/>
      <dgm:spPr/>
      <dgm:t>
        <a:bodyPr/>
        <a:lstStyle/>
        <a:p>
          <a:endParaRPr lang="ru-RU"/>
        </a:p>
      </dgm:t>
    </dgm:pt>
    <dgm:pt modelId="{C0791111-414A-4F69-9734-36DD41E7E5E2}" type="pres">
      <dgm:prSet presAssocID="{B6FFC9A8-D6BF-4096-B090-37BDDFEF7357}" presName="hierChild4" presStyleCnt="0"/>
      <dgm:spPr/>
    </dgm:pt>
    <dgm:pt modelId="{252E93A0-4ABE-4194-A594-4A14B8DEBB15}" type="pres">
      <dgm:prSet presAssocID="{B6FFC9A8-D6BF-4096-B090-37BDDFEF7357}" presName="hierChild5" presStyleCnt="0"/>
      <dgm:spPr/>
    </dgm:pt>
    <dgm:pt modelId="{6A818EC0-6880-4363-BF6C-B28E2D65F6C8}" type="pres">
      <dgm:prSet presAssocID="{8CD6939F-7FD5-41B7-8EA8-977992C8E8F0}" presName="Name37" presStyleLbl="parChTrans1D2" presStyleIdx="2" presStyleCnt="3"/>
      <dgm:spPr/>
      <dgm:t>
        <a:bodyPr/>
        <a:lstStyle/>
        <a:p>
          <a:endParaRPr lang="ru-RU"/>
        </a:p>
      </dgm:t>
    </dgm:pt>
    <dgm:pt modelId="{C74B1775-BB55-464E-94E3-BDE348C089C7}" type="pres">
      <dgm:prSet presAssocID="{554ECDF0-3598-4F18-A27D-9B2F7AAEFFD2}" presName="hierRoot2" presStyleCnt="0">
        <dgm:presLayoutVars>
          <dgm:hierBranch val="init"/>
        </dgm:presLayoutVars>
      </dgm:prSet>
      <dgm:spPr/>
    </dgm:pt>
    <dgm:pt modelId="{9F0A2E60-A8FC-4249-8A05-FCAB69D14D63}" type="pres">
      <dgm:prSet presAssocID="{554ECDF0-3598-4F18-A27D-9B2F7AAEFFD2}" presName="rootComposite" presStyleCnt="0"/>
      <dgm:spPr/>
    </dgm:pt>
    <dgm:pt modelId="{3A917836-C48F-4647-885A-8FE5F70E0068}" type="pres">
      <dgm:prSet presAssocID="{554ECDF0-3598-4F18-A27D-9B2F7AAEFFD2}" presName="rootText" presStyleLbl="node2" presStyleIdx="2" presStyleCnt="3" custLinFactNeighborX="625" custLinFactNeighborY="5907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C0CD181-EE8E-4E89-A414-8FE8E629C291}" type="pres">
      <dgm:prSet presAssocID="{554ECDF0-3598-4F18-A27D-9B2F7AAEFFD2}" presName="rootConnector" presStyleLbl="node2" presStyleIdx="2" presStyleCnt="3"/>
      <dgm:spPr/>
      <dgm:t>
        <a:bodyPr/>
        <a:lstStyle/>
        <a:p>
          <a:endParaRPr lang="ru-RU"/>
        </a:p>
      </dgm:t>
    </dgm:pt>
    <dgm:pt modelId="{481B5C23-B534-4B15-AD9C-A689C4DEF2D9}" type="pres">
      <dgm:prSet presAssocID="{554ECDF0-3598-4F18-A27D-9B2F7AAEFFD2}" presName="hierChild4" presStyleCnt="0"/>
      <dgm:spPr/>
    </dgm:pt>
    <dgm:pt modelId="{EB164BB5-B93C-4E34-9DA4-4E05F898C3E2}" type="pres">
      <dgm:prSet presAssocID="{554ECDF0-3598-4F18-A27D-9B2F7AAEFFD2}" presName="hierChild5" presStyleCnt="0"/>
      <dgm:spPr/>
    </dgm:pt>
    <dgm:pt modelId="{89D2318D-199C-4B02-8795-E490DDE21CDB}" type="pres">
      <dgm:prSet presAssocID="{8175C0D9-1E53-4B87-924C-4DFB2658F90D}" presName="hierChild3" presStyleCnt="0"/>
      <dgm:spPr/>
    </dgm:pt>
  </dgm:ptLst>
  <dgm:cxnLst>
    <dgm:cxn modelId="{9E51D44C-CFBB-436A-8DCC-ED5C42C1E18B}" type="presOf" srcId="{B6FFC9A8-D6BF-4096-B090-37BDDFEF7357}" destId="{350783DA-3673-4A0D-B1DF-8D53900FA2F5}" srcOrd="0" destOrd="0" presId="urn:microsoft.com/office/officeart/2005/8/layout/orgChart1"/>
    <dgm:cxn modelId="{66BEC73A-EFFB-4B89-827D-75103DB09890}" type="presOf" srcId="{8175C0D9-1E53-4B87-924C-4DFB2658F90D}" destId="{155B0163-1242-4E4A-9FDB-4E0DF8572D0E}" srcOrd="1" destOrd="0" presId="urn:microsoft.com/office/officeart/2005/8/layout/orgChart1"/>
    <dgm:cxn modelId="{639F57EB-C207-4DB7-8FA0-91DE641C2A11}" srcId="{C30BF8CE-DAA5-4CD6-8447-A850D242D5D2}" destId="{8175C0D9-1E53-4B87-924C-4DFB2658F90D}" srcOrd="0" destOrd="0" parTransId="{E29EA1AB-A240-4B5C-B32C-DB9E284D7C24}" sibTransId="{8B7AC78D-F787-416A-A381-EB6FF19B7781}"/>
    <dgm:cxn modelId="{BBC9D1A5-A33C-4F88-8334-9B74B1ED912A}" srcId="{8175C0D9-1E53-4B87-924C-4DFB2658F90D}" destId="{D7B08176-5704-4DB4-AE74-50669ACD28D4}" srcOrd="0" destOrd="0" parTransId="{B4D47EE7-E289-4685-9398-28A642B3A6B7}" sibTransId="{3DD484B1-D22E-4A49-9022-18FF269869CE}"/>
    <dgm:cxn modelId="{4DB6D3F8-BDEF-4267-AD7C-C964DE87E778}" type="presOf" srcId="{554ECDF0-3598-4F18-A27D-9B2F7AAEFFD2}" destId="{AC0CD181-EE8E-4E89-A414-8FE8E629C291}" srcOrd="1" destOrd="0" presId="urn:microsoft.com/office/officeart/2005/8/layout/orgChart1"/>
    <dgm:cxn modelId="{C81FEE6C-2670-444B-BA11-B220BC08C0DE}" type="presOf" srcId="{B6FFC9A8-D6BF-4096-B090-37BDDFEF7357}" destId="{D400BFB7-A2D9-4B0E-9727-2FA1C995DA56}" srcOrd="1" destOrd="0" presId="urn:microsoft.com/office/officeart/2005/8/layout/orgChart1"/>
    <dgm:cxn modelId="{D3B46316-227A-4D01-9E41-D7B962801953}" srcId="{8175C0D9-1E53-4B87-924C-4DFB2658F90D}" destId="{554ECDF0-3598-4F18-A27D-9B2F7AAEFFD2}" srcOrd="2" destOrd="0" parTransId="{8CD6939F-7FD5-41B7-8EA8-977992C8E8F0}" sibTransId="{F847D594-2914-4B16-A712-FA670DDA7647}"/>
    <dgm:cxn modelId="{9398D60C-6860-49B3-8406-784B7C2F5390}" type="presOf" srcId="{8175C0D9-1E53-4B87-924C-4DFB2658F90D}" destId="{6139BB14-3EC0-481E-B052-B717F290C874}" srcOrd="0" destOrd="0" presId="urn:microsoft.com/office/officeart/2005/8/layout/orgChart1"/>
    <dgm:cxn modelId="{D979E40B-8EBC-4AFE-A5A8-67C2F07BA3A9}" srcId="{8175C0D9-1E53-4B87-924C-4DFB2658F90D}" destId="{B6FFC9A8-D6BF-4096-B090-37BDDFEF7357}" srcOrd="1" destOrd="0" parTransId="{B405F289-DFE9-4C9E-A3AE-886129DE2DD0}" sibTransId="{F5CE72D8-7D86-4817-AD74-A13986E5ACFA}"/>
    <dgm:cxn modelId="{17A352F3-1507-4968-A394-38C49ECBDFE9}" type="presOf" srcId="{554ECDF0-3598-4F18-A27D-9B2F7AAEFFD2}" destId="{3A917836-C48F-4647-885A-8FE5F70E0068}" srcOrd="0" destOrd="0" presId="urn:microsoft.com/office/officeart/2005/8/layout/orgChart1"/>
    <dgm:cxn modelId="{0E10C41D-BCE3-444F-B96E-C0478D76E57F}" type="presOf" srcId="{8CD6939F-7FD5-41B7-8EA8-977992C8E8F0}" destId="{6A818EC0-6880-4363-BF6C-B28E2D65F6C8}" srcOrd="0" destOrd="0" presId="urn:microsoft.com/office/officeart/2005/8/layout/orgChart1"/>
    <dgm:cxn modelId="{EE0A64AB-958F-407D-BCB1-619175E89C12}" type="presOf" srcId="{D7B08176-5704-4DB4-AE74-50669ACD28D4}" destId="{F3DD4F9D-A606-4EA7-BA2E-1A08334A07FB}" srcOrd="0" destOrd="0" presId="urn:microsoft.com/office/officeart/2005/8/layout/orgChart1"/>
    <dgm:cxn modelId="{6DB0F14D-3A9F-47B9-99A2-7A39BF809342}" type="presOf" srcId="{D7B08176-5704-4DB4-AE74-50669ACD28D4}" destId="{1CEF0A31-326B-48DF-8582-26DF2B486E3D}" srcOrd="1" destOrd="0" presId="urn:microsoft.com/office/officeart/2005/8/layout/orgChart1"/>
    <dgm:cxn modelId="{6886E27F-C8EE-48A9-913C-9F4E08EEA735}" type="presOf" srcId="{C30BF8CE-DAA5-4CD6-8447-A850D242D5D2}" destId="{78901994-42E7-4140-80A5-94C8E2E84313}" srcOrd="0" destOrd="0" presId="urn:microsoft.com/office/officeart/2005/8/layout/orgChart1"/>
    <dgm:cxn modelId="{B5B0333E-1A70-4D20-8BA2-19E8C7E66849}" type="presOf" srcId="{B4D47EE7-E289-4685-9398-28A642B3A6B7}" destId="{F6EBC0A0-3708-4CD6-AF9A-D8676298AD28}" srcOrd="0" destOrd="0" presId="urn:microsoft.com/office/officeart/2005/8/layout/orgChart1"/>
    <dgm:cxn modelId="{D40C8355-4F36-4D05-AD14-DD028FFA3B38}" type="presOf" srcId="{B405F289-DFE9-4C9E-A3AE-886129DE2DD0}" destId="{66CC3542-552C-4EE4-AA83-7AAD8B385F0B}" srcOrd="0" destOrd="0" presId="urn:microsoft.com/office/officeart/2005/8/layout/orgChart1"/>
    <dgm:cxn modelId="{0422149B-5B8D-4156-8036-6486381A42F0}" type="presParOf" srcId="{78901994-42E7-4140-80A5-94C8E2E84313}" destId="{0502F237-684D-4B12-BA4D-66A33E774B56}" srcOrd="0" destOrd="0" presId="urn:microsoft.com/office/officeart/2005/8/layout/orgChart1"/>
    <dgm:cxn modelId="{966D0480-EC88-4DD2-833E-B5FBFFD34EC6}" type="presParOf" srcId="{0502F237-684D-4B12-BA4D-66A33E774B56}" destId="{63057DEE-DB3B-493B-ACE4-53935381AF84}" srcOrd="0" destOrd="0" presId="urn:microsoft.com/office/officeart/2005/8/layout/orgChart1"/>
    <dgm:cxn modelId="{7CBB4FF8-1067-4667-9B2A-9E5AA84B99ED}" type="presParOf" srcId="{63057DEE-DB3B-493B-ACE4-53935381AF84}" destId="{6139BB14-3EC0-481E-B052-B717F290C874}" srcOrd="0" destOrd="0" presId="urn:microsoft.com/office/officeart/2005/8/layout/orgChart1"/>
    <dgm:cxn modelId="{A836D1BD-FB46-4416-B554-42AD758842F8}" type="presParOf" srcId="{63057DEE-DB3B-493B-ACE4-53935381AF84}" destId="{155B0163-1242-4E4A-9FDB-4E0DF8572D0E}" srcOrd="1" destOrd="0" presId="urn:microsoft.com/office/officeart/2005/8/layout/orgChart1"/>
    <dgm:cxn modelId="{2D9FB73C-6BEA-4B0B-AE65-A5A1CEF038CA}" type="presParOf" srcId="{0502F237-684D-4B12-BA4D-66A33E774B56}" destId="{F1809729-2B5B-4516-B5C8-7F511EBB35F6}" srcOrd="1" destOrd="0" presId="urn:microsoft.com/office/officeart/2005/8/layout/orgChart1"/>
    <dgm:cxn modelId="{151065AA-C78A-4D33-85AE-B1449F05F716}" type="presParOf" srcId="{F1809729-2B5B-4516-B5C8-7F511EBB35F6}" destId="{F6EBC0A0-3708-4CD6-AF9A-D8676298AD28}" srcOrd="0" destOrd="0" presId="urn:microsoft.com/office/officeart/2005/8/layout/orgChart1"/>
    <dgm:cxn modelId="{2A66CCC1-CE12-4914-AFAF-BA3BF227D82A}" type="presParOf" srcId="{F1809729-2B5B-4516-B5C8-7F511EBB35F6}" destId="{79E6F290-F816-47B4-A762-AD3B209F0A32}" srcOrd="1" destOrd="0" presId="urn:microsoft.com/office/officeart/2005/8/layout/orgChart1"/>
    <dgm:cxn modelId="{8645D65D-9387-491C-ABE3-E95B869184F0}" type="presParOf" srcId="{79E6F290-F816-47B4-A762-AD3B209F0A32}" destId="{26DC2C87-D32C-4B70-B831-592CE0FBDF06}" srcOrd="0" destOrd="0" presId="urn:microsoft.com/office/officeart/2005/8/layout/orgChart1"/>
    <dgm:cxn modelId="{D8EE24BC-D3A0-4CF5-9EE5-0E93ED9AFB24}" type="presParOf" srcId="{26DC2C87-D32C-4B70-B831-592CE0FBDF06}" destId="{F3DD4F9D-A606-4EA7-BA2E-1A08334A07FB}" srcOrd="0" destOrd="0" presId="urn:microsoft.com/office/officeart/2005/8/layout/orgChart1"/>
    <dgm:cxn modelId="{62F29FD8-4D62-4CFA-A860-BF590FE8FCB2}" type="presParOf" srcId="{26DC2C87-D32C-4B70-B831-592CE0FBDF06}" destId="{1CEF0A31-326B-48DF-8582-26DF2B486E3D}" srcOrd="1" destOrd="0" presId="urn:microsoft.com/office/officeart/2005/8/layout/orgChart1"/>
    <dgm:cxn modelId="{5187C0B8-CCF2-4120-B55A-3748155D55DC}" type="presParOf" srcId="{79E6F290-F816-47B4-A762-AD3B209F0A32}" destId="{95BF1D58-5FA8-4404-9425-980B01964ECC}" srcOrd="1" destOrd="0" presId="urn:microsoft.com/office/officeart/2005/8/layout/orgChart1"/>
    <dgm:cxn modelId="{95751695-E290-4FB8-95DE-98E61351F19D}" type="presParOf" srcId="{79E6F290-F816-47B4-A762-AD3B209F0A32}" destId="{66077D46-A123-4346-AA39-D1B8A578A418}" srcOrd="2" destOrd="0" presId="urn:microsoft.com/office/officeart/2005/8/layout/orgChart1"/>
    <dgm:cxn modelId="{4BBB8568-FB8A-42D2-8F46-F543D2F92D77}" type="presParOf" srcId="{F1809729-2B5B-4516-B5C8-7F511EBB35F6}" destId="{66CC3542-552C-4EE4-AA83-7AAD8B385F0B}" srcOrd="2" destOrd="0" presId="urn:microsoft.com/office/officeart/2005/8/layout/orgChart1"/>
    <dgm:cxn modelId="{9AD5A9C7-306C-40B4-82A7-F975F9773A58}" type="presParOf" srcId="{F1809729-2B5B-4516-B5C8-7F511EBB35F6}" destId="{65B922D4-7179-42C2-BFD6-630771D8DCA4}" srcOrd="3" destOrd="0" presId="urn:microsoft.com/office/officeart/2005/8/layout/orgChart1"/>
    <dgm:cxn modelId="{9FE15A92-BE35-4657-BC08-911A489D47A1}" type="presParOf" srcId="{65B922D4-7179-42C2-BFD6-630771D8DCA4}" destId="{8188A5E6-BAE6-4FB6-B9F0-68995805591F}" srcOrd="0" destOrd="0" presId="urn:microsoft.com/office/officeart/2005/8/layout/orgChart1"/>
    <dgm:cxn modelId="{69C2FE7F-7C08-41F1-BC2B-695869933D23}" type="presParOf" srcId="{8188A5E6-BAE6-4FB6-B9F0-68995805591F}" destId="{350783DA-3673-4A0D-B1DF-8D53900FA2F5}" srcOrd="0" destOrd="0" presId="urn:microsoft.com/office/officeart/2005/8/layout/orgChart1"/>
    <dgm:cxn modelId="{A0C7481A-CD06-449A-A7F4-AE1935F72DA4}" type="presParOf" srcId="{8188A5E6-BAE6-4FB6-B9F0-68995805591F}" destId="{D400BFB7-A2D9-4B0E-9727-2FA1C995DA56}" srcOrd="1" destOrd="0" presId="urn:microsoft.com/office/officeart/2005/8/layout/orgChart1"/>
    <dgm:cxn modelId="{7E86BEB0-BB76-4E0C-9550-977B80601CA2}" type="presParOf" srcId="{65B922D4-7179-42C2-BFD6-630771D8DCA4}" destId="{C0791111-414A-4F69-9734-36DD41E7E5E2}" srcOrd="1" destOrd="0" presId="urn:microsoft.com/office/officeart/2005/8/layout/orgChart1"/>
    <dgm:cxn modelId="{82011F3D-456C-4B00-B47E-C4F2659B4A05}" type="presParOf" srcId="{65B922D4-7179-42C2-BFD6-630771D8DCA4}" destId="{252E93A0-4ABE-4194-A594-4A14B8DEBB15}" srcOrd="2" destOrd="0" presId="urn:microsoft.com/office/officeart/2005/8/layout/orgChart1"/>
    <dgm:cxn modelId="{0D0C572D-D799-4480-93AF-E9D7A479F05C}" type="presParOf" srcId="{F1809729-2B5B-4516-B5C8-7F511EBB35F6}" destId="{6A818EC0-6880-4363-BF6C-B28E2D65F6C8}" srcOrd="4" destOrd="0" presId="urn:microsoft.com/office/officeart/2005/8/layout/orgChart1"/>
    <dgm:cxn modelId="{2EC3B6D9-DC99-43FB-BD99-3D1D3B0BB560}" type="presParOf" srcId="{F1809729-2B5B-4516-B5C8-7F511EBB35F6}" destId="{C74B1775-BB55-464E-94E3-BDE348C089C7}" srcOrd="5" destOrd="0" presId="urn:microsoft.com/office/officeart/2005/8/layout/orgChart1"/>
    <dgm:cxn modelId="{DF4D39E5-8B81-478C-AE99-3F843A25F381}" type="presParOf" srcId="{C74B1775-BB55-464E-94E3-BDE348C089C7}" destId="{9F0A2E60-A8FC-4249-8A05-FCAB69D14D63}" srcOrd="0" destOrd="0" presId="urn:microsoft.com/office/officeart/2005/8/layout/orgChart1"/>
    <dgm:cxn modelId="{D3946A33-D300-4876-BCE0-037F8AF94BA7}" type="presParOf" srcId="{9F0A2E60-A8FC-4249-8A05-FCAB69D14D63}" destId="{3A917836-C48F-4647-885A-8FE5F70E0068}" srcOrd="0" destOrd="0" presId="urn:microsoft.com/office/officeart/2005/8/layout/orgChart1"/>
    <dgm:cxn modelId="{C98D94D3-E08F-4652-AF32-D818E80C0AA2}" type="presParOf" srcId="{9F0A2E60-A8FC-4249-8A05-FCAB69D14D63}" destId="{AC0CD181-EE8E-4E89-A414-8FE8E629C291}" srcOrd="1" destOrd="0" presId="urn:microsoft.com/office/officeart/2005/8/layout/orgChart1"/>
    <dgm:cxn modelId="{9F1611BB-2AA7-4FE6-BDF3-F03120720E4F}" type="presParOf" srcId="{C74B1775-BB55-464E-94E3-BDE348C089C7}" destId="{481B5C23-B534-4B15-AD9C-A689C4DEF2D9}" srcOrd="1" destOrd="0" presId="urn:microsoft.com/office/officeart/2005/8/layout/orgChart1"/>
    <dgm:cxn modelId="{AA817626-43CE-493B-BC2F-7BFE410516F2}" type="presParOf" srcId="{C74B1775-BB55-464E-94E3-BDE348C089C7}" destId="{EB164BB5-B93C-4E34-9DA4-4E05F898C3E2}" srcOrd="2" destOrd="0" presId="urn:microsoft.com/office/officeart/2005/8/layout/orgChart1"/>
    <dgm:cxn modelId="{45BFD3D0-A4BC-4242-A77F-B9C95855AD13}" type="presParOf" srcId="{0502F237-684D-4B12-BA4D-66A33E774B56}" destId="{89D2318D-199C-4B02-8795-E490DDE21CD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A818EC0-6880-4363-BF6C-B28E2D65F6C8}">
      <dsp:nvSpPr>
        <dsp:cNvPr id="0" name=""/>
        <dsp:cNvSpPr/>
      </dsp:nvSpPr>
      <dsp:spPr>
        <a:xfrm>
          <a:off x="4179123" y="2408443"/>
          <a:ext cx="2957321" cy="15847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8150"/>
              </a:lnTo>
              <a:lnTo>
                <a:pt x="2957321" y="1328150"/>
              </a:lnTo>
              <a:lnTo>
                <a:pt x="2957321" y="1584729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CC3542-552C-4EE4-AA83-7AAD8B385F0B}">
      <dsp:nvSpPr>
        <dsp:cNvPr id="0" name=""/>
        <dsp:cNvSpPr/>
      </dsp:nvSpPr>
      <dsp:spPr>
        <a:xfrm>
          <a:off x="4133403" y="2408443"/>
          <a:ext cx="91440" cy="15847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28150"/>
              </a:lnTo>
              <a:lnTo>
                <a:pt x="88800" y="1328150"/>
              </a:lnTo>
              <a:lnTo>
                <a:pt x="88800" y="1584729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EBC0A0-3708-4CD6-AF9A-D8676298AD28}">
      <dsp:nvSpPr>
        <dsp:cNvPr id="0" name=""/>
        <dsp:cNvSpPr/>
      </dsp:nvSpPr>
      <dsp:spPr>
        <a:xfrm>
          <a:off x="1221801" y="2408443"/>
          <a:ext cx="2957321" cy="1520642"/>
        </a:xfrm>
        <a:custGeom>
          <a:avLst/>
          <a:gdLst/>
          <a:ahLst/>
          <a:cxnLst/>
          <a:rect l="0" t="0" r="0" b="0"/>
          <a:pathLst>
            <a:path>
              <a:moveTo>
                <a:pt x="2957321" y="0"/>
              </a:moveTo>
              <a:lnTo>
                <a:pt x="2957321" y="1264063"/>
              </a:lnTo>
              <a:lnTo>
                <a:pt x="0" y="1264063"/>
              </a:lnTo>
              <a:lnTo>
                <a:pt x="0" y="1520642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39BB14-3EC0-481E-B052-B717F290C874}">
      <dsp:nvSpPr>
        <dsp:cNvPr id="0" name=""/>
        <dsp:cNvSpPr/>
      </dsp:nvSpPr>
      <dsp:spPr>
        <a:xfrm>
          <a:off x="2214575" y="357184"/>
          <a:ext cx="3929094" cy="20512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Способы подчинительной связи</a:t>
          </a:r>
          <a:endParaRPr lang="ru-RU" sz="3000" kern="1200" dirty="0"/>
        </a:p>
      </dsp:txBody>
      <dsp:txXfrm>
        <a:off x="2214575" y="357184"/>
        <a:ext cx="3929094" cy="2051258"/>
      </dsp:txXfrm>
    </dsp:sp>
    <dsp:sp modelId="{F3DD4F9D-A606-4EA7-BA2E-1A08334A07FB}">
      <dsp:nvSpPr>
        <dsp:cNvPr id="0" name=""/>
        <dsp:cNvSpPr/>
      </dsp:nvSpPr>
      <dsp:spPr>
        <a:xfrm>
          <a:off x="0" y="3929085"/>
          <a:ext cx="2443603" cy="12218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Согласование</a:t>
          </a:r>
          <a:endParaRPr lang="ru-RU" sz="3000" kern="1200" dirty="0"/>
        </a:p>
      </dsp:txBody>
      <dsp:txXfrm>
        <a:off x="0" y="3929085"/>
        <a:ext cx="2443603" cy="1221801"/>
      </dsp:txXfrm>
    </dsp:sp>
    <dsp:sp modelId="{350783DA-3673-4A0D-B1DF-8D53900FA2F5}">
      <dsp:nvSpPr>
        <dsp:cNvPr id="0" name=""/>
        <dsp:cNvSpPr/>
      </dsp:nvSpPr>
      <dsp:spPr>
        <a:xfrm>
          <a:off x="3000402" y="3993172"/>
          <a:ext cx="2443603" cy="12218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Управление</a:t>
          </a:r>
          <a:endParaRPr lang="ru-RU" sz="3000" kern="1200" dirty="0"/>
        </a:p>
      </dsp:txBody>
      <dsp:txXfrm>
        <a:off x="3000402" y="3993172"/>
        <a:ext cx="2443603" cy="1221801"/>
      </dsp:txXfrm>
    </dsp:sp>
    <dsp:sp modelId="{3A917836-C48F-4647-885A-8FE5F70E0068}">
      <dsp:nvSpPr>
        <dsp:cNvPr id="0" name=""/>
        <dsp:cNvSpPr/>
      </dsp:nvSpPr>
      <dsp:spPr>
        <a:xfrm>
          <a:off x="5914642" y="3993172"/>
          <a:ext cx="2443603" cy="12218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Примыкание</a:t>
          </a:r>
          <a:endParaRPr lang="ru-RU" sz="3000" kern="1200" dirty="0"/>
        </a:p>
      </dsp:txBody>
      <dsp:txXfrm>
        <a:off x="5914642" y="3993172"/>
        <a:ext cx="2443603" cy="12218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465484" cy="2209800"/>
          </a:xfrm>
        </p:spPr>
        <p:txBody>
          <a:bodyPr/>
          <a:lstStyle/>
          <a:p>
            <a:r>
              <a:rPr lang="ru-RU" dirty="0" smtClean="0"/>
              <a:t>Способы </a:t>
            </a:r>
            <a:r>
              <a:rPr lang="ru-RU" dirty="0" smtClean="0"/>
              <a:t>подчинительной связи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1720" y="2852936"/>
            <a:ext cx="6560234" cy="17526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Презентация выполнена </a:t>
            </a:r>
          </a:p>
          <a:p>
            <a:r>
              <a:rPr lang="ru-RU" dirty="0" smtClean="0"/>
              <a:t>у</a:t>
            </a:r>
            <a:r>
              <a:rPr lang="ru-RU" dirty="0" smtClean="0"/>
              <a:t>чителем русского языка и литературы ГБОУ СОШ № 947(941) города Москвы </a:t>
            </a:r>
          </a:p>
          <a:p>
            <a:r>
              <a:rPr lang="ru-RU" dirty="0" smtClean="0"/>
              <a:t>Васильевой Татьяной Александровной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ru-RU" sz="2800" dirty="0" smtClean="0"/>
              <a:t>1. </a:t>
            </a:r>
            <a:r>
              <a:rPr lang="ru-RU" sz="2800" b="1" dirty="0" smtClean="0">
                <a:solidFill>
                  <a:schemeClr val="accent2"/>
                </a:solidFill>
              </a:rPr>
              <a:t>Издалека послышались слова команды.</a:t>
            </a:r>
            <a:endParaRPr lang="ru-RU" sz="28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2800" dirty="0" smtClean="0"/>
              <a:t>    Из предложения выпишите подчинительное </a:t>
            </a:r>
          </a:p>
          <a:p>
            <a:pPr>
              <a:buNone/>
            </a:pPr>
            <a:r>
              <a:rPr lang="ru-RU" sz="2800" dirty="0" smtClean="0"/>
              <a:t>    словосочетание со связью ПРИМЫКАНИЕ </a:t>
            </a:r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r>
              <a:rPr lang="ru-RU" sz="2400" b="1" dirty="0" smtClean="0"/>
              <a:t>2. </a:t>
            </a:r>
            <a:r>
              <a:rPr lang="ru-RU" sz="2800" b="1" dirty="0" smtClean="0">
                <a:solidFill>
                  <a:schemeClr val="accent2"/>
                </a:solidFill>
              </a:rPr>
              <a:t>Понемногу море очищалось ото льда, и только одинокие глыбы покачивались на волнах.</a:t>
            </a:r>
            <a:endParaRPr lang="ru-RU" sz="24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2400" dirty="0" smtClean="0"/>
              <a:t>    Из предложения выпишите подчинительное словосочетание со связью СОГЛАСОВАНИЕ </a:t>
            </a:r>
            <a:endParaRPr lang="ru-RU" sz="2800" dirty="0" smtClean="0"/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800" b="1" dirty="0" smtClean="0"/>
              <a:t>3. </a:t>
            </a:r>
            <a:r>
              <a:rPr lang="ru-RU" sz="2800" b="1" dirty="0" smtClean="0">
                <a:solidFill>
                  <a:schemeClr val="accent2"/>
                </a:solidFill>
              </a:rPr>
              <a:t>Лиза уже успела оправиться от испуга.</a:t>
            </a:r>
            <a:endParaRPr lang="ru-RU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2800" dirty="0" smtClean="0"/>
              <a:t>    Из предложения выпишите подчинительное словосочетание со связью УПРАВЛЕНИЕ </a:t>
            </a:r>
          </a:p>
          <a:p>
            <a:pPr>
              <a:buNone/>
            </a:pPr>
            <a:endParaRPr lang="ru-RU" sz="2800" b="1" dirty="0" smtClean="0"/>
          </a:p>
          <a:p>
            <a:pPr>
              <a:buNone/>
            </a:pPr>
            <a:r>
              <a:rPr lang="ru-RU" sz="2800" b="1" dirty="0" smtClean="0"/>
              <a:t>4.</a:t>
            </a:r>
            <a:r>
              <a:rPr lang="ru-RU" sz="2800" b="1" dirty="0" smtClean="0">
                <a:solidFill>
                  <a:schemeClr val="accent2"/>
                </a:solidFill>
              </a:rPr>
              <a:t>  Старик долго описывал мне блестящие перспективы использования его метода и возможные прибыли того, кто вложит капитал в реализацию его грандиозных планов.</a:t>
            </a:r>
            <a:endParaRPr lang="ru-RU" sz="28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sz="2800" dirty="0" smtClean="0"/>
              <a:t>    </a:t>
            </a:r>
            <a:r>
              <a:rPr lang="ru-RU" sz="2400" dirty="0" smtClean="0"/>
              <a:t>Из предложения выпишите подчинительное словосочетание со связью ПРИМЫКАНИЕ 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5886789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/>
              <a:t>5. </a:t>
            </a:r>
            <a:r>
              <a:rPr lang="ru-RU" b="1" dirty="0" smtClean="0">
                <a:solidFill>
                  <a:schemeClr val="accent2"/>
                </a:solidFill>
              </a:rPr>
              <a:t>Многократно пересчитывая тюки и стопки упаковок, соседка записывала в особую тетрадку количество товаров.</a:t>
            </a:r>
            <a:endParaRPr lang="ru-RU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dirty="0" smtClean="0"/>
              <a:t>   Из предложения выпишите подчинительное словосочетание со связью СОГЛАСОВАНИЕ 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6. </a:t>
            </a:r>
            <a:r>
              <a:rPr lang="ru-RU" b="1" dirty="0" smtClean="0">
                <a:solidFill>
                  <a:schemeClr val="accent2"/>
                </a:solidFill>
              </a:rPr>
              <a:t>Туманная рать темнела и сгущалась внизу, выделяя легкие белые облачка.</a:t>
            </a:r>
            <a:endParaRPr lang="ru-RU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dirty="0" smtClean="0"/>
              <a:t>    Из предложения выпишите подчинительное словосочетание со связью УПРАВЛЕНИЕ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7. </a:t>
            </a:r>
            <a:r>
              <a:rPr lang="ru-RU" b="1" dirty="0" smtClean="0">
                <a:solidFill>
                  <a:schemeClr val="accent2"/>
                </a:solidFill>
              </a:rPr>
              <a:t>Серая хмарь плотно надвинулась и закрыла солнце с его живительными лучами.</a:t>
            </a:r>
            <a:endParaRPr lang="ru-RU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dirty="0" smtClean="0"/>
              <a:t>    Из предложения выпишите подчинительное словосочетание со связью ПРИМЫКАНИЕ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74391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/>
              <a:t>8. </a:t>
            </a:r>
            <a:r>
              <a:rPr lang="ru-RU" b="1" dirty="0" smtClean="0">
                <a:solidFill>
                  <a:schemeClr val="accent2"/>
                </a:solidFill>
              </a:rPr>
              <a:t>Весна пришла солнечная, а потом стало жарко, и плащом я ни разу не воспользовался. </a:t>
            </a:r>
            <a:endParaRPr lang="ru-RU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dirty="0" smtClean="0"/>
              <a:t>   Из предложения выпишите подчинительное словосочетание со связью УПРАВЛЕНИЕ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9. </a:t>
            </a:r>
            <a:r>
              <a:rPr lang="ru-RU" b="1" dirty="0" smtClean="0">
                <a:solidFill>
                  <a:schemeClr val="accent2"/>
                </a:solidFill>
              </a:rPr>
              <a:t>В вагон входили и выходили едущие на короткие расстояния, но трое ехало, так же как и я, с места отхода поезда.</a:t>
            </a:r>
            <a:endParaRPr lang="ru-RU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dirty="0" smtClean="0"/>
              <a:t>   Из предложения выпишите подчинительное словосочетание со связью СОГЛАСОВАНИЕ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10. </a:t>
            </a:r>
            <a:r>
              <a:rPr lang="ru-RU" b="1" dirty="0" smtClean="0">
                <a:solidFill>
                  <a:schemeClr val="accent2"/>
                </a:solidFill>
              </a:rPr>
              <a:t>А дом, переживший </a:t>
            </a:r>
            <a:r>
              <a:rPr lang="ru-RU" b="1" dirty="0" err="1" smtClean="0">
                <a:solidFill>
                  <a:schemeClr val="accent2"/>
                </a:solidFill>
              </a:rPr>
              <a:t>могое</a:t>
            </a:r>
            <a:r>
              <a:rPr lang="ru-RU" b="1" dirty="0" smtClean="0">
                <a:solidFill>
                  <a:schemeClr val="accent2"/>
                </a:solidFill>
              </a:rPr>
              <a:t> на своем веку, продолжает стоять в своем тихом переулке.</a:t>
            </a:r>
            <a:endParaRPr lang="ru-RU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ru-RU" dirty="0" smtClean="0"/>
              <a:t>   Из предложения выпишите подчинительное словосочетание со связью ПРИМЫКАНИЕ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ru-RU" dirty="0" smtClean="0"/>
              <a:t>Издалека послышались;</a:t>
            </a:r>
          </a:p>
          <a:p>
            <a:pPr marL="514350" indent="-514350">
              <a:buAutoNum type="arabicParenR"/>
            </a:pPr>
            <a:r>
              <a:rPr lang="ru-RU" dirty="0" smtClean="0"/>
              <a:t>Одинокие глыбы;</a:t>
            </a:r>
          </a:p>
          <a:p>
            <a:pPr marL="514350" indent="-514350">
              <a:buAutoNum type="arabicParenR"/>
            </a:pPr>
            <a:r>
              <a:rPr lang="ru-RU" dirty="0" smtClean="0"/>
              <a:t>Оправиться  от испуга;</a:t>
            </a:r>
          </a:p>
          <a:p>
            <a:pPr marL="514350" indent="-514350">
              <a:buAutoNum type="arabicParenR"/>
            </a:pPr>
            <a:r>
              <a:rPr lang="ru-RU" dirty="0" smtClean="0"/>
              <a:t>Долго описывал;</a:t>
            </a:r>
          </a:p>
          <a:p>
            <a:pPr marL="514350" indent="-514350">
              <a:buAutoNum type="arabicParenR"/>
            </a:pPr>
            <a:r>
              <a:rPr lang="ru-RU" dirty="0" smtClean="0"/>
              <a:t>Особую тетрадку;</a:t>
            </a:r>
          </a:p>
          <a:p>
            <a:pPr marL="514350" indent="-514350">
              <a:buAutoNum type="arabicParenR"/>
            </a:pPr>
            <a:r>
              <a:rPr lang="ru-RU" dirty="0" smtClean="0"/>
              <a:t>Выделяя облачка;</a:t>
            </a:r>
          </a:p>
          <a:p>
            <a:pPr marL="514350" indent="-514350">
              <a:buAutoNum type="arabicParenR"/>
            </a:pPr>
            <a:r>
              <a:rPr lang="ru-RU" dirty="0" smtClean="0"/>
              <a:t>Плотно надвинулись;</a:t>
            </a:r>
          </a:p>
          <a:p>
            <a:pPr marL="514350" indent="-514350">
              <a:buAutoNum type="arabicParenR"/>
            </a:pPr>
            <a:r>
              <a:rPr lang="ru-RU" dirty="0" smtClean="0"/>
              <a:t>Плащом не воспользовался;</a:t>
            </a:r>
          </a:p>
          <a:p>
            <a:pPr marL="514350" indent="-514350">
              <a:buAutoNum type="arabicParenR"/>
            </a:pPr>
            <a:r>
              <a:rPr lang="ru-RU" dirty="0" smtClean="0"/>
              <a:t>Короткие расстояния;</a:t>
            </a:r>
          </a:p>
          <a:p>
            <a:pPr marL="514350" indent="-514350">
              <a:buAutoNum type="arabicParenR"/>
            </a:pPr>
            <a:r>
              <a:rPr lang="ru-RU" smtClean="0"/>
              <a:t>Продолжает стоять.</a:t>
            </a:r>
            <a:endParaRPr lang="ru-RU" dirty="0" smtClean="0"/>
          </a:p>
          <a:p>
            <a:pPr marL="514350" indent="-514350">
              <a:buAutoNum type="arabicParenR"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5114932" cy="1143000"/>
          </a:xfrm>
        </p:spPr>
        <p:txBody>
          <a:bodyPr/>
          <a:lstStyle/>
          <a:p>
            <a:r>
              <a:rPr lang="ru-RU" dirty="0" smtClean="0"/>
              <a:t>Словосочетание - 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57200">
              <a:buFont typeface="Wingdings" pitchFamily="2" charset="2"/>
              <a:buNone/>
            </a:pPr>
            <a:r>
              <a:rPr lang="ru-RU" b="1" i="1" dirty="0" smtClean="0"/>
              <a:t>это соединение двух или нескольких знаменательных слов, связанных друг с другом по смыслу и грамматически</a:t>
            </a:r>
            <a:r>
              <a:rPr lang="ru-RU" b="1" dirty="0" smtClean="0"/>
              <a:t>.</a:t>
            </a:r>
          </a:p>
          <a:p>
            <a:pPr marL="0" indent="457200">
              <a:buFont typeface="Wingdings" pitchFamily="2" charset="2"/>
              <a:buNone/>
            </a:pPr>
            <a:endParaRPr lang="ru-RU" b="1" dirty="0" smtClean="0"/>
          </a:p>
          <a:p>
            <a:pPr marL="0" indent="457200">
              <a:buFont typeface="Wingdings" pitchFamily="2" charset="2"/>
              <a:buNone/>
            </a:pPr>
            <a:r>
              <a:rPr lang="ru-RU" b="1" dirty="0" smtClean="0"/>
              <a:t>Например:</a:t>
            </a:r>
            <a:r>
              <a:rPr lang="ru-RU" b="1" dirty="0" smtClean="0">
                <a:solidFill>
                  <a:schemeClr val="bg2"/>
                </a:solidFill>
              </a:rPr>
              <a:t>  </a:t>
            </a:r>
            <a:r>
              <a:rPr lang="ru-RU" sz="3600" b="1" i="1" dirty="0" smtClean="0">
                <a:solidFill>
                  <a:schemeClr val="accent2"/>
                </a:solidFill>
              </a:rPr>
              <a:t>зеленые глаза, писать письма, трудно передать.</a:t>
            </a:r>
            <a:endParaRPr lang="ru-RU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601037"/>
          </a:xfrm>
        </p:spPr>
        <p:txBody>
          <a:bodyPr/>
          <a:lstStyle/>
          <a:p>
            <a:pPr indent="376238">
              <a:lnSpc>
                <a:spcPct val="90000"/>
              </a:lnSpc>
              <a:buFont typeface="Wingdings" pitchFamily="2" charset="2"/>
              <a:buNone/>
            </a:pPr>
            <a:r>
              <a:rPr lang="ru-RU" sz="3600" b="1" dirty="0" smtClean="0"/>
              <a:t>В словосочетании выделяется </a:t>
            </a:r>
            <a:r>
              <a:rPr lang="ru-RU" sz="3600" b="1" u="sng" dirty="0" smtClean="0">
                <a:solidFill>
                  <a:schemeClr val="accent2"/>
                </a:solidFill>
              </a:rPr>
              <a:t>главное</a:t>
            </a:r>
            <a:r>
              <a:rPr lang="ru-RU" sz="3600" b="1" dirty="0" smtClean="0"/>
              <a:t> и </a:t>
            </a:r>
            <a:r>
              <a:rPr lang="ru-RU" sz="3600" b="1" u="sng" dirty="0" smtClean="0">
                <a:solidFill>
                  <a:schemeClr val="accent2"/>
                </a:solidFill>
              </a:rPr>
              <a:t>зависимое</a:t>
            </a:r>
            <a:r>
              <a:rPr lang="ru-RU" sz="3600" b="1" dirty="0" smtClean="0"/>
              <a:t> слово </a:t>
            </a:r>
          </a:p>
          <a:p>
            <a:pPr indent="376238">
              <a:lnSpc>
                <a:spcPct val="90000"/>
              </a:lnSpc>
              <a:buFont typeface="Wingdings" pitchFamily="2" charset="2"/>
              <a:buNone/>
            </a:pPr>
            <a:r>
              <a:rPr lang="ru-RU" sz="3600" b="1" dirty="0" smtClean="0"/>
              <a:t>Например: </a:t>
            </a:r>
          </a:p>
          <a:p>
            <a:pPr indent="376238">
              <a:lnSpc>
                <a:spcPct val="90000"/>
              </a:lnSpc>
              <a:buFont typeface="Wingdings" pitchFamily="2" charset="2"/>
              <a:buNone/>
            </a:pPr>
            <a:r>
              <a:rPr lang="ru-RU" sz="3600" b="1" i="1" dirty="0" smtClean="0">
                <a:solidFill>
                  <a:schemeClr val="accent2"/>
                </a:solidFill>
              </a:rPr>
              <a:t>синий мяч </a:t>
            </a:r>
            <a:r>
              <a:rPr lang="ru-RU" sz="3600" b="1" i="1" dirty="0" smtClean="0"/>
              <a:t>— </a:t>
            </a:r>
            <a:r>
              <a:rPr lang="ru-RU" sz="3600" b="1" dirty="0" smtClean="0"/>
              <a:t>главное слово </a:t>
            </a:r>
            <a:r>
              <a:rPr lang="ru-RU" sz="3600" b="1" i="1" dirty="0" smtClean="0">
                <a:solidFill>
                  <a:schemeClr val="accent2"/>
                </a:solidFill>
              </a:rPr>
              <a:t>мяч</a:t>
            </a:r>
            <a:r>
              <a:rPr lang="ru-RU" sz="3600" b="1" i="1" dirty="0" smtClean="0"/>
              <a:t>, </a:t>
            </a:r>
            <a:r>
              <a:rPr lang="ru-RU" sz="3600" b="1" dirty="0" smtClean="0"/>
              <a:t>от него можно задать вопрос к зависимому слову (</a:t>
            </a:r>
            <a:r>
              <a:rPr lang="ru-RU" sz="3600" b="1" i="1" dirty="0" smtClean="0"/>
              <a:t>какой?);  </a:t>
            </a:r>
          </a:p>
          <a:p>
            <a:pPr indent="376238">
              <a:lnSpc>
                <a:spcPct val="90000"/>
              </a:lnSpc>
              <a:buFont typeface="Wingdings" pitchFamily="2" charset="2"/>
              <a:buNone/>
            </a:pPr>
            <a:r>
              <a:rPr lang="ru-RU" sz="3600" b="1" i="1" dirty="0" smtClean="0">
                <a:solidFill>
                  <a:schemeClr val="accent2"/>
                </a:solidFill>
              </a:rPr>
              <a:t>отдыхать за городом </a:t>
            </a:r>
            <a:r>
              <a:rPr lang="ru-RU" sz="3600" b="1" i="1" dirty="0" smtClean="0"/>
              <a:t>- </a:t>
            </a:r>
            <a:r>
              <a:rPr lang="ru-RU" sz="3600" b="1" dirty="0" smtClean="0"/>
              <a:t>главное слово </a:t>
            </a:r>
            <a:r>
              <a:rPr lang="ru-RU" sz="3600" b="1" i="1" dirty="0" smtClean="0">
                <a:solidFill>
                  <a:schemeClr val="accent2"/>
                </a:solidFill>
              </a:rPr>
              <a:t>отдыхать</a:t>
            </a:r>
            <a:r>
              <a:rPr lang="ru-RU" sz="3600" b="1" i="1" dirty="0" smtClean="0"/>
              <a:t> , </a:t>
            </a:r>
            <a:r>
              <a:rPr lang="ru-RU" sz="3600" b="1" dirty="0" smtClean="0"/>
              <a:t>от него можно задать вопрос к зависимому слову (</a:t>
            </a:r>
            <a:r>
              <a:rPr lang="ru-RU" sz="3600" b="1" i="1" dirty="0" smtClean="0"/>
              <a:t>где?)</a:t>
            </a:r>
            <a:endParaRPr lang="ru-RU" sz="3600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 являются словосочетаниями!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854597"/>
          </a:xfrm>
        </p:spPr>
        <p:txBody>
          <a:bodyPr>
            <a:normAutofit lnSpcReduction="10000"/>
          </a:bodyPr>
          <a:lstStyle/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dirty="0" smtClean="0"/>
              <a:t>сочетание самостоятельного слова со служебным: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i="1" dirty="0" smtClean="0">
                <a:solidFill>
                  <a:schemeClr val="accent2"/>
                </a:solidFill>
              </a:rPr>
              <a:t>около дома, перед грозой, пусть поет;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dirty="0" smtClean="0"/>
              <a:t>сочетания слов в составе фразеологизмов:</a:t>
            </a:r>
            <a:r>
              <a:rPr lang="ru-RU" i="1" dirty="0" smtClean="0"/>
              <a:t> </a:t>
            </a:r>
            <a:r>
              <a:rPr lang="ru-RU" i="1" dirty="0" smtClean="0">
                <a:solidFill>
                  <a:schemeClr val="accent2"/>
                </a:solidFill>
              </a:rPr>
              <a:t>бить баклуши, валять </a:t>
            </a:r>
            <a:r>
              <a:rPr lang="ru-RU" i="1" dirty="0" err="1" smtClean="0">
                <a:solidFill>
                  <a:schemeClr val="accent2"/>
                </a:solidFill>
              </a:rPr>
              <a:t>дурака</a:t>
            </a:r>
            <a:r>
              <a:rPr lang="ru-RU" i="1" dirty="0" smtClean="0">
                <a:solidFill>
                  <a:schemeClr val="accent2"/>
                </a:solidFill>
              </a:rPr>
              <a:t>, сломя голову;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dirty="0" smtClean="0"/>
              <a:t>подлежащее и сказуемое:</a:t>
            </a:r>
            <a:r>
              <a:rPr lang="ru-RU" i="1" dirty="0" smtClean="0"/>
              <a:t> </a:t>
            </a:r>
            <a:r>
              <a:rPr lang="ru-RU" i="1" dirty="0" smtClean="0">
                <a:solidFill>
                  <a:schemeClr val="accent2"/>
                </a:solidFill>
              </a:rPr>
              <a:t>наступила ночь;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dirty="0" smtClean="0"/>
              <a:t>составные словоформы</a:t>
            </a:r>
            <a:r>
              <a:rPr lang="ru-RU" i="1" dirty="0" smtClean="0">
                <a:solidFill>
                  <a:schemeClr val="bg2"/>
                </a:solidFill>
              </a:rPr>
              <a:t>: </a:t>
            </a:r>
            <a:r>
              <a:rPr lang="ru-RU" i="1" dirty="0" smtClean="0">
                <a:solidFill>
                  <a:schemeClr val="accent2"/>
                </a:solidFill>
              </a:rPr>
              <a:t>более светлый, будет ходить;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dirty="0" smtClean="0"/>
              <a:t>группы слов, объединенных сочинительной связью:</a:t>
            </a:r>
            <a:r>
              <a:rPr lang="ru-RU" i="1" dirty="0" smtClean="0"/>
              <a:t> </a:t>
            </a:r>
            <a:r>
              <a:rPr lang="ru-RU" i="1" dirty="0" smtClean="0">
                <a:solidFill>
                  <a:schemeClr val="accent2"/>
                </a:solidFill>
              </a:rPr>
              <a:t>отцы и дети.</a:t>
            </a:r>
            <a:endParaRPr lang="ru-RU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7901014" cy="28575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928670"/>
          <a:ext cx="8358246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C184F-9DC0-4E17-ADE6-CE561E836867}" type="slidenum">
              <a:rPr lang="ru-RU"/>
              <a:pPr/>
              <a:t>6</a:t>
            </a:fld>
            <a:endParaRPr lang="ru-RU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29600" cy="825056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Согласование -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785794"/>
            <a:ext cx="8243917" cy="6072206"/>
          </a:xfrm>
        </p:spPr>
        <p:txBody>
          <a:bodyPr/>
          <a:lstStyle/>
          <a:p>
            <a:pPr marL="0" indent="347663">
              <a:buFont typeface="Wingdings" pitchFamily="2" charset="2"/>
              <a:buNone/>
            </a:pPr>
            <a:r>
              <a:rPr lang="ru-RU" sz="2400" dirty="0"/>
              <a:t>такой способ подчинительной связи слов, когда зависимое слово уподобляется главному в формах рода, числа и падежа: </a:t>
            </a:r>
            <a:r>
              <a:rPr lang="ru-RU" sz="2800" i="1" dirty="0">
                <a:solidFill>
                  <a:schemeClr val="accent2"/>
                </a:solidFill>
              </a:rPr>
              <a:t>первый снег, кипящая вода, с нашим другом, о молодой березке</a:t>
            </a:r>
            <a:r>
              <a:rPr lang="ru-RU" sz="2800" dirty="0">
                <a:solidFill>
                  <a:schemeClr val="accent2"/>
                </a:solidFill>
              </a:rPr>
              <a:t>.</a:t>
            </a:r>
            <a:endParaRPr lang="ru-RU" sz="2000" dirty="0">
              <a:solidFill>
                <a:schemeClr val="accent2"/>
              </a:solidFill>
            </a:endParaRPr>
          </a:p>
          <a:p>
            <a:pPr marL="0" indent="347663">
              <a:buFont typeface="Wingdings" pitchFamily="2" charset="2"/>
              <a:buNone/>
            </a:pPr>
            <a:endParaRPr lang="ru-RU" sz="2000" dirty="0">
              <a:solidFill>
                <a:schemeClr val="bg2"/>
              </a:solidFill>
            </a:endParaRPr>
          </a:p>
          <a:p>
            <a:pPr marL="0" indent="347663">
              <a:buFont typeface="Wingdings" pitchFamily="2" charset="2"/>
              <a:buNone/>
            </a:pPr>
            <a:r>
              <a:rPr lang="ru-RU" dirty="0">
                <a:solidFill>
                  <a:schemeClr val="bg2"/>
                </a:solidFill>
              </a:rPr>
              <a:t>                                 </a:t>
            </a:r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 rot="5400000">
            <a:off x="1900212" y="1600194"/>
            <a:ext cx="936625" cy="2736850"/>
          </a:xfrm>
          <a:prstGeom prst="rightArrowCallout">
            <a:avLst>
              <a:gd name="adj1" fmla="val 73051"/>
              <a:gd name="adj2" fmla="val 73051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r>
              <a:rPr lang="ru-RU" b="1">
                <a:solidFill>
                  <a:srgbClr val="993300"/>
                </a:solidFill>
              </a:rPr>
              <a:t>Главное слово</a:t>
            </a:r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 rot="5400000">
            <a:off x="6365087" y="1564475"/>
            <a:ext cx="865188" cy="2736850"/>
          </a:xfrm>
          <a:prstGeom prst="rightArrowCallout">
            <a:avLst>
              <a:gd name="adj1" fmla="val 79083"/>
              <a:gd name="adj2" fmla="val 79083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r>
              <a:rPr lang="ru-RU" b="1" dirty="0">
                <a:solidFill>
                  <a:srgbClr val="993300"/>
                </a:solidFill>
              </a:rPr>
              <a:t>Зависимое слово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928662" y="3857628"/>
            <a:ext cx="29641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dirty="0"/>
              <a:t> </a:t>
            </a:r>
            <a:r>
              <a:rPr lang="ru-RU" sz="2400" b="1" i="1" dirty="0"/>
              <a:t>существительное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4786314" y="3643314"/>
            <a:ext cx="4078553" cy="1791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sz="2400" b="1" i="1" dirty="0"/>
              <a:t>прилагательное,</a:t>
            </a:r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sz="2400" b="1" i="1" dirty="0"/>
              <a:t> причастие, </a:t>
            </a:r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sz="2400" b="1" i="1" dirty="0"/>
              <a:t>местоимение, </a:t>
            </a:r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sz="2400" b="1" i="1" dirty="0"/>
              <a:t>порядковое числительное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214282" y="5509939"/>
            <a:ext cx="8566154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4572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sz="2400" dirty="0"/>
              <a:t>При склонении изменяется как главное, так и зависимое слово: </a:t>
            </a:r>
            <a:r>
              <a:rPr lang="ru-RU" sz="2400" dirty="0" smtClean="0"/>
              <a:t>   </a:t>
            </a:r>
            <a:r>
              <a:rPr lang="ru-RU" sz="2400" i="1" dirty="0" smtClean="0">
                <a:solidFill>
                  <a:schemeClr val="accent2"/>
                </a:solidFill>
              </a:rPr>
              <a:t>морской </a:t>
            </a:r>
            <a:r>
              <a:rPr lang="ru-RU" sz="2400" i="1" dirty="0">
                <a:solidFill>
                  <a:schemeClr val="accent2"/>
                </a:solidFill>
              </a:rPr>
              <a:t>берег, морского берега, морскому берегу</a:t>
            </a:r>
            <a:r>
              <a:rPr lang="ru-RU" sz="2800" dirty="0">
                <a:solidFill>
                  <a:schemeClr val="accent2"/>
                </a:solidFill>
              </a:rPr>
              <a:t> </a:t>
            </a:r>
            <a:r>
              <a:rPr lang="ru-RU" sz="2000" dirty="0">
                <a:solidFill>
                  <a:schemeClr val="bg2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3471858" cy="928670"/>
          </a:xfrm>
        </p:spPr>
        <p:txBody>
          <a:bodyPr/>
          <a:lstStyle/>
          <a:p>
            <a:r>
              <a:rPr lang="ru-RU" dirty="0" smtClean="0"/>
              <a:t>Управление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40"/>
          </a:xfrm>
        </p:spPr>
        <p:txBody>
          <a:bodyPr>
            <a:normAutofit/>
          </a:bodyPr>
          <a:lstStyle/>
          <a:p>
            <a:pPr marL="0" indent="261938">
              <a:lnSpc>
                <a:spcPct val="80000"/>
              </a:lnSpc>
              <a:buFont typeface="Wingdings" pitchFamily="2" charset="2"/>
              <a:buNone/>
            </a:pPr>
            <a:r>
              <a:rPr lang="ru-RU" sz="2800" dirty="0" smtClean="0"/>
              <a:t>такой способ подчинительной связи, при котором главное слово требует от зависимого постановки в определенном падеже с предлогом или без предлога: </a:t>
            </a:r>
          </a:p>
          <a:p>
            <a:pPr marL="0" indent="261938">
              <a:lnSpc>
                <a:spcPct val="80000"/>
              </a:lnSpc>
              <a:buFont typeface="Wingdings" pitchFamily="2" charset="2"/>
              <a:buNone/>
            </a:pPr>
            <a:r>
              <a:rPr lang="ru-RU" sz="2800" i="1" dirty="0" smtClean="0">
                <a:solidFill>
                  <a:schemeClr val="accent2"/>
                </a:solidFill>
              </a:rPr>
              <a:t>рубить (что?) дрова, веря (во что?) в дружбу,  дружба (с кем?) с одноклассниками</a:t>
            </a:r>
            <a:endParaRPr lang="ru-RU" sz="2800" i="1" dirty="0">
              <a:solidFill>
                <a:schemeClr val="accent2"/>
              </a:solidFill>
            </a:endParaRP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 rot="5400000">
            <a:off x="2116113" y="2241549"/>
            <a:ext cx="647700" cy="2736850"/>
          </a:xfrm>
          <a:prstGeom prst="rightArrowCallout">
            <a:avLst>
              <a:gd name="adj1" fmla="val 105637"/>
              <a:gd name="adj2" fmla="val 105637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r>
              <a:rPr lang="ru-RU" b="1" dirty="0">
                <a:solidFill>
                  <a:srgbClr val="993300"/>
                </a:solidFill>
              </a:rPr>
              <a:t>Главное слово</a:t>
            </a: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 rot="5400000">
            <a:off x="6615119" y="2243137"/>
            <a:ext cx="650875" cy="2736850"/>
          </a:xfrm>
          <a:prstGeom prst="rightArrowCallout">
            <a:avLst>
              <a:gd name="adj1" fmla="val 105122"/>
              <a:gd name="adj2" fmla="val 105122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r>
              <a:rPr lang="ru-RU" b="1" dirty="0">
                <a:solidFill>
                  <a:srgbClr val="993300"/>
                </a:solidFill>
              </a:rPr>
              <a:t>Зависимое слово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4143380"/>
            <a:ext cx="4643470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sz="2400" b="1" i="1" dirty="0" smtClean="0"/>
              <a:t>глагол и его формы </a:t>
            </a:r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sz="2400" b="1" i="1" dirty="0" smtClean="0"/>
              <a:t>(причастие, деепричастие), </a:t>
            </a:r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sz="2400" b="1" i="1" dirty="0" smtClean="0"/>
              <a:t>существительное, </a:t>
            </a:r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sz="2400" b="1" i="1" dirty="0" smtClean="0"/>
              <a:t>прилагательное, числительное</a:t>
            </a:r>
            <a:endParaRPr lang="ru-RU" sz="2400" b="1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357818" y="4214818"/>
            <a:ext cx="3286148" cy="1348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sz="2400" b="1" i="1" dirty="0" smtClean="0"/>
              <a:t>существительное,</a:t>
            </a:r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sz="2400" b="1" i="1" dirty="0" smtClean="0"/>
              <a:t>местоимение, </a:t>
            </a:r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sz="2400" b="1" i="1" dirty="0" smtClean="0"/>
              <a:t> числительное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3900486" cy="1143000"/>
          </a:xfrm>
        </p:spPr>
        <p:txBody>
          <a:bodyPr/>
          <a:lstStyle/>
          <a:p>
            <a:r>
              <a:rPr lang="ru-RU" dirty="0" smtClean="0"/>
              <a:t>Примыкание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243847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        </a:t>
            </a:r>
            <a:r>
              <a:rPr lang="ru-RU" sz="2400" dirty="0" smtClean="0"/>
              <a:t>такой способ подчинительной связи, при котором зависимое слово связано с главным только по смыслу и интонационно: </a:t>
            </a:r>
            <a:r>
              <a:rPr lang="ru-RU" sz="2400" i="1" dirty="0" smtClean="0">
                <a:solidFill>
                  <a:schemeClr val="accent2"/>
                </a:solidFill>
              </a:rPr>
              <a:t>внимательно слушать, собираться уехать, идти не оглядываясь, яйца всмятку, желание учиться.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 rot="5400000">
            <a:off x="1793849" y="1992310"/>
            <a:ext cx="720725" cy="2736850"/>
          </a:xfrm>
          <a:prstGeom prst="rightArrowCallout">
            <a:avLst>
              <a:gd name="adj1" fmla="val 94934"/>
              <a:gd name="adj2" fmla="val 94934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r>
              <a:rPr lang="ru-RU" b="1" dirty="0">
                <a:solidFill>
                  <a:srgbClr val="993300"/>
                </a:solidFill>
              </a:rPr>
              <a:t>Главное слово</a:t>
            </a: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 rot="5400000">
            <a:off x="6507963" y="1993103"/>
            <a:ext cx="722312" cy="2736850"/>
          </a:xfrm>
          <a:prstGeom prst="rightArrowCallout">
            <a:avLst>
              <a:gd name="adj1" fmla="val 94725"/>
              <a:gd name="adj2" fmla="val 94725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r>
              <a:rPr lang="ru-RU" b="1">
                <a:solidFill>
                  <a:srgbClr val="993300"/>
                </a:solidFill>
              </a:rPr>
              <a:t>Зависимое слово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4143380"/>
            <a:ext cx="38576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dirty="0" smtClean="0"/>
              <a:t> </a:t>
            </a:r>
            <a:r>
              <a:rPr lang="ru-RU" sz="2000" b="1" i="1" dirty="0" smtClean="0"/>
              <a:t>глагол, причастие, </a:t>
            </a:r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sz="2000" b="1" i="1" dirty="0" smtClean="0"/>
              <a:t>деепричастие, наречие, прилагательное, существительное</a:t>
            </a:r>
            <a:endParaRPr lang="ru-RU" sz="2000" b="1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857752" y="4071942"/>
            <a:ext cx="428624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sz="2000" b="1" i="1" dirty="0" smtClean="0"/>
              <a:t>Любое неизменяемое знаменательное слово (наречие, деепричастие, инфинитив, сравнительная форма, неизменяемое прилагательное)</a:t>
            </a:r>
            <a:endParaRPr lang="ru-RU" sz="2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Как в тексте найти словосочетание определенного типа: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00660"/>
          </a:xfrm>
        </p:spPr>
        <p:txBody>
          <a:bodyPr>
            <a:normAutofit fontScale="92500" lnSpcReduction="20000"/>
          </a:bodyPr>
          <a:lstStyle/>
          <a:p>
            <a:pPr marL="0" indent="457200">
              <a:buFont typeface="Wingdings" pitchFamily="2" charset="2"/>
              <a:buAutoNum type="arabicPeriod"/>
            </a:pPr>
            <a:r>
              <a:rPr lang="ru-RU" i="1" dirty="0" smtClean="0"/>
              <a:t>чтобы найти словосочетание </a:t>
            </a:r>
            <a:r>
              <a:rPr lang="ru-RU" sz="3500" b="1" dirty="0" smtClean="0">
                <a:solidFill>
                  <a:schemeClr val="accent2"/>
                </a:solidFill>
              </a:rPr>
              <a:t>с согласованием</a:t>
            </a:r>
            <a:r>
              <a:rPr lang="ru-RU" i="1" dirty="0" smtClean="0"/>
              <a:t>, надо выделить в предложении слово адъективной структуры (отвечающее на вопрос какой?), а затем найти слово, от которого оно зависит;</a:t>
            </a:r>
          </a:p>
          <a:p>
            <a:pPr marL="0" indent="457200">
              <a:buFont typeface="Wingdings" pitchFamily="2" charset="2"/>
              <a:buAutoNum type="arabicPeriod"/>
            </a:pPr>
            <a:r>
              <a:rPr lang="ru-RU" i="1" dirty="0" smtClean="0"/>
              <a:t>поиск словосочетания </a:t>
            </a:r>
            <a:r>
              <a:rPr lang="ru-RU" sz="3500" b="1" dirty="0" smtClean="0">
                <a:solidFill>
                  <a:schemeClr val="accent2"/>
                </a:solidFill>
              </a:rPr>
              <a:t>с управлением</a:t>
            </a:r>
            <a:r>
              <a:rPr lang="ru-RU" sz="3500" i="1" dirty="0" smtClean="0">
                <a:solidFill>
                  <a:schemeClr val="accent2"/>
                </a:solidFill>
              </a:rPr>
              <a:t> </a:t>
            </a:r>
            <a:r>
              <a:rPr lang="ru-RU" sz="3500" i="1" dirty="0" smtClean="0"/>
              <a:t>–</a:t>
            </a:r>
            <a:r>
              <a:rPr lang="ru-RU" sz="3500" i="1" dirty="0" smtClean="0">
                <a:solidFill>
                  <a:schemeClr val="accent2"/>
                </a:solidFill>
              </a:rPr>
              <a:t> </a:t>
            </a:r>
            <a:r>
              <a:rPr lang="ru-RU" i="1" dirty="0" smtClean="0"/>
              <a:t>это поиск (с предлогом или без), отвечающего на падежный вопрос (кого? чего? кому? чему? и т.д.), а затем установление главного слова, чаще всего глагола или существительного;</a:t>
            </a:r>
          </a:p>
          <a:p>
            <a:pPr marL="0" indent="457200">
              <a:buFont typeface="Wingdings" pitchFamily="2" charset="2"/>
              <a:buAutoNum type="arabicPeriod"/>
            </a:pPr>
            <a:r>
              <a:rPr lang="ru-RU" i="1" dirty="0" smtClean="0"/>
              <a:t>найти словосочетание</a:t>
            </a:r>
            <a:r>
              <a:rPr lang="ru-RU" i="1" dirty="0" smtClean="0">
                <a:solidFill>
                  <a:srgbClr val="663300"/>
                </a:solidFill>
              </a:rPr>
              <a:t> </a:t>
            </a:r>
            <a:r>
              <a:rPr lang="ru-RU" sz="3500" b="1" dirty="0" smtClean="0">
                <a:solidFill>
                  <a:schemeClr val="accent2"/>
                </a:solidFill>
              </a:rPr>
              <a:t>с примыканием</a:t>
            </a:r>
            <a:r>
              <a:rPr lang="ru-RU" sz="3500" i="1" dirty="0" smtClean="0">
                <a:solidFill>
                  <a:schemeClr val="accent2"/>
                </a:solidFill>
              </a:rPr>
              <a:t> </a:t>
            </a:r>
            <a:r>
              <a:rPr lang="ru-RU" i="1" dirty="0" smtClean="0"/>
              <a:t>можно, отыскав неизменяемое слово, а затем установив слово, от которого оно зависит.</a:t>
            </a:r>
            <a:endParaRPr lang="ru-RU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71</TotalTime>
  <Words>763</Words>
  <Application>Microsoft Office PowerPoint</Application>
  <PresentationFormat>Экран (4:3)</PresentationFormat>
  <Paragraphs>99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Литейная</vt:lpstr>
      <vt:lpstr>Способы подчинительной связи</vt:lpstr>
      <vt:lpstr>Словосочетание -     </vt:lpstr>
      <vt:lpstr>Слайд 3</vt:lpstr>
      <vt:lpstr>Не являются словосочетаниями!</vt:lpstr>
      <vt:lpstr>Слайд 5</vt:lpstr>
      <vt:lpstr>Согласование - </vt:lpstr>
      <vt:lpstr>Управление</vt:lpstr>
      <vt:lpstr>Примыкание</vt:lpstr>
      <vt:lpstr>Как в тексте найти словосочетание определенного типа:</vt:lpstr>
      <vt:lpstr>Тест</vt:lpstr>
      <vt:lpstr>Слайд 11</vt:lpstr>
      <vt:lpstr>Слайд 12</vt:lpstr>
      <vt:lpstr>Слайд 13</vt:lpstr>
      <vt:lpstr>Ответы: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В3. Способы подчинительной связи</dc:title>
  <cp:lastModifiedBy>www.PHILka.RU</cp:lastModifiedBy>
  <cp:revision>10</cp:revision>
  <dcterms:modified xsi:type="dcterms:W3CDTF">2013-12-03T05:17:42Z</dcterms:modified>
</cp:coreProperties>
</file>