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67"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59" autoAdjust="0"/>
    <p:restoredTop sz="86486" autoAdjust="0"/>
  </p:normalViewPr>
  <p:slideViewPr>
    <p:cSldViewPr>
      <p:cViewPr>
        <p:scale>
          <a:sx n="70" d="100"/>
          <a:sy n="70" d="100"/>
        </p:scale>
        <p:origin x="-109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E2039-26D0-438E-8184-29161ED0B9BD}" type="datetimeFigureOut">
              <a:rPr lang="ru-RU" smtClean="0"/>
              <a:pPr/>
              <a:t>12.05.2015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B5823-2AE7-4091-8CAC-7776630F7895}" type="slidenum">
              <a:rPr lang="ru-RU" smtClean="0"/>
              <a:pPr/>
              <a:t>‹#›</a:t>
            </a:fld>
            <a:endParaRPr lang="ru-RU"/>
          </a:p>
        </p:txBody>
      </p:sp>
    </p:spTree>
    <p:extLst>
      <p:ext uri="{BB962C8B-B14F-4D97-AF65-F5344CB8AC3E}">
        <p14:creationId xmlns:p14="http://schemas.microsoft.com/office/powerpoint/2010/main" xmlns="" val="360398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23279173.jpg"/>
          <p:cNvPicPr>
            <a:picLocks noChangeAspect="1"/>
          </p:cNvPicPr>
          <p:nvPr/>
        </p:nvPicPr>
        <p:blipFill>
          <a:blip r:embed="rId2"/>
          <a:stretch>
            <a:fillRect/>
          </a:stretch>
        </p:blipFill>
        <p:spPr>
          <a:xfrm>
            <a:off x="0" y="0"/>
            <a:ext cx="9143999" cy="6858001"/>
          </a:xfrm>
          <a:prstGeom prst="rect">
            <a:avLst/>
          </a:prstGeom>
        </p:spPr>
      </p:pic>
      <p:sp>
        <p:nvSpPr>
          <p:cNvPr id="2" name="TextBox 1"/>
          <p:cNvSpPr txBox="1"/>
          <p:nvPr/>
        </p:nvSpPr>
        <p:spPr>
          <a:xfrm>
            <a:off x="2357422" y="1643050"/>
            <a:ext cx="6000792" cy="1877437"/>
          </a:xfrm>
          <a:prstGeom prst="rect">
            <a:avLst/>
          </a:prstGeom>
          <a:noFill/>
        </p:spPr>
        <p:txBody>
          <a:bodyPr wrap="square" rtlCol="0">
            <a:spAutoFit/>
          </a:bodyPr>
          <a:lstStyle/>
          <a:p>
            <a:r>
              <a:rPr lang="ru-RU" sz="4000" b="1" i="1" dirty="0" smtClean="0">
                <a:solidFill>
                  <a:schemeClr val="accent2">
                    <a:lumMod val="50000"/>
                  </a:schemeClr>
                </a:solidFill>
              </a:rPr>
              <a:t>НЕТРАДИЦИОННЫЕ ПРИЕМЫ РИСОВАНИЯ</a:t>
            </a:r>
          </a:p>
          <a:p>
            <a:r>
              <a:rPr lang="ru-RU" dirty="0" smtClean="0">
                <a:solidFill>
                  <a:schemeClr val="accent4">
                    <a:lumMod val="50000"/>
                  </a:schemeClr>
                </a:solidFill>
              </a:rPr>
              <a:t>(Рекомендации для родителей)</a:t>
            </a:r>
          </a:p>
          <a:p>
            <a:endParaRPr lang="ru-RU" dirty="0"/>
          </a:p>
        </p:txBody>
      </p:sp>
      <p:sp>
        <p:nvSpPr>
          <p:cNvPr id="5" name="TextBox 4"/>
          <p:cNvSpPr txBox="1"/>
          <p:nvPr/>
        </p:nvSpPr>
        <p:spPr>
          <a:xfrm>
            <a:off x="1000100" y="142852"/>
            <a:ext cx="7000924" cy="738664"/>
          </a:xfrm>
          <a:prstGeom prst="rect">
            <a:avLst/>
          </a:prstGeom>
          <a:noFill/>
        </p:spPr>
        <p:txBody>
          <a:bodyPr wrap="square" rtlCol="0">
            <a:spAutoFit/>
          </a:bodyPr>
          <a:lstStyle/>
          <a:p>
            <a:pPr algn="ctr"/>
            <a:r>
              <a:rPr lang="ru-RU" sz="1400" dirty="0" smtClean="0">
                <a:solidFill>
                  <a:schemeClr val="bg1">
                    <a:lumMod val="95000"/>
                  </a:schemeClr>
                </a:solidFill>
                <a:latin typeface="Times New Roman" pitchFamily="18" charset="0"/>
                <a:cs typeface="Times New Roman" pitchFamily="18" charset="0"/>
              </a:rPr>
              <a:t>Государственное бюджетное </a:t>
            </a:r>
            <a:r>
              <a:rPr lang="ru-RU" sz="1400" dirty="0" smtClean="0">
                <a:solidFill>
                  <a:schemeClr val="bg1">
                    <a:lumMod val="95000"/>
                  </a:schemeClr>
                </a:solidFill>
                <a:latin typeface="Times New Roman" pitchFamily="18" charset="0"/>
                <a:cs typeface="Times New Roman" pitchFamily="18" charset="0"/>
              </a:rPr>
              <a:t>дошкольное образовательное </a:t>
            </a:r>
            <a:r>
              <a:rPr lang="ru-RU" sz="1400" dirty="0" smtClean="0">
                <a:solidFill>
                  <a:schemeClr val="bg1">
                    <a:lumMod val="95000"/>
                  </a:schemeClr>
                </a:solidFill>
                <a:latin typeface="Times New Roman" pitchFamily="18" charset="0"/>
                <a:cs typeface="Times New Roman" pitchFamily="18" charset="0"/>
              </a:rPr>
              <a:t>учреждение детский </a:t>
            </a:r>
            <a:r>
              <a:rPr lang="ru-RU" sz="1400" dirty="0" smtClean="0">
                <a:solidFill>
                  <a:schemeClr val="bg1">
                    <a:lumMod val="95000"/>
                  </a:schemeClr>
                </a:solidFill>
                <a:latin typeface="Times New Roman" pitchFamily="18" charset="0"/>
                <a:cs typeface="Times New Roman" pitchFamily="18" charset="0"/>
              </a:rPr>
              <a:t>сад №</a:t>
            </a:r>
            <a:r>
              <a:rPr lang="ru-RU" sz="1400" dirty="0" smtClean="0">
                <a:solidFill>
                  <a:schemeClr val="bg1">
                    <a:lumMod val="95000"/>
                  </a:schemeClr>
                </a:solidFill>
                <a:latin typeface="Times New Roman" pitchFamily="18" charset="0"/>
                <a:cs typeface="Times New Roman" pitchFamily="18" charset="0"/>
              </a:rPr>
              <a:t>51</a:t>
            </a:r>
          </a:p>
          <a:p>
            <a:pPr algn="ctr"/>
            <a:r>
              <a:rPr lang="ru-RU" sz="1400" dirty="0" smtClean="0">
                <a:solidFill>
                  <a:schemeClr val="bg1">
                    <a:lumMod val="95000"/>
                  </a:schemeClr>
                </a:solidFill>
                <a:latin typeface="Times New Roman" pitchFamily="18" charset="0"/>
                <a:cs typeface="Times New Roman" pitchFamily="18" charset="0"/>
              </a:rPr>
              <a:t>с приоритетным осуществлением  художественно-эстетического развития детей</a:t>
            </a:r>
          </a:p>
          <a:p>
            <a:pPr algn="ctr"/>
            <a:r>
              <a:rPr lang="ru-RU" sz="1400" dirty="0" smtClean="0">
                <a:solidFill>
                  <a:schemeClr val="bg1">
                    <a:lumMod val="95000"/>
                  </a:schemeClr>
                </a:solidFill>
                <a:latin typeface="Times New Roman" pitchFamily="18" charset="0"/>
                <a:cs typeface="Times New Roman" pitchFamily="18" charset="0"/>
              </a:rPr>
              <a:t>Колпинского района Санкт-Петербурга</a:t>
            </a:r>
            <a:endParaRPr lang="ru-RU" sz="1400" dirty="0">
              <a:solidFill>
                <a:schemeClr val="bg1">
                  <a:lumMod val="95000"/>
                </a:schemeClr>
              </a:solidFill>
            </a:endParaRPr>
          </a:p>
        </p:txBody>
      </p:sp>
      <p:sp>
        <p:nvSpPr>
          <p:cNvPr id="6" name="TextBox 5"/>
          <p:cNvSpPr txBox="1"/>
          <p:nvPr/>
        </p:nvSpPr>
        <p:spPr>
          <a:xfrm>
            <a:off x="4429124" y="5072074"/>
            <a:ext cx="2643206" cy="646331"/>
          </a:xfrm>
          <a:prstGeom prst="rect">
            <a:avLst/>
          </a:prstGeom>
          <a:noFill/>
        </p:spPr>
        <p:txBody>
          <a:bodyPr wrap="square" rtlCol="0">
            <a:spAutoFit/>
          </a:bodyPr>
          <a:lstStyle/>
          <a:p>
            <a:r>
              <a:rPr lang="ru-RU" dirty="0" smtClean="0">
                <a:solidFill>
                  <a:schemeClr val="accent2">
                    <a:lumMod val="50000"/>
                  </a:schemeClr>
                </a:solidFill>
              </a:rPr>
              <a:t>Воспитатель старшей группы Симонова О.В.</a:t>
            </a:r>
            <a:endParaRPr lang="ru-RU" dirty="0">
              <a:solidFill>
                <a:schemeClr val="accent2">
                  <a:lumMod val="50000"/>
                </a:schemeClr>
              </a:solidFill>
            </a:endParaRPr>
          </a:p>
        </p:txBody>
      </p:sp>
      <p:sp>
        <p:nvSpPr>
          <p:cNvPr id="7" name="TextBox 6"/>
          <p:cNvSpPr txBox="1"/>
          <p:nvPr/>
        </p:nvSpPr>
        <p:spPr>
          <a:xfrm>
            <a:off x="1214414" y="3429000"/>
            <a:ext cx="6643734" cy="769441"/>
          </a:xfrm>
          <a:prstGeom prst="rect">
            <a:avLst/>
          </a:prstGeom>
          <a:noFill/>
        </p:spPr>
        <p:txBody>
          <a:bodyPr wrap="square" rtlCol="0">
            <a:spAutoFit/>
          </a:bodyPr>
          <a:lstStyle/>
          <a:p>
            <a:r>
              <a:rPr lang="ru-RU" sz="1600" b="1" i="1" dirty="0" smtClean="0"/>
              <a:t>Как сказал один мудрец: "Ребенок - это не сосуд, который надо наполнить, а огонь, который надо зажечь"</a:t>
            </a:r>
            <a:endParaRPr lang="ru-RU" sz="1600" dirty="0" smtClean="0"/>
          </a:p>
          <a:p>
            <a:r>
              <a:rPr lang="ru-RU" sz="1200" dirty="0" smtClean="0">
                <a:solidFill>
                  <a:srgbClr val="7030A0"/>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large-9485.jpg"/>
          <p:cNvPicPr>
            <a:picLocks noChangeAspect="1"/>
          </p:cNvPicPr>
          <p:nvPr/>
        </p:nvPicPr>
        <p:blipFill>
          <a:blip r:embed="rId2"/>
          <a:stretch>
            <a:fillRect/>
          </a:stretch>
        </p:blipFill>
        <p:spPr>
          <a:xfrm>
            <a:off x="0" y="0"/>
            <a:ext cx="9137237" cy="6863080"/>
          </a:xfrm>
          <a:prstGeom prst="rect">
            <a:avLst/>
          </a:prstGeom>
        </p:spPr>
      </p:pic>
      <p:sp>
        <p:nvSpPr>
          <p:cNvPr id="2" name="TextBox 1"/>
          <p:cNvSpPr txBox="1"/>
          <p:nvPr/>
        </p:nvSpPr>
        <p:spPr>
          <a:xfrm>
            <a:off x="428596" y="500043"/>
            <a:ext cx="7643866" cy="2092881"/>
          </a:xfrm>
          <a:prstGeom prst="rect">
            <a:avLst/>
          </a:prstGeom>
          <a:noFill/>
        </p:spPr>
        <p:txBody>
          <a:bodyPr wrap="square" rtlCol="0">
            <a:spAutoFit/>
          </a:bodyPr>
          <a:lstStyle/>
          <a:p>
            <a:r>
              <a:rPr lang="ru-RU" sz="1400" dirty="0" smtClean="0"/>
              <a:t>Рисование песком, крупой, солью, скорлупой.</a:t>
            </a:r>
          </a:p>
          <a:p>
            <a:r>
              <a:rPr lang="ru-RU" sz="1400" dirty="0" smtClean="0"/>
              <a:t>Средства выразительности: объем.</a:t>
            </a:r>
          </a:p>
          <a:p>
            <a:r>
              <a:rPr lang="ru-RU" sz="1400" dirty="0" smtClean="0"/>
              <a:t>Материалы: картон, кисти для клея, простой карандаш, клей ПВА, чистый песок (крупа, соль, скорлупа)</a:t>
            </a:r>
          </a:p>
          <a:p>
            <a:r>
              <a:rPr lang="ru-RU" sz="1400" dirty="0" smtClean="0"/>
              <a:t>Способ получения изображения: Ребенок готовит картон нужного цвета, простым карандашом наносит необходимый рисунок, потом каждый предмет по очереди намазывает клеем и посыпает аккуратно сыпучим веществом, лишнее ссыпает на поднос. Если нужно придать больший объем, то этот предмет намазывается клеем несколько раз по поверхности песка.</a:t>
            </a:r>
          </a:p>
          <a:p>
            <a:endParaRPr lang="ru-RU" dirty="0"/>
          </a:p>
        </p:txBody>
      </p:sp>
      <p:sp>
        <p:nvSpPr>
          <p:cNvPr id="3" name="TextBox 2"/>
          <p:cNvSpPr txBox="1"/>
          <p:nvPr/>
        </p:nvSpPr>
        <p:spPr>
          <a:xfrm>
            <a:off x="428596" y="2357430"/>
            <a:ext cx="8215370" cy="2102763"/>
          </a:xfrm>
          <a:prstGeom prst="rect">
            <a:avLst/>
          </a:prstGeom>
          <a:noFill/>
        </p:spPr>
        <p:txBody>
          <a:bodyPr wrap="square" rtlCol="0">
            <a:spAutoFit/>
          </a:bodyPr>
          <a:lstStyle/>
          <a:p>
            <a:r>
              <a:rPr lang="ru-RU" sz="1200" dirty="0" smtClean="0"/>
              <a:t>Монотипия пейзажная</a:t>
            </a:r>
          </a:p>
          <a:p>
            <a:r>
              <a:rPr lang="ru-RU" sz="1200" dirty="0" smtClean="0"/>
              <a:t>Средства выразительности: пятно, тон, вертикальная симметрия, изображение пространства в композиции.</a:t>
            </a:r>
          </a:p>
          <a:p>
            <a:r>
              <a:rPr lang="ru-RU" sz="1200" dirty="0" smtClean="0"/>
              <a:t>Материалы: бумага, кисти, гуашь либо акварель, влажная губка, кафельная плитка.</a:t>
            </a:r>
          </a:p>
          <a:p>
            <a:r>
              <a:rPr lang="ru-RU" sz="1200" dirty="0" smtClean="0"/>
              <a:t>Способ получения изображения: Ребенок складывает лист пополам. На одной половине листа рисует пейзаж, на другой получается его отражение в озере, реке. Пейзаж выполняется быстро, чтобы краски не успели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Для монотипии также можно использовать лист бумаги и кафельную плитку. На последнюю наносится рисунок краской, затем она накрывается влажным листом бумаги. Пейзаж получается размытым. </a:t>
            </a:r>
          </a:p>
          <a:p>
            <a:endParaRPr lang="ru-RU" dirty="0"/>
          </a:p>
        </p:txBody>
      </p:sp>
      <p:sp>
        <p:nvSpPr>
          <p:cNvPr id="4" name="TextBox 3"/>
          <p:cNvSpPr txBox="1"/>
          <p:nvPr/>
        </p:nvSpPr>
        <p:spPr>
          <a:xfrm>
            <a:off x="428596" y="4286256"/>
            <a:ext cx="8143932" cy="2092881"/>
          </a:xfrm>
          <a:prstGeom prst="rect">
            <a:avLst/>
          </a:prstGeom>
          <a:noFill/>
        </p:spPr>
        <p:txBody>
          <a:bodyPr wrap="square" rtlCol="0">
            <a:spAutoFit/>
          </a:bodyPr>
          <a:lstStyle/>
          <a:p>
            <a:r>
              <a:rPr lang="ru-RU" sz="1400" dirty="0" smtClean="0"/>
              <a:t>Рисование мыльными пузырями</a:t>
            </a:r>
          </a:p>
          <a:p>
            <a:r>
              <a:rPr lang="ru-RU" sz="1400" dirty="0" smtClean="0"/>
              <a:t>Средства выразительности: цветные круги.</a:t>
            </a:r>
          </a:p>
          <a:p>
            <a:r>
              <a:rPr lang="ru-RU" sz="1400" dirty="0" smtClean="0"/>
              <a:t>Материалы: шампунь, гуашь, лист бумаги, трубочка для коктейля, тонкая кисточка (фломастеры).</a:t>
            </a:r>
          </a:p>
          <a:p>
            <a:r>
              <a:rPr lang="ru-RU" sz="1400" dirty="0" smtClean="0"/>
              <a:t>Способ получения изображения: Педагог в баночку с гуашью вливает шампунь, добавляет немного воды, все хорошо размешивает – раствор готов. Вставляет трубочку в стаканчик. Ребенок начинает дуть в трубочку до тех пор, пока не образуется пышная пена. Затем стаканчик с  пеной накрывается листом бумаги – получается изображение. Можно приложить лист к стаканчикам с другими цветами гуаши. Когда изображение подсохнет, педагог предлагает дорисовать недостающие детали</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34326393.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214282" y="214291"/>
            <a:ext cx="8643998" cy="6155531"/>
          </a:xfrm>
          <a:prstGeom prst="rect">
            <a:avLst/>
          </a:prstGeom>
          <a:noFill/>
        </p:spPr>
        <p:txBody>
          <a:bodyPr wrap="square" rtlCol="0">
            <a:spAutoFit/>
          </a:bodyPr>
          <a:lstStyle/>
          <a:p>
            <a:r>
              <a:rPr lang="ru-RU" sz="1200" dirty="0" smtClean="0"/>
              <a:t>Рисование по мокрой бумаге.</a:t>
            </a:r>
          </a:p>
          <a:p>
            <a:r>
              <a:rPr lang="ru-RU" sz="1200" dirty="0" smtClean="0"/>
              <a:t>Средства выразительности: пятно, фактурность, цвет.</a:t>
            </a:r>
          </a:p>
          <a:p>
            <a:r>
              <a:rPr lang="ru-RU" sz="1200" dirty="0" smtClean="0"/>
              <a:t>Материалы: широкая мисочка с водой, бумага, краски акварель, кисть.</a:t>
            </a:r>
          </a:p>
          <a:p>
            <a:r>
              <a:rPr lang="ru-RU" sz="1200" dirty="0" smtClean="0"/>
              <a:t>Способ получения изображения: ребенок смачивает лист чистой водой, а потом кистью наносит изображение. Оно получается как бы размытое под дождем или в тумане. Если нужно прорисовать детали, то немного надо подождать, пока рисунок высохнет, или набирать на кисть густую краску. </a:t>
            </a:r>
          </a:p>
          <a:p>
            <a:r>
              <a:rPr lang="ru-RU" sz="1200" dirty="0" err="1" smtClean="0"/>
              <a:t>Набрызг</a:t>
            </a:r>
            <a:r>
              <a:rPr lang="ru-RU" sz="1200" dirty="0" smtClean="0"/>
              <a:t>.</a:t>
            </a:r>
          </a:p>
          <a:p>
            <a:r>
              <a:rPr lang="ru-RU" sz="1200" dirty="0" smtClean="0"/>
              <a:t>Средства выразительности: точка, фактура.</a:t>
            </a:r>
          </a:p>
          <a:p>
            <a:r>
              <a:rPr lang="ru-RU" sz="1200" dirty="0" smtClean="0"/>
              <a:t>Материалы: бумага, гуашь, жесткая кисть, зубочистка.</a:t>
            </a:r>
          </a:p>
          <a:p>
            <a:r>
              <a:rPr lang="ru-RU" sz="1200" dirty="0" smtClean="0"/>
              <a:t>Способ получения изображения: ребенок набирает краску на кисть и стряхивает ее на бумагу, проводя зубочисткой по щетинкам кисти. Брызги полетят на бумагу. Темы для рисования могут быть следующие: «Салфетка для мамы», «Закружилась осень золотая», «Снегопад», «Звездное небо». Разбрызгивание капель возможно и с помощью зубной щетки и стеки.</a:t>
            </a:r>
          </a:p>
          <a:p>
            <a:r>
              <a:rPr lang="ru-RU" sz="1200" dirty="0" smtClean="0"/>
              <a:t>Монотипия пейзажная.</a:t>
            </a:r>
          </a:p>
          <a:p>
            <a:r>
              <a:rPr lang="ru-RU" sz="1200" dirty="0" smtClean="0"/>
              <a:t>Средства выразительности: пятно, тон, вертикальная симметрия, изображение пространства в композиции.</a:t>
            </a:r>
          </a:p>
          <a:p>
            <a:r>
              <a:rPr lang="ru-RU" sz="1200" dirty="0" smtClean="0"/>
              <a:t>Материалы: бумага, кисти, гуашь либо акварель.</a:t>
            </a:r>
          </a:p>
          <a:p>
            <a:r>
              <a:rPr lang="ru-RU" sz="1200" dirty="0" smtClean="0"/>
              <a:t>Способ получения изображения: ребенок складывает лист пополам. На одной половине листа рисуется пейзаж, на другой получается его отражение в озере, реке (отпечаток). Пейзаж выполняется быстро, чтобы краски не успели высохнуть. Исходный рисунок, после того как с него сделан оттиск, оживляется красками, чтобы он сильнее отличался от отпечатка.</a:t>
            </a:r>
          </a:p>
          <a:p>
            <a:r>
              <a:rPr lang="ru-RU" sz="1200" dirty="0" smtClean="0"/>
              <a:t>Печать по трафарету</a:t>
            </a:r>
          </a:p>
          <a:p>
            <a:r>
              <a:rPr lang="ru-RU" sz="1200" dirty="0" smtClean="0"/>
              <a:t>Средства выразительности: пятно, фактура, цвет.</a:t>
            </a:r>
          </a:p>
          <a:p>
            <a:r>
              <a:rPr lang="ru-RU" sz="1200" dirty="0" smtClean="0"/>
              <a:t>Материалы:  мисочка либо пластиковая коробочка, в которую вложена штемпельная подушечка из тонкого поролона, пропитанного гуашью, плотная бумага любого </a:t>
            </a:r>
            <a:r>
              <a:rPr lang="ru-RU" sz="1200" dirty="0" err="1" smtClean="0"/>
              <a:t>цвета,тампон</a:t>
            </a:r>
            <a:r>
              <a:rPr lang="ru-RU" sz="1200" dirty="0" smtClean="0"/>
              <a:t> из поролона (в середину квадрата кладут шарик из ткани или поролона и завязывают углы квадрата ниткой), трафареты из </a:t>
            </a:r>
            <a:r>
              <a:rPr lang="ru-RU" sz="1200" dirty="0" err="1" smtClean="0"/>
              <a:t>проолифенного</a:t>
            </a:r>
            <a:r>
              <a:rPr lang="ru-RU" sz="1200" dirty="0" smtClean="0"/>
              <a:t> картона либо прозрачной пленки.</a:t>
            </a:r>
          </a:p>
          <a:p>
            <a:r>
              <a:rPr lang="ru-RU" sz="1200" dirty="0" smtClean="0"/>
              <a:t>Способ получения изображения: Ребенок прижимает печатку или поролоновый тампон к штемпельной подушечке с краской и наносит оттиск бумагу с помощью трафарета. Чтобы изменить цвет, берутся другие тампон и трафарет.</a:t>
            </a:r>
          </a:p>
          <a:p>
            <a:r>
              <a:rPr lang="ru-RU" sz="1200" dirty="0" smtClean="0"/>
              <a:t>Монотипия предметная</a:t>
            </a:r>
          </a:p>
          <a:p>
            <a:r>
              <a:rPr lang="ru-RU" sz="1200" dirty="0" smtClean="0"/>
              <a:t>Средства выразительности: пятно, цвет, симметрия.</a:t>
            </a:r>
          </a:p>
          <a:p>
            <a:r>
              <a:rPr lang="ru-RU" sz="1200" dirty="0" smtClean="0"/>
              <a:t>Материалы: плотная бумага любого цвета, кисти, гуашь или акварель.</a:t>
            </a:r>
          </a:p>
          <a:p>
            <a:r>
              <a:rPr lang="ru-RU" sz="1200" dirty="0" smtClean="0"/>
              <a:t>Способ получения изображения: 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 же складывая лист после рисования нескольких украшений.</a:t>
            </a:r>
          </a:p>
          <a:p>
            <a:endParaRPr lang="ru-RU"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345362447-193899-01.jpg"/>
          <p:cNvPicPr>
            <a:picLocks noChangeAspect="1"/>
          </p:cNvPicPr>
          <p:nvPr/>
        </p:nvPicPr>
        <p:blipFill>
          <a:blip r:embed="rId2"/>
          <a:srcRect r="2000" b="9500"/>
          <a:stretch>
            <a:fillRect/>
          </a:stretch>
        </p:blipFill>
        <p:spPr>
          <a:xfrm>
            <a:off x="0" y="0"/>
            <a:ext cx="9144000" cy="6858000"/>
          </a:xfrm>
          <a:prstGeom prst="rect">
            <a:avLst/>
          </a:prstGeom>
        </p:spPr>
      </p:pic>
      <p:pic>
        <p:nvPicPr>
          <p:cNvPr id="2" name="Рисунок 1" descr="237246-e4e16bc14a5d7c15.jpg"/>
          <p:cNvPicPr>
            <a:picLocks noChangeAspect="1"/>
          </p:cNvPicPr>
          <p:nvPr/>
        </p:nvPicPr>
        <p:blipFill>
          <a:blip r:embed="rId3"/>
          <a:stretch>
            <a:fillRect/>
          </a:stretch>
        </p:blipFill>
        <p:spPr>
          <a:xfrm rot="19756299">
            <a:off x="329594" y="550622"/>
            <a:ext cx="2714644" cy="2035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descr="002.jpg"/>
          <p:cNvPicPr>
            <a:picLocks noChangeAspect="1"/>
          </p:cNvPicPr>
          <p:nvPr/>
        </p:nvPicPr>
        <p:blipFill>
          <a:blip r:embed="rId4"/>
          <a:stretch>
            <a:fillRect/>
          </a:stretch>
        </p:blipFill>
        <p:spPr>
          <a:xfrm rot="789878">
            <a:off x="5914390" y="298823"/>
            <a:ext cx="2864307" cy="20813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Рисунок 3" descr="6eb15d2091.jpg"/>
          <p:cNvPicPr>
            <a:picLocks noChangeAspect="1"/>
          </p:cNvPicPr>
          <p:nvPr/>
        </p:nvPicPr>
        <p:blipFill>
          <a:blip r:embed="rId5"/>
          <a:stretch>
            <a:fillRect/>
          </a:stretch>
        </p:blipFill>
        <p:spPr>
          <a:xfrm>
            <a:off x="214282" y="3857628"/>
            <a:ext cx="2857497" cy="21431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descr="image_136563.jpg"/>
          <p:cNvPicPr>
            <a:picLocks noChangeAspect="1"/>
          </p:cNvPicPr>
          <p:nvPr/>
        </p:nvPicPr>
        <p:blipFill>
          <a:blip r:embed="rId6"/>
          <a:stretch>
            <a:fillRect/>
          </a:stretch>
        </p:blipFill>
        <p:spPr>
          <a:xfrm>
            <a:off x="6167434" y="3393257"/>
            <a:ext cx="2833722" cy="21252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344517641.jpg"/>
          <p:cNvPicPr>
            <a:picLocks noChangeAspect="1"/>
          </p:cNvPicPr>
          <p:nvPr/>
        </p:nvPicPr>
        <p:blipFill>
          <a:blip r:embed="rId7"/>
          <a:stretch>
            <a:fillRect/>
          </a:stretch>
        </p:blipFill>
        <p:spPr>
          <a:xfrm>
            <a:off x="3071802" y="1857364"/>
            <a:ext cx="2809878" cy="21074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Рисунок 6" descr="Tk37kA6FM1M.jpg"/>
          <p:cNvPicPr>
            <a:picLocks noChangeAspect="1"/>
          </p:cNvPicPr>
          <p:nvPr/>
        </p:nvPicPr>
        <p:blipFill>
          <a:blip r:embed="rId8"/>
          <a:stretch>
            <a:fillRect/>
          </a:stretch>
        </p:blipFill>
        <p:spPr>
          <a:xfrm rot="20163665">
            <a:off x="3401424" y="4640371"/>
            <a:ext cx="2463962" cy="17949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R1QDNO7X.jpg"/>
          <p:cNvPicPr>
            <a:picLocks noChangeAspect="1"/>
          </p:cNvPicPr>
          <p:nvPr/>
        </p:nvPicPr>
        <p:blipFill>
          <a:blip r:embed="rId2"/>
          <a:stretch>
            <a:fillRect/>
          </a:stretch>
        </p:blipFill>
        <p:spPr>
          <a:xfrm>
            <a:off x="0" y="0"/>
            <a:ext cx="9144000" cy="6858000"/>
          </a:xfrm>
          <a:prstGeom prst="rect">
            <a:avLst/>
          </a:prstGeom>
        </p:spPr>
      </p:pic>
      <p:pic>
        <p:nvPicPr>
          <p:cNvPr id="2" name="Рисунок 1" descr="2961776-b2261670522e4a12.jpg"/>
          <p:cNvPicPr>
            <a:picLocks noChangeAspect="1"/>
          </p:cNvPicPr>
          <p:nvPr/>
        </p:nvPicPr>
        <p:blipFill>
          <a:blip r:embed="rId3"/>
          <a:srcRect r="2777" b="12499"/>
          <a:stretch>
            <a:fillRect/>
          </a:stretch>
        </p:blipFill>
        <p:spPr>
          <a:xfrm>
            <a:off x="6131730" y="642918"/>
            <a:ext cx="2440798" cy="292895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Рисунок 2" descr="104734122_13090510.jpg"/>
          <p:cNvPicPr>
            <a:picLocks noChangeAspect="1"/>
          </p:cNvPicPr>
          <p:nvPr/>
        </p:nvPicPr>
        <p:blipFill>
          <a:blip r:embed="rId4"/>
          <a:srcRect r="2273" b="12121"/>
          <a:stretch>
            <a:fillRect/>
          </a:stretch>
        </p:blipFill>
        <p:spPr>
          <a:xfrm>
            <a:off x="571472" y="357166"/>
            <a:ext cx="3071834" cy="207170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Рисунок 3" descr="image_5332051.jpg"/>
          <p:cNvPicPr>
            <a:picLocks noChangeAspect="1"/>
          </p:cNvPicPr>
          <p:nvPr/>
        </p:nvPicPr>
        <p:blipFill>
          <a:blip r:embed="rId5"/>
          <a:stretch>
            <a:fillRect/>
          </a:stretch>
        </p:blipFill>
        <p:spPr>
          <a:xfrm>
            <a:off x="357158" y="2857496"/>
            <a:ext cx="2419355" cy="32438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descr="i4IMNTPYM.jpg"/>
          <p:cNvPicPr>
            <a:picLocks noChangeAspect="1"/>
          </p:cNvPicPr>
          <p:nvPr/>
        </p:nvPicPr>
        <p:blipFill>
          <a:blip r:embed="rId6"/>
          <a:stretch>
            <a:fillRect/>
          </a:stretch>
        </p:blipFill>
        <p:spPr>
          <a:xfrm>
            <a:off x="4071934" y="1857364"/>
            <a:ext cx="1638300" cy="14287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image_136562.jpg"/>
          <p:cNvPicPr>
            <a:picLocks noChangeAspect="1"/>
          </p:cNvPicPr>
          <p:nvPr/>
        </p:nvPicPr>
        <p:blipFill>
          <a:blip r:embed="rId7"/>
          <a:srcRect r="6722" b="15966"/>
          <a:stretch>
            <a:fillRect/>
          </a:stretch>
        </p:blipFill>
        <p:spPr>
          <a:xfrm>
            <a:off x="6143636" y="4286256"/>
            <a:ext cx="2643206" cy="1785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descr="image_2481001.jpg"/>
          <p:cNvPicPr>
            <a:picLocks noChangeAspect="1"/>
          </p:cNvPicPr>
          <p:nvPr/>
        </p:nvPicPr>
        <p:blipFill>
          <a:blip r:embed="rId8"/>
          <a:stretch>
            <a:fillRect/>
          </a:stretch>
        </p:blipFill>
        <p:spPr>
          <a:xfrm>
            <a:off x="3071802" y="4071942"/>
            <a:ext cx="2500330" cy="18560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large-9485.jpg"/>
          <p:cNvPicPr>
            <a:picLocks noChangeAspect="1"/>
          </p:cNvPicPr>
          <p:nvPr/>
        </p:nvPicPr>
        <p:blipFill>
          <a:blip r:embed="rId2"/>
          <a:stretch>
            <a:fillRect/>
          </a:stretch>
        </p:blipFill>
        <p:spPr>
          <a:xfrm>
            <a:off x="0" y="0"/>
            <a:ext cx="9137237" cy="6863080"/>
          </a:xfrm>
          <a:prstGeom prst="rect">
            <a:avLst/>
          </a:prstGeom>
        </p:spPr>
      </p:pic>
      <p:sp>
        <p:nvSpPr>
          <p:cNvPr id="2" name="TextBox 1"/>
          <p:cNvSpPr txBox="1"/>
          <p:nvPr/>
        </p:nvSpPr>
        <p:spPr>
          <a:xfrm>
            <a:off x="500034" y="285728"/>
            <a:ext cx="7429552" cy="6186309"/>
          </a:xfrm>
          <a:prstGeom prst="rect">
            <a:avLst/>
          </a:prstGeom>
          <a:noFill/>
        </p:spPr>
        <p:txBody>
          <a:bodyPr wrap="square" rtlCol="0">
            <a:spAutoFit/>
          </a:bodyPr>
          <a:lstStyle/>
          <a:p>
            <a:r>
              <a:rPr lang="ru-RU" b="1" i="1" dirty="0" err="1" smtClean="0"/>
              <a:t>Кляксография</a:t>
            </a:r>
            <a:r>
              <a:rPr lang="ru-RU" b="1" i="1" dirty="0" smtClean="0"/>
              <a:t> с трубочкой</a:t>
            </a:r>
          </a:p>
          <a:p>
            <a:r>
              <a:rPr lang="ru-RU" dirty="0" smtClean="0"/>
              <a:t>Средства выразительности: пятно.</a:t>
            </a:r>
          </a:p>
          <a:p>
            <a:r>
              <a:rPr lang="ru-RU" dirty="0" smtClean="0"/>
              <a:t>Материалы: бумага, тушь либо жидко разведенная гуашь в мисочке, пластиковая ложечка.</a:t>
            </a:r>
          </a:p>
          <a:p>
            <a:r>
              <a:rPr lang="ru-RU" dirty="0" smtClean="0"/>
              <a:t>Способ получения изображения: Ребенок зачерпывает гуашь пластиковой ложечкой и выливает ее на лист, делая небольшое пятно (капельку). Затем на это пятно дует из трубочки так, чтобы ее конец не касался ни пятна, ни бумаги. При необходимости процедура повторяется. Недостающие детали дорисовываются. </a:t>
            </a:r>
          </a:p>
          <a:p>
            <a:r>
              <a:rPr lang="ru-RU" b="1" i="1" dirty="0" err="1" smtClean="0"/>
              <a:t>Кляксография</a:t>
            </a:r>
            <a:r>
              <a:rPr lang="ru-RU" b="1" i="1" dirty="0" smtClean="0"/>
              <a:t> обычная</a:t>
            </a:r>
          </a:p>
          <a:p>
            <a:r>
              <a:rPr lang="ru-RU" dirty="0" smtClean="0"/>
              <a:t>Средства выразительности: пятно.</a:t>
            </a:r>
          </a:p>
          <a:p>
            <a:r>
              <a:rPr lang="ru-RU" dirty="0" smtClean="0"/>
              <a:t>Материалы: бумага, тушь либо жидко разведенная гуашь в мисочке, пластиковая ложечка.</a:t>
            </a:r>
          </a:p>
          <a:p>
            <a:r>
              <a:rPr lang="ru-RU" dirty="0" smtClean="0"/>
              <a:t>Способ получения изображения: Ребенок зачерпывает гуашь пластиковой ложечкой и выливает ее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p>
          <a:p>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h_ramka_det_xud0gnik81.jpg"/>
          <p:cNvPicPr>
            <a:picLocks noChangeAspect="1"/>
          </p:cNvPicPr>
          <p:nvPr/>
        </p:nvPicPr>
        <p:blipFill>
          <a:blip r:embed="rId2"/>
          <a:srcRect t="12548" r="97" b="9266"/>
          <a:stretch>
            <a:fillRect/>
          </a:stretch>
        </p:blipFill>
        <p:spPr>
          <a:xfrm>
            <a:off x="0" y="-1"/>
            <a:ext cx="9144000" cy="6858001"/>
          </a:xfrm>
          <a:prstGeom prst="rect">
            <a:avLst/>
          </a:prstGeom>
        </p:spPr>
      </p:pic>
      <p:sp>
        <p:nvSpPr>
          <p:cNvPr id="2" name="TextBox 1"/>
          <p:cNvSpPr txBox="1"/>
          <p:nvPr/>
        </p:nvSpPr>
        <p:spPr>
          <a:xfrm>
            <a:off x="428597" y="642918"/>
            <a:ext cx="8572560" cy="923330"/>
          </a:xfrm>
          <a:prstGeom prst="rect">
            <a:avLst/>
          </a:prstGeom>
          <a:noFill/>
        </p:spPr>
        <p:txBody>
          <a:bodyPr wrap="square" rtlCol="0">
            <a:spAutoFit/>
          </a:bodyPr>
          <a:lstStyle/>
          <a:p>
            <a:r>
              <a:rPr lang="ru-RU" dirty="0" smtClean="0"/>
              <a:t>Каждая из этих техник – это маленькая игра. Их использование позволяет детям чувствовать себя раскованнее, смелее, непосредственнее, развивает воображение, дает полную свободу для самовыражения</a:t>
            </a:r>
            <a:endParaRPr lang="ru-RU" dirty="0"/>
          </a:p>
        </p:txBody>
      </p:sp>
      <p:sp>
        <p:nvSpPr>
          <p:cNvPr id="3" name="TextBox 2"/>
          <p:cNvSpPr txBox="1"/>
          <p:nvPr/>
        </p:nvSpPr>
        <p:spPr>
          <a:xfrm>
            <a:off x="500034" y="1928803"/>
            <a:ext cx="8072494" cy="4093428"/>
          </a:xfrm>
          <a:prstGeom prst="rect">
            <a:avLst/>
          </a:prstGeom>
          <a:noFill/>
        </p:spPr>
        <p:txBody>
          <a:bodyPr wrap="square" rtlCol="0">
            <a:spAutoFit/>
          </a:bodyPr>
          <a:lstStyle/>
          <a:p>
            <a:r>
              <a:rPr lang="ru-RU" sz="1600" dirty="0" smtClean="0"/>
              <a:t>Творческий процесс - это настоящее чудо. Понаблюдайте, как дети раскрывают свои уникальные способности и за радостью, которую им доставляет созидание. Здесь они начинают чувствовать пользу творчества и верят, что ошибки - это всего лишь шаги к достижению цели, а не препятствие, как в творчестве, так и во всех аспектах их жизни. Детям лучше внушить: "В творчестве нет правильного пути, нет неправильного пути, есть только свой собственный путь"</a:t>
            </a:r>
          </a:p>
          <a:p>
            <a:r>
              <a:rPr lang="ru-RU" sz="1600" dirty="0" smtClean="0"/>
              <a:t>    Во многом результат работы ребёнка зависит от его заинтересованности, поэтому на занятии важно активизировать внимание дошкольника, побудить его к деятельности при помощи дополнительных стимулов. Такими стимулами могут быть: </a:t>
            </a:r>
          </a:p>
          <a:p>
            <a:r>
              <a:rPr lang="ru-RU" sz="1600" dirty="0" smtClean="0"/>
              <a:t>игра, которая является основным видом деятельности детей; </a:t>
            </a:r>
          </a:p>
          <a:p>
            <a:r>
              <a:rPr lang="ru-RU" sz="1600" dirty="0" smtClean="0"/>
              <a:t>сюрпризный момент - любимый герой сказки или мультфильма приходит в гости и приглашает ребенка отправиться в путешествие; </a:t>
            </a:r>
          </a:p>
          <a:p>
            <a:r>
              <a:rPr lang="ru-RU" sz="1600" dirty="0" smtClean="0"/>
              <a:t>просьба о помощи, ведь дети никогда не откажутся помочь слабому, им важно почувствовать себя значимыми; </a:t>
            </a:r>
          </a:p>
          <a:p>
            <a:r>
              <a:rPr lang="ru-RU" dirty="0" smtClean="0"/>
              <a:t>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9.png"/>
          <p:cNvPicPr>
            <a:picLocks noChangeAspect="1"/>
          </p:cNvPicPr>
          <p:nvPr/>
        </p:nvPicPr>
        <p:blipFill>
          <a:blip r:embed="rId2"/>
          <a:stretch>
            <a:fillRect/>
          </a:stretch>
        </p:blipFill>
        <p:spPr>
          <a:xfrm>
            <a:off x="0" y="1"/>
            <a:ext cx="9143999"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p:cNvSpPr txBox="1"/>
          <p:nvPr/>
        </p:nvSpPr>
        <p:spPr>
          <a:xfrm>
            <a:off x="285720" y="285729"/>
            <a:ext cx="7000924" cy="2862322"/>
          </a:xfrm>
          <a:prstGeom prst="rect">
            <a:avLst/>
          </a:prstGeom>
          <a:noFill/>
        </p:spPr>
        <p:txBody>
          <a:bodyPr wrap="square" rtlCol="0">
            <a:spAutoFit/>
          </a:bodyPr>
          <a:lstStyle/>
          <a:p>
            <a:r>
              <a:rPr lang="ru-RU" i="1" dirty="0" smtClean="0">
                <a:solidFill>
                  <a:schemeClr val="bg2">
                    <a:lumMod val="10000"/>
                  </a:schemeClr>
                </a:solidFill>
              </a:rPr>
              <a:t> </a:t>
            </a:r>
            <a:r>
              <a:rPr lang="ru-RU" sz="1600" i="1" dirty="0" smtClean="0">
                <a:solidFill>
                  <a:schemeClr val="bg2">
                    <a:lumMod val="10000"/>
                  </a:schemeClr>
                </a:solidFill>
              </a:rPr>
              <a:t>И в десять лет, и в семь, и в пять</a:t>
            </a:r>
            <a:endParaRPr lang="ru-RU" sz="1600" dirty="0" smtClean="0">
              <a:solidFill>
                <a:schemeClr val="bg2">
                  <a:lumMod val="10000"/>
                </a:schemeClr>
              </a:solidFill>
            </a:endParaRPr>
          </a:p>
          <a:p>
            <a:r>
              <a:rPr lang="ru-RU" sz="1600" i="1" dirty="0" smtClean="0">
                <a:solidFill>
                  <a:schemeClr val="bg2">
                    <a:lumMod val="10000"/>
                  </a:schemeClr>
                </a:solidFill>
              </a:rPr>
              <a:t>Все дети любят рисовать.</a:t>
            </a:r>
            <a:endParaRPr lang="ru-RU" sz="1600" dirty="0" smtClean="0">
              <a:solidFill>
                <a:schemeClr val="bg2">
                  <a:lumMod val="10000"/>
                </a:schemeClr>
              </a:solidFill>
            </a:endParaRPr>
          </a:p>
          <a:p>
            <a:r>
              <a:rPr lang="ru-RU" sz="1600" i="1" dirty="0" smtClean="0">
                <a:solidFill>
                  <a:schemeClr val="bg2">
                    <a:lumMod val="10000"/>
                  </a:schemeClr>
                </a:solidFill>
              </a:rPr>
              <a:t>И каждый смело нарисует</a:t>
            </a:r>
            <a:endParaRPr lang="ru-RU" sz="1600" dirty="0" smtClean="0">
              <a:solidFill>
                <a:schemeClr val="bg2">
                  <a:lumMod val="10000"/>
                </a:schemeClr>
              </a:solidFill>
            </a:endParaRPr>
          </a:p>
          <a:p>
            <a:r>
              <a:rPr lang="ru-RU" sz="1600" i="1" dirty="0" smtClean="0">
                <a:solidFill>
                  <a:schemeClr val="bg2">
                    <a:lumMod val="10000"/>
                  </a:schemeClr>
                </a:solidFill>
              </a:rPr>
              <a:t>Все, что его интересует</a:t>
            </a:r>
            <a:endParaRPr lang="ru-RU" sz="1600" dirty="0" smtClean="0">
              <a:solidFill>
                <a:schemeClr val="bg2">
                  <a:lumMod val="10000"/>
                </a:schemeClr>
              </a:solidFill>
            </a:endParaRPr>
          </a:p>
          <a:p>
            <a:r>
              <a:rPr lang="ru-RU" sz="1600" i="1" dirty="0" smtClean="0">
                <a:solidFill>
                  <a:schemeClr val="bg2">
                    <a:lumMod val="10000"/>
                  </a:schemeClr>
                </a:solidFill>
              </a:rPr>
              <a:t>Все вызывает интерес:</a:t>
            </a:r>
            <a:endParaRPr lang="ru-RU" sz="1600" dirty="0" smtClean="0">
              <a:solidFill>
                <a:schemeClr val="bg2">
                  <a:lumMod val="10000"/>
                </a:schemeClr>
              </a:solidFill>
            </a:endParaRPr>
          </a:p>
          <a:p>
            <a:r>
              <a:rPr lang="ru-RU" sz="1600" i="1" dirty="0" smtClean="0">
                <a:solidFill>
                  <a:schemeClr val="bg2">
                    <a:lumMod val="10000"/>
                  </a:schemeClr>
                </a:solidFill>
              </a:rPr>
              <a:t>И космос, ближний лес,</a:t>
            </a:r>
            <a:endParaRPr lang="ru-RU" sz="1600" dirty="0" smtClean="0">
              <a:solidFill>
                <a:schemeClr val="bg2">
                  <a:lumMod val="10000"/>
                </a:schemeClr>
              </a:solidFill>
            </a:endParaRPr>
          </a:p>
          <a:p>
            <a:r>
              <a:rPr lang="ru-RU" sz="1600" i="1" dirty="0" smtClean="0">
                <a:solidFill>
                  <a:schemeClr val="bg2">
                    <a:lumMod val="10000"/>
                  </a:schemeClr>
                </a:solidFill>
              </a:rPr>
              <a:t>Цветы, машины, сказки, пляски…</a:t>
            </a:r>
            <a:endParaRPr lang="ru-RU" sz="1600" dirty="0" smtClean="0">
              <a:solidFill>
                <a:schemeClr val="bg2">
                  <a:lumMod val="10000"/>
                </a:schemeClr>
              </a:solidFill>
            </a:endParaRPr>
          </a:p>
          <a:p>
            <a:r>
              <a:rPr lang="ru-RU" sz="1600" i="1" dirty="0" smtClean="0">
                <a:solidFill>
                  <a:schemeClr val="bg2">
                    <a:lumMod val="10000"/>
                  </a:schemeClr>
                </a:solidFill>
              </a:rPr>
              <a:t>Все нарисуем: были б краски,</a:t>
            </a:r>
            <a:endParaRPr lang="ru-RU" sz="1600" dirty="0" smtClean="0">
              <a:solidFill>
                <a:schemeClr val="bg2">
                  <a:lumMod val="10000"/>
                </a:schemeClr>
              </a:solidFill>
            </a:endParaRPr>
          </a:p>
          <a:p>
            <a:r>
              <a:rPr lang="ru-RU" sz="1600" i="1" dirty="0" smtClean="0">
                <a:solidFill>
                  <a:schemeClr val="bg2">
                    <a:lumMod val="10000"/>
                  </a:schemeClr>
                </a:solidFill>
              </a:rPr>
              <a:t>Да лист бумаги на столе,</a:t>
            </a:r>
            <a:endParaRPr lang="ru-RU" sz="1600" dirty="0" smtClean="0">
              <a:solidFill>
                <a:schemeClr val="bg2">
                  <a:lumMod val="10000"/>
                </a:schemeClr>
              </a:solidFill>
            </a:endParaRPr>
          </a:p>
          <a:p>
            <a:r>
              <a:rPr lang="ru-RU" sz="1600" i="1" dirty="0" smtClean="0">
                <a:solidFill>
                  <a:schemeClr val="bg2">
                    <a:lumMod val="10000"/>
                  </a:schemeClr>
                </a:solidFill>
              </a:rPr>
              <a:t>Да мир в семье и на земле.</a:t>
            </a:r>
            <a:endParaRPr lang="ru-RU" sz="1600" dirty="0" smtClean="0">
              <a:solidFill>
                <a:schemeClr val="bg2">
                  <a:lumMod val="10000"/>
                </a:schemeClr>
              </a:solidFill>
            </a:endParaRPr>
          </a:p>
          <a:p>
            <a:endParaRPr lang="ru-RU" dirty="0">
              <a:solidFill>
                <a:schemeClr val="bg2">
                  <a:lumMod val="10000"/>
                </a:schemeClr>
              </a:solidFill>
            </a:endParaRPr>
          </a:p>
        </p:txBody>
      </p:sp>
      <p:sp>
        <p:nvSpPr>
          <p:cNvPr id="5" name="TextBox 4"/>
          <p:cNvSpPr txBox="1"/>
          <p:nvPr/>
        </p:nvSpPr>
        <p:spPr>
          <a:xfrm>
            <a:off x="142844" y="2928934"/>
            <a:ext cx="8429684" cy="3970318"/>
          </a:xfrm>
          <a:prstGeom prst="rect">
            <a:avLst/>
          </a:prstGeom>
          <a:noFill/>
        </p:spPr>
        <p:txBody>
          <a:bodyPr wrap="square" rtlCol="0">
            <a:spAutoFit/>
          </a:bodyPr>
          <a:lstStyle/>
          <a:p>
            <a:r>
              <a:rPr lang="ru-RU" i="1" dirty="0" smtClean="0">
                <a:solidFill>
                  <a:srgbClr val="7030A0"/>
                </a:solidFill>
              </a:rPr>
              <a:t>Дошкольный возраст - важный период в жизни каждого ребенка. В этом возрасте ребенок становится исследователем, с удивлением и радостью открывает для себя каждый день все новое и новое. Чем разнообразнее детская среда и деятельность, тем успешнее идет развитие ребенка, реализуются его  возможности и проявляется творческий потенциал. Одним доступных видов деятельности ребенка является художественно – продуктивная деятельность и изобразительное творчество..С помощью художественно-продуктивной деятельности и изобразительного творчества ребенок вовлекается в собственное творчество, в процесс когда создается что то красивое интересное для самого ребенка.</a:t>
            </a:r>
          </a:p>
          <a:p>
            <a:r>
              <a:rPr lang="ru-RU" i="1" dirty="0" smtClean="0">
                <a:solidFill>
                  <a:srgbClr val="7030A0"/>
                </a:solidFill>
              </a:rPr>
              <a:t> Одним из приемов, направленных на создание условий для творческого самовыражения ребенка, является организация работы с детьми с применением способов нетрадиционных техник.</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arge-9485.jpg"/>
          <p:cNvPicPr>
            <a:picLocks noChangeAspect="1"/>
          </p:cNvPicPr>
          <p:nvPr/>
        </p:nvPicPr>
        <p:blipFill>
          <a:blip r:embed="rId2"/>
          <a:stretch>
            <a:fillRect/>
          </a:stretch>
        </p:blipFill>
        <p:spPr>
          <a:xfrm>
            <a:off x="6763" y="0"/>
            <a:ext cx="9130474" cy="6858000"/>
          </a:xfrm>
          <a:prstGeom prst="rect">
            <a:avLst/>
          </a:prstGeom>
        </p:spPr>
      </p:pic>
      <p:sp>
        <p:nvSpPr>
          <p:cNvPr id="2" name="TextBox 1"/>
          <p:cNvSpPr txBox="1"/>
          <p:nvPr/>
        </p:nvSpPr>
        <p:spPr>
          <a:xfrm>
            <a:off x="214282" y="214289"/>
            <a:ext cx="8643998" cy="6740307"/>
          </a:xfrm>
          <a:prstGeom prst="rect">
            <a:avLst/>
          </a:prstGeom>
          <a:noFill/>
        </p:spPr>
        <p:txBody>
          <a:bodyPr wrap="square" rtlCol="0">
            <a:spAutoFit/>
          </a:bodyPr>
          <a:lstStyle/>
          <a:p>
            <a:r>
              <a:rPr lang="ru-RU" b="1" i="1" dirty="0" smtClean="0">
                <a:solidFill>
                  <a:schemeClr val="accent4">
                    <a:lumMod val="50000"/>
                  </a:schemeClr>
                </a:solidFill>
              </a:rPr>
              <a:t>Нетрадиционные техники</a:t>
            </a:r>
            <a:r>
              <a:rPr lang="ru-RU" dirty="0" smtClean="0">
                <a:solidFill>
                  <a:schemeClr val="accent4">
                    <a:lumMod val="50000"/>
                  </a:schemeClr>
                </a:solidFill>
              </a:rPr>
              <a:t> – это толчок к развитию воображения, творчества, проявлению самостоятельности, инициативы, выражения индивидуальности.</a:t>
            </a:r>
          </a:p>
          <a:p>
            <a:r>
              <a:rPr lang="ru-RU" dirty="0" smtClean="0">
                <a:solidFill>
                  <a:schemeClr val="accent4">
                    <a:lumMod val="50000"/>
                  </a:schemeClr>
                </a:solidFill>
              </a:rPr>
              <a:t> </a:t>
            </a:r>
          </a:p>
          <a:p>
            <a:r>
              <a:rPr lang="ru-RU" dirty="0" smtClean="0"/>
              <a:t>Существуют множество нетрадиционных техник :</a:t>
            </a:r>
          </a:p>
          <a:p>
            <a:pPr lvl="0">
              <a:buFont typeface="Wingdings" pitchFamily="2" charset="2"/>
              <a:buChar char="Ø"/>
            </a:pPr>
            <a:r>
              <a:rPr lang="ru-RU" i="1" dirty="0" smtClean="0">
                <a:solidFill>
                  <a:srgbClr val="00B050"/>
                </a:solidFill>
              </a:rPr>
              <a:t>Работа акварелью и гуашью ( по сырому и сухому)</a:t>
            </a:r>
          </a:p>
          <a:p>
            <a:pPr lvl="0">
              <a:buFont typeface="Wingdings" pitchFamily="2" charset="2"/>
              <a:buChar char="Ø"/>
            </a:pPr>
            <a:r>
              <a:rPr lang="ru-RU" i="1" dirty="0" smtClean="0">
                <a:solidFill>
                  <a:srgbClr val="00B050"/>
                </a:solidFill>
              </a:rPr>
              <a:t>Способы различного наложения цветового пятна</a:t>
            </a:r>
          </a:p>
          <a:p>
            <a:pPr lvl="0">
              <a:buFont typeface="Wingdings" pitchFamily="2" charset="2"/>
              <a:buChar char="Ø"/>
            </a:pPr>
            <a:r>
              <a:rPr lang="ru-RU" i="1" dirty="0" smtClean="0">
                <a:solidFill>
                  <a:srgbClr val="00B050"/>
                </a:solidFill>
              </a:rPr>
              <a:t>Работы пером</a:t>
            </a:r>
          </a:p>
          <a:p>
            <a:pPr lvl="0">
              <a:buFont typeface="Wingdings" pitchFamily="2" charset="2"/>
              <a:buChar char="Ø"/>
            </a:pPr>
            <a:r>
              <a:rPr lang="ru-RU" i="1" dirty="0" smtClean="0">
                <a:solidFill>
                  <a:srgbClr val="00B050"/>
                </a:solidFill>
              </a:rPr>
              <a:t>Тушевка</a:t>
            </a:r>
          </a:p>
          <a:p>
            <a:pPr lvl="0">
              <a:buFont typeface="Wingdings" pitchFamily="2" charset="2"/>
              <a:buChar char="Ø"/>
            </a:pPr>
            <a:r>
              <a:rPr lang="ru-RU" i="1" dirty="0" smtClean="0">
                <a:solidFill>
                  <a:srgbClr val="00B050"/>
                </a:solidFill>
              </a:rPr>
              <a:t>Штриховка</a:t>
            </a:r>
          </a:p>
          <a:p>
            <a:pPr lvl="0">
              <a:buFont typeface="Wingdings" pitchFamily="2" charset="2"/>
              <a:buChar char="Ø"/>
            </a:pPr>
            <a:r>
              <a:rPr lang="ru-RU" i="1" dirty="0" err="1" smtClean="0">
                <a:solidFill>
                  <a:srgbClr val="00B050"/>
                </a:solidFill>
              </a:rPr>
              <a:t>Гратография</a:t>
            </a:r>
            <a:endParaRPr lang="ru-RU" i="1" dirty="0" smtClean="0">
              <a:solidFill>
                <a:srgbClr val="00B050"/>
              </a:solidFill>
            </a:endParaRPr>
          </a:p>
          <a:p>
            <a:pPr lvl="0">
              <a:buFont typeface="Wingdings" pitchFamily="2" charset="2"/>
              <a:buChar char="Ø"/>
            </a:pPr>
            <a:r>
              <a:rPr lang="ru-RU" i="1" dirty="0" smtClean="0">
                <a:solidFill>
                  <a:srgbClr val="00B050"/>
                </a:solidFill>
              </a:rPr>
              <a:t>Оттиск</a:t>
            </a:r>
          </a:p>
          <a:p>
            <a:pPr lvl="0">
              <a:buFont typeface="Wingdings" pitchFamily="2" charset="2"/>
              <a:buChar char="Ø"/>
            </a:pPr>
            <a:r>
              <a:rPr lang="ru-RU" i="1" dirty="0" smtClean="0">
                <a:solidFill>
                  <a:srgbClr val="00B050"/>
                </a:solidFill>
              </a:rPr>
              <a:t>Создания </a:t>
            </a:r>
            <a:r>
              <a:rPr lang="ru-RU" i="1" dirty="0" err="1" smtClean="0">
                <a:solidFill>
                  <a:srgbClr val="00B050"/>
                </a:solidFill>
              </a:rPr>
              <a:t>экскиза</a:t>
            </a:r>
            <a:endParaRPr lang="ru-RU" i="1" dirty="0" smtClean="0">
              <a:solidFill>
                <a:srgbClr val="00B050"/>
              </a:solidFill>
            </a:endParaRPr>
          </a:p>
          <a:p>
            <a:pPr lvl="0">
              <a:buFont typeface="Wingdings" pitchFamily="2" charset="2"/>
              <a:buChar char="Ø"/>
            </a:pPr>
            <a:r>
              <a:rPr lang="ru-RU" i="1" dirty="0" smtClean="0">
                <a:solidFill>
                  <a:srgbClr val="00B050"/>
                </a:solidFill>
              </a:rPr>
              <a:t>Создание наброска карандашом и кистью</a:t>
            </a:r>
          </a:p>
          <a:p>
            <a:pPr lvl="0">
              <a:buFont typeface="Wingdings" pitchFamily="2" charset="2"/>
              <a:buChar char="Ø"/>
            </a:pPr>
            <a:r>
              <a:rPr lang="ru-RU" i="1" dirty="0" smtClean="0">
                <a:solidFill>
                  <a:srgbClr val="00B050"/>
                </a:solidFill>
              </a:rPr>
              <a:t>Рисование не обычным материалом</a:t>
            </a:r>
          </a:p>
          <a:p>
            <a:pPr lvl="0">
              <a:buFont typeface="Wingdings" pitchFamily="2" charset="2"/>
              <a:buChar char="Ø"/>
            </a:pPr>
            <a:r>
              <a:rPr lang="ru-RU" i="1" dirty="0" err="1" smtClean="0">
                <a:solidFill>
                  <a:srgbClr val="00B050"/>
                </a:solidFill>
              </a:rPr>
              <a:t>Тампорование</a:t>
            </a:r>
            <a:r>
              <a:rPr lang="ru-RU" i="1" dirty="0" smtClean="0">
                <a:solidFill>
                  <a:srgbClr val="00B050"/>
                </a:solidFill>
              </a:rPr>
              <a:t> </a:t>
            </a:r>
          </a:p>
          <a:p>
            <a:pPr lvl="0">
              <a:buFont typeface="Wingdings" pitchFamily="2" charset="2"/>
              <a:buChar char="Ø"/>
            </a:pPr>
            <a:r>
              <a:rPr lang="ru-RU" i="1" dirty="0" smtClean="0">
                <a:solidFill>
                  <a:srgbClr val="00B050"/>
                </a:solidFill>
              </a:rPr>
              <a:t>Оттиск печатками из ластика</a:t>
            </a:r>
          </a:p>
          <a:p>
            <a:pPr lvl="0">
              <a:buFont typeface="Wingdings" pitchFamily="2" charset="2"/>
              <a:buChar char="Ø"/>
            </a:pPr>
            <a:r>
              <a:rPr lang="ru-RU" i="1" dirty="0" smtClean="0">
                <a:solidFill>
                  <a:srgbClr val="00B050"/>
                </a:solidFill>
              </a:rPr>
              <a:t>Восковые мелки + акварель Свеча + акварель Рисунки из ладошки</a:t>
            </a:r>
          </a:p>
          <a:p>
            <a:pPr lvl="0">
              <a:buFont typeface="Wingdings" pitchFamily="2" charset="2"/>
              <a:buChar char="Ø"/>
            </a:pPr>
            <a:r>
              <a:rPr lang="ru-RU" i="1" dirty="0" smtClean="0">
                <a:solidFill>
                  <a:srgbClr val="00B050"/>
                </a:solidFill>
              </a:rPr>
              <a:t>Волшебные веревочки </a:t>
            </a:r>
          </a:p>
          <a:p>
            <a:pPr lvl="0">
              <a:buFont typeface="Wingdings" pitchFamily="2" charset="2"/>
              <a:buChar char="Ø"/>
            </a:pPr>
            <a:r>
              <a:rPr lang="ru-RU" i="1" dirty="0" err="1" smtClean="0">
                <a:solidFill>
                  <a:srgbClr val="00B050"/>
                </a:solidFill>
              </a:rPr>
              <a:t>Кляксография</a:t>
            </a:r>
            <a:r>
              <a:rPr lang="ru-RU" i="1" dirty="0" smtClean="0">
                <a:solidFill>
                  <a:srgbClr val="00B050"/>
                </a:solidFill>
              </a:rPr>
              <a:t> с трубочкой</a:t>
            </a:r>
          </a:p>
          <a:p>
            <a:pPr lvl="0">
              <a:buFont typeface="Wingdings" pitchFamily="2" charset="2"/>
              <a:buChar char="Ø"/>
            </a:pPr>
            <a:r>
              <a:rPr lang="ru-RU" i="1" dirty="0" smtClean="0">
                <a:solidFill>
                  <a:srgbClr val="00B050"/>
                </a:solidFill>
              </a:rPr>
              <a:t>Монотипия пейзажная</a:t>
            </a:r>
          </a:p>
          <a:p>
            <a:pPr lvl="0">
              <a:buFont typeface="Wingdings" pitchFamily="2" charset="2"/>
              <a:buChar char="Ø"/>
            </a:pPr>
            <a:r>
              <a:rPr lang="ru-RU" i="1" dirty="0" smtClean="0">
                <a:solidFill>
                  <a:srgbClr val="00B050"/>
                </a:solidFill>
              </a:rPr>
              <a:t>Печать по трафарету</a:t>
            </a:r>
          </a:p>
          <a:p>
            <a:pPr lvl="0">
              <a:buFont typeface="Wingdings" pitchFamily="2" charset="2"/>
              <a:buChar char="Ø"/>
            </a:pPr>
            <a:r>
              <a:rPr lang="ru-RU" i="1" dirty="0" err="1" smtClean="0">
                <a:solidFill>
                  <a:srgbClr val="00B050"/>
                </a:solidFill>
              </a:rPr>
              <a:t>Кляксография</a:t>
            </a:r>
            <a:r>
              <a:rPr lang="ru-RU" i="1" dirty="0" smtClean="0">
                <a:solidFill>
                  <a:srgbClr val="00B050"/>
                </a:solidFill>
              </a:rPr>
              <a:t> обычная</a:t>
            </a:r>
          </a:p>
          <a:p>
            <a:pPr lvl="0">
              <a:buFont typeface="Wingdings" pitchFamily="2" charset="2"/>
              <a:buChar char="Ø"/>
            </a:pPr>
            <a:r>
              <a:rPr lang="ru-RU" i="1" dirty="0" err="1" smtClean="0">
                <a:solidFill>
                  <a:srgbClr val="00B050"/>
                </a:solidFill>
              </a:rPr>
              <a:t>Граттаж</a:t>
            </a:r>
            <a:r>
              <a:rPr lang="ru-RU" i="1" dirty="0" smtClean="0">
                <a:solidFill>
                  <a:srgbClr val="00B050"/>
                </a:solidFill>
              </a:rPr>
              <a:t> и т.д.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R1QDNO7X.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714348" y="642918"/>
            <a:ext cx="8215370" cy="1200329"/>
          </a:xfrm>
          <a:prstGeom prst="rect">
            <a:avLst/>
          </a:prstGeom>
          <a:noFill/>
        </p:spPr>
        <p:txBody>
          <a:bodyPr wrap="square" rtlCol="0">
            <a:spAutoFit/>
          </a:bodyPr>
          <a:lstStyle/>
          <a:p>
            <a:r>
              <a:rPr lang="ru-RU" sz="1600" b="1" dirty="0" smtClean="0"/>
              <a:t>Цель</a:t>
            </a:r>
            <a:r>
              <a:rPr lang="ru-RU" dirty="0" smtClean="0"/>
              <a:t>: </a:t>
            </a:r>
            <a:br>
              <a:rPr lang="ru-RU" dirty="0" smtClean="0"/>
            </a:br>
            <a:r>
              <a:rPr lang="ru-RU" dirty="0" smtClean="0"/>
              <a:t>Развивать творческие способности и фантазии каждого ребенка средствами нетрадиционных техник, помочь реализовать себя, уметь соединять в одном рисунке различные материалы для получения выразительного образа</a:t>
            </a:r>
            <a:endParaRPr lang="ru-RU" dirty="0"/>
          </a:p>
        </p:txBody>
      </p:sp>
      <p:sp>
        <p:nvSpPr>
          <p:cNvPr id="3" name="TextBox 2"/>
          <p:cNvSpPr txBox="1"/>
          <p:nvPr/>
        </p:nvSpPr>
        <p:spPr>
          <a:xfrm>
            <a:off x="785786" y="1928802"/>
            <a:ext cx="7429552" cy="4062651"/>
          </a:xfrm>
          <a:prstGeom prst="rect">
            <a:avLst/>
          </a:prstGeom>
          <a:noFill/>
        </p:spPr>
        <p:txBody>
          <a:bodyPr wrap="square" rtlCol="0">
            <a:spAutoFit/>
          </a:bodyPr>
          <a:lstStyle/>
          <a:p>
            <a:r>
              <a:rPr lang="ru-RU" sz="1600" b="1" dirty="0" smtClean="0"/>
              <a:t>Задачи</a:t>
            </a:r>
            <a:r>
              <a:rPr lang="ru-RU" sz="1200" dirty="0" smtClean="0"/>
              <a:t>: </a:t>
            </a:r>
            <a:r>
              <a:rPr lang="uk-UA" sz="1200" dirty="0" smtClean="0"/>
              <a:t>развивать сенсорную сферу не только через </a:t>
            </a:r>
            <a:r>
              <a:rPr lang="uk-UA" sz="1200" dirty="0" err="1" smtClean="0"/>
              <a:t>исследование</a:t>
            </a:r>
            <a:r>
              <a:rPr lang="uk-UA" sz="1200" dirty="0" smtClean="0"/>
              <a:t> </a:t>
            </a:r>
            <a:r>
              <a:rPr lang="uk-UA" sz="1200" dirty="0" err="1" smtClean="0"/>
              <a:t>свойств</a:t>
            </a:r>
            <a:r>
              <a:rPr lang="uk-UA" sz="1200" dirty="0" smtClean="0"/>
              <a:t> </a:t>
            </a:r>
            <a:r>
              <a:rPr lang="uk-UA" sz="1200" dirty="0" err="1" smtClean="0"/>
              <a:t>изображаемых</a:t>
            </a:r>
            <a:r>
              <a:rPr lang="uk-UA" sz="1200" dirty="0" smtClean="0"/>
              <a:t> </a:t>
            </a:r>
            <a:r>
              <a:rPr lang="uk-UA" sz="1200" dirty="0" err="1" smtClean="0"/>
              <a:t>предметов</a:t>
            </a:r>
            <a:r>
              <a:rPr lang="uk-UA" sz="1200" dirty="0" smtClean="0"/>
              <a:t> и </a:t>
            </a:r>
            <a:r>
              <a:rPr lang="uk-UA" sz="1200" dirty="0" err="1" smtClean="0"/>
              <a:t>выполнение</a:t>
            </a:r>
            <a:r>
              <a:rPr lang="uk-UA" sz="1200" dirty="0" smtClean="0"/>
              <a:t> </a:t>
            </a:r>
            <a:r>
              <a:rPr lang="uk-UA" sz="1200" dirty="0" err="1" smtClean="0"/>
              <a:t>соответствующих</a:t>
            </a:r>
            <a:r>
              <a:rPr lang="uk-UA" sz="1200" dirty="0" smtClean="0"/>
              <a:t> </a:t>
            </a:r>
            <a:r>
              <a:rPr lang="uk-UA" sz="1200" dirty="0" err="1" smtClean="0"/>
              <a:t>действий</a:t>
            </a:r>
            <a:r>
              <a:rPr lang="uk-UA" sz="1200" dirty="0" smtClean="0"/>
              <a:t>, </a:t>
            </a:r>
            <a:r>
              <a:rPr lang="uk-UA" sz="1200" dirty="0" err="1" smtClean="0"/>
              <a:t>но</a:t>
            </a:r>
            <a:r>
              <a:rPr lang="uk-UA" sz="1200" dirty="0" smtClean="0"/>
              <a:t> и </a:t>
            </a:r>
            <a:r>
              <a:rPr lang="uk-UA" sz="1200" dirty="0" err="1" smtClean="0"/>
              <a:t>благодаря</a:t>
            </a:r>
            <a:r>
              <a:rPr lang="uk-UA" sz="1200" dirty="0" smtClean="0"/>
              <a:t> </a:t>
            </a:r>
            <a:r>
              <a:rPr lang="uk-UA" sz="1200" dirty="0" err="1" smtClean="0"/>
              <a:t>работе</a:t>
            </a:r>
            <a:r>
              <a:rPr lang="uk-UA" sz="1200" dirty="0" smtClean="0"/>
              <a:t> с </a:t>
            </a:r>
            <a:r>
              <a:rPr lang="uk-UA" sz="1200" dirty="0" err="1" smtClean="0"/>
              <a:t>разными</a:t>
            </a:r>
            <a:r>
              <a:rPr lang="uk-UA" sz="1200" dirty="0" smtClean="0"/>
              <a:t> </a:t>
            </a:r>
            <a:r>
              <a:rPr lang="uk-UA" sz="1200" dirty="0" err="1" smtClean="0"/>
              <a:t>живописными</a:t>
            </a:r>
            <a:r>
              <a:rPr lang="uk-UA" sz="1200" dirty="0" smtClean="0"/>
              <a:t> </a:t>
            </a:r>
            <a:r>
              <a:rPr lang="uk-UA" sz="1200" dirty="0" err="1" smtClean="0"/>
              <a:t>материалами</a:t>
            </a:r>
            <a:r>
              <a:rPr lang="uk-UA" sz="1200" dirty="0" smtClean="0"/>
              <a:t>. </a:t>
            </a:r>
            <a:r>
              <a:rPr lang="uk-UA" sz="1200" dirty="0" err="1" smtClean="0"/>
              <a:t>Кроме</a:t>
            </a:r>
            <a:r>
              <a:rPr lang="uk-UA" sz="1200" dirty="0" smtClean="0"/>
              <a:t> того, </a:t>
            </a:r>
            <a:r>
              <a:rPr lang="uk-UA" sz="1200" dirty="0" err="1" smtClean="0"/>
              <a:t>осуществляется</a:t>
            </a:r>
            <a:r>
              <a:rPr lang="uk-UA" sz="1200" dirty="0" smtClean="0"/>
              <a:t> </a:t>
            </a:r>
            <a:r>
              <a:rPr lang="uk-UA" sz="1200" dirty="0" err="1" smtClean="0"/>
              <a:t>стимуляция</a:t>
            </a:r>
            <a:r>
              <a:rPr lang="uk-UA" sz="1200" dirty="0" smtClean="0"/>
              <a:t> </a:t>
            </a:r>
            <a:r>
              <a:rPr lang="uk-UA" sz="1200" dirty="0" err="1" smtClean="0"/>
              <a:t>познавательных</a:t>
            </a:r>
            <a:r>
              <a:rPr lang="uk-UA" sz="1200" dirty="0" smtClean="0"/>
              <a:t> </a:t>
            </a:r>
            <a:r>
              <a:rPr lang="uk-UA" sz="1200" dirty="0" err="1" smtClean="0"/>
              <a:t>интересов</a:t>
            </a:r>
            <a:r>
              <a:rPr lang="uk-UA" sz="1200" dirty="0" smtClean="0"/>
              <a:t> </a:t>
            </a:r>
            <a:r>
              <a:rPr lang="uk-UA" sz="1200" dirty="0" err="1" smtClean="0"/>
              <a:t>ребенка</a:t>
            </a:r>
            <a:r>
              <a:rPr lang="uk-UA" sz="1200" dirty="0" smtClean="0"/>
              <a:t> (</a:t>
            </a:r>
            <a:r>
              <a:rPr lang="uk-UA" sz="1200" dirty="0" err="1" smtClean="0"/>
              <a:t>использования</a:t>
            </a:r>
            <a:r>
              <a:rPr lang="uk-UA" sz="1200" dirty="0" smtClean="0"/>
              <a:t> </a:t>
            </a:r>
            <a:r>
              <a:rPr lang="uk-UA" sz="1200" dirty="0" err="1" smtClean="0"/>
              <a:t>предметов</a:t>
            </a:r>
            <a:r>
              <a:rPr lang="uk-UA" sz="1200" dirty="0" smtClean="0"/>
              <a:t>, </a:t>
            </a:r>
            <a:r>
              <a:rPr lang="uk-UA" sz="1200" dirty="0" err="1" smtClean="0"/>
              <a:t>которые</a:t>
            </a:r>
            <a:r>
              <a:rPr lang="uk-UA" sz="1200" dirty="0" smtClean="0"/>
              <a:t> </a:t>
            </a:r>
            <a:r>
              <a:rPr lang="uk-UA" sz="1200" dirty="0" err="1" smtClean="0"/>
              <a:t>окружают</a:t>
            </a:r>
            <a:r>
              <a:rPr lang="uk-UA" sz="1200" dirty="0" smtClean="0"/>
              <a:t> </a:t>
            </a:r>
            <a:r>
              <a:rPr lang="uk-UA" sz="1200" dirty="0" err="1" smtClean="0"/>
              <a:t>ребенка</a:t>
            </a:r>
            <a:r>
              <a:rPr lang="uk-UA" sz="1200" dirty="0" smtClean="0"/>
              <a:t> </a:t>
            </a:r>
            <a:r>
              <a:rPr lang="uk-UA" sz="1200" dirty="0" err="1" smtClean="0"/>
              <a:t>каждый</a:t>
            </a:r>
            <a:r>
              <a:rPr lang="uk-UA" sz="1200" dirty="0" smtClean="0"/>
              <a:t> день в </a:t>
            </a:r>
            <a:r>
              <a:rPr lang="uk-UA" sz="1200" dirty="0" err="1" smtClean="0"/>
              <a:t>новом</a:t>
            </a:r>
            <a:r>
              <a:rPr lang="uk-UA" sz="1200" dirty="0" smtClean="0"/>
              <a:t> </a:t>
            </a:r>
            <a:r>
              <a:rPr lang="uk-UA" sz="1200" dirty="0" err="1" smtClean="0"/>
              <a:t>ракурсе</a:t>
            </a:r>
            <a:r>
              <a:rPr lang="uk-UA" sz="1200" dirty="0" smtClean="0"/>
              <a:t>, — </a:t>
            </a:r>
            <a:r>
              <a:rPr lang="uk-UA" sz="1200" dirty="0" err="1" smtClean="0"/>
              <a:t>можно</a:t>
            </a:r>
            <a:r>
              <a:rPr lang="uk-UA" sz="1200" dirty="0" smtClean="0"/>
              <a:t> </a:t>
            </a:r>
            <a:r>
              <a:rPr lang="uk-UA" sz="1200" dirty="0" err="1" smtClean="0"/>
              <a:t>рисовать</a:t>
            </a:r>
            <a:r>
              <a:rPr lang="uk-UA" sz="1200" dirty="0" smtClean="0"/>
              <a:t> </a:t>
            </a:r>
            <a:r>
              <a:rPr lang="uk-UA" sz="1200" dirty="0" err="1" smtClean="0"/>
              <a:t>своей</a:t>
            </a:r>
            <a:r>
              <a:rPr lang="uk-UA" sz="1200" dirty="0" smtClean="0"/>
              <a:t> </a:t>
            </a:r>
            <a:r>
              <a:rPr lang="uk-UA" sz="1200" dirty="0" err="1" smtClean="0"/>
              <a:t>собственной</a:t>
            </a:r>
            <a:r>
              <a:rPr lang="uk-UA" sz="1200" dirty="0" smtClean="0"/>
              <a:t> </a:t>
            </a:r>
            <a:r>
              <a:rPr lang="uk-UA" sz="1200" dirty="0" err="1" smtClean="0"/>
              <a:t>ладонью</a:t>
            </a:r>
            <a:r>
              <a:rPr lang="uk-UA" sz="1200" dirty="0" smtClean="0"/>
              <a:t>, </a:t>
            </a:r>
            <a:r>
              <a:rPr lang="uk-UA" sz="1200" dirty="0" err="1" smtClean="0"/>
              <a:t>пальцами</a:t>
            </a:r>
            <a:r>
              <a:rPr lang="uk-UA" sz="1200" dirty="0" smtClean="0"/>
              <a:t>, </a:t>
            </a:r>
            <a:r>
              <a:rPr lang="uk-UA" sz="1200" dirty="0" err="1" smtClean="0"/>
              <a:t>использовать</a:t>
            </a:r>
            <a:r>
              <a:rPr lang="uk-UA" sz="1200" dirty="0" smtClean="0"/>
              <a:t> </a:t>
            </a:r>
            <a:r>
              <a:rPr lang="uk-UA" sz="1200" dirty="0" err="1" smtClean="0"/>
              <a:t>вместо</a:t>
            </a:r>
            <a:r>
              <a:rPr lang="uk-UA" sz="1200" dirty="0" smtClean="0"/>
              <a:t> кистей колосок </a:t>
            </a:r>
            <a:r>
              <a:rPr lang="uk-UA" sz="1200" dirty="0" err="1" smtClean="0"/>
              <a:t>или</a:t>
            </a:r>
            <a:r>
              <a:rPr lang="uk-UA" sz="1200" dirty="0" smtClean="0"/>
              <a:t> листок березки).</a:t>
            </a:r>
          </a:p>
          <a:p>
            <a:r>
              <a:rPr lang="ru-RU" sz="1200" dirty="0" smtClean="0"/>
              <a:t>Происходит развитие наглядно-образного и словесно-логического мышления, активизация речевой деятельности детей. (Чем я еще смогу нарисовать? Что я смогу нарисовать этим материалом?) За счет использования разнообразных изображающих материалов, новых технических приемов, нуждающихся точности движений, но не ограничивающих пальцы ребенка фиксированным положением (как при правильном держание карандаша), создаются условия для преодоления общего неудобства, развития мелкой моторики.</a:t>
            </a:r>
          </a:p>
          <a:p>
            <a:r>
              <a:rPr lang="ru-RU" sz="1200" dirty="0" smtClean="0"/>
              <a:t>Ведь вместо традиционной кисти и карандаша ребенок использует для создания изображения собственные ладони, разнообразные печати, трафареты и т.п.</a:t>
            </a:r>
          </a:p>
          <a:p>
            <a:r>
              <a:rPr lang="ru-RU" sz="1200" dirty="0" smtClean="0"/>
              <a:t>Именно нетрадиционные техники рисования создают атмосферу непринужденности, открытости, содействуют развитию инициативы, самостоятельности, создают эмоционально-благоприятное отношение к деятельности у детей. Результат изобразительной деятельности не может быть плохим или хорошим, работа каждого ребенка индивидуальна и неповторимая. Это зарождает у детей новое желание, стремление к новому более творческому отражению ощущений, настроения собственных мнений; способствует всестороннему и гармоничному развитию детской индивидуальности, формированию поистине творческой личности</a:t>
            </a:r>
          </a:p>
          <a:p>
            <a:endParaRPr lang="ru-RU"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s34326393.jpg"/>
          <p:cNvPicPr>
            <a:picLocks noChangeAspect="1"/>
          </p:cNvPicPr>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Рисунок 1" descr="IMG_0057.JPG"/>
          <p:cNvPicPr>
            <a:picLocks noChangeAspect="1"/>
          </p:cNvPicPr>
          <p:nvPr/>
        </p:nvPicPr>
        <p:blipFill>
          <a:blip r:embed="rId3" cstate="print"/>
          <a:stretch>
            <a:fillRect/>
          </a:stretch>
        </p:blipFill>
        <p:spPr>
          <a:xfrm>
            <a:off x="4786314" y="1500174"/>
            <a:ext cx="2857520" cy="3810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285720" y="642918"/>
            <a:ext cx="4857784" cy="923330"/>
          </a:xfrm>
          <a:prstGeom prst="rect">
            <a:avLst/>
          </a:prstGeom>
          <a:noFill/>
        </p:spPr>
        <p:txBody>
          <a:bodyPr wrap="square" rtlCol="0">
            <a:spAutoFit/>
          </a:bodyPr>
          <a:lstStyle/>
          <a:p>
            <a:r>
              <a:rPr lang="ru-RU" dirty="0" smtClean="0"/>
              <a:t>Для того чтобы сделать занятие с ребенком интереснее, можно использовать  разные виды круп и макаронных изделий..</a:t>
            </a:r>
            <a:endParaRPr lang="ru-RU" dirty="0"/>
          </a:p>
        </p:txBody>
      </p:sp>
      <p:sp>
        <p:nvSpPr>
          <p:cNvPr id="4" name="TextBox 3"/>
          <p:cNvSpPr txBox="1"/>
          <p:nvPr/>
        </p:nvSpPr>
        <p:spPr>
          <a:xfrm>
            <a:off x="714348" y="1714488"/>
            <a:ext cx="4214842" cy="523220"/>
          </a:xfrm>
          <a:prstGeom prst="rect">
            <a:avLst/>
          </a:prstGeom>
          <a:noFill/>
        </p:spPr>
        <p:txBody>
          <a:bodyPr wrap="square" rtlCol="0">
            <a:spAutoFit/>
          </a:bodyPr>
          <a:lstStyle/>
          <a:p>
            <a:r>
              <a:rPr lang="ru-RU" dirty="0" smtClean="0"/>
              <a:t>Работа </a:t>
            </a:r>
            <a:r>
              <a:rPr lang="ru-RU" sz="2800" dirty="0" smtClean="0"/>
              <a:t>«Космические дали»</a:t>
            </a:r>
          </a:p>
        </p:txBody>
      </p:sp>
      <p:sp>
        <p:nvSpPr>
          <p:cNvPr id="5" name="TextBox 4"/>
          <p:cNvSpPr txBox="1"/>
          <p:nvPr/>
        </p:nvSpPr>
        <p:spPr>
          <a:xfrm>
            <a:off x="1714480" y="2643182"/>
            <a:ext cx="3143272" cy="2308324"/>
          </a:xfrm>
          <a:prstGeom prst="rect">
            <a:avLst/>
          </a:prstGeom>
          <a:noFill/>
        </p:spPr>
        <p:txBody>
          <a:bodyPr wrap="square" rtlCol="0">
            <a:spAutoFit/>
          </a:bodyPr>
          <a:lstStyle/>
          <a:p>
            <a:pPr>
              <a:buFont typeface="Wingdings" pitchFamily="2" charset="2"/>
              <a:buChar char="v"/>
            </a:pPr>
            <a:r>
              <a:rPr lang="ru-RU" dirty="0" smtClean="0"/>
              <a:t>Макароны фигурные</a:t>
            </a:r>
          </a:p>
          <a:p>
            <a:pPr>
              <a:buFont typeface="Wingdings" pitchFamily="2" charset="2"/>
              <a:buChar char="v"/>
            </a:pPr>
            <a:r>
              <a:rPr lang="ru-RU" dirty="0" smtClean="0"/>
              <a:t>Крупа пшенная</a:t>
            </a:r>
          </a:p>
          <a:p>
            <a:pPr>
              <a:buFont typeface="Wingdings" pitchFamily="2" charset="2"/>
              <a:buChar char="v"/>
            </a:pPr>
            <a:r>
              <a:rPr lang="ru-RU" dirty="0" smtClean="0"/>
              <a:t>Крупа рисовая</a:t>
            </a:r>
          </a:p>
          <a:p>
            <a:pPr>
              <a:buFont typeface="Wingdings" pitchFamily="2" charset="2"/>
              <a:buChar char="v"/>
            </a:pPr>
            <a:r>
              <a:rPr lang="ru-RU" dirty="0" smtClean="0"/>
              <a:t>Крупа гречневая</a:t>
            </a:r>
          </a:p>
          <a:p>
            <a:pPr>
              <a:buFont typeface="Wingdings" pitchFamily="2" charset="2"/>
              <a:buChar char="v"/>
            </a:pPr>
            <a:r>
              <a:rPr lang="ru-RU" dirty="0" smtClean="0"/>
              <a:t>Гуашь</a:t>
            </a:r>
          </a:p>
          <a:p>
            <a:pPr>
              <a:buFont typeface="Wingdings" pitchFamily="2" charset="2"/>
              <a:buChar char="v"/>
            </a:pPr>
            <a:r>
              <a:rPr lang="ru-RU" dirty="0" smtClean="0"/>
              <a:t>Ножницы </a:t>
            </a:r>
          </a:p>
          <a:p>
            <a:pPr>
              <a:buFont typeface="Wingdings" pitchFamily="2" charset="2"/>
              <a:buChar char="v"/>
            </a:pPr>
            <a:r>
              <a:rPr lang="ru-RU" dirty="0" smtClean="0"/>
              <a:t>Соль</a:t>
            </a:r>
          </a:p>
          <a:p>
            <a:pPr>
              <a:buFont typeface="Wingdings" pitchFamily="2" charset="2"/>
              <a:buChar char="v"/>
            </a:pPr>
            <a:r>
              <a:rPr lang="ru-RU" dirty="0" smtClean="0"/>
              <a:t>Клей</a:t>
            </a:r>
          </a:p>
        </p:txBody>
      </p:sp>
      <p:sp>
        <p:nvSpPr>
          <p:cNvPr id="7" name="TextBox 6"/>
          <p:cNvSpPr txBox="1"/>
          <p:nvPr/>
        </p:nvSpPr>
        <p:spPr>
          <a:xfrm>
            <a:off x="571472" y="5429264"/>
            <a:ext cx="8001056" cy="646331"/>
          </a:xfrm>
          <a:prstGeom prst="rect">
            <a:avLst/>
          </a:prstGeom>
          <a:noFill/>
        </p:spPr>
        <p:txBody>
          <a:bodyPr wrap="square" rtlCol="0">
            <a:spAutoFit/>
          </a:bodyPr>
          <a:lstStyle/>
          <a:p>
            <a:r>
              <a:rPr lang="ru-RU" dirty="0" smtClean="0"/>
              <a:t>Данная работа развивает фантазию, творческие способности, </a:t>
            </a:r>
            <a:r>
              <a:rPr lang="ru-RU" dirty="0" err="1" smtClean="0"/>
              <a:t>маторику</a:t>
            </a:r>
            <a:r>
              <a:rPr lang="ru-RU" dirty="0" smtClean="0"/>
              <a:t>, </a:t>
            </a:r>
            <a:r>
              <a:rPr lang="ru-RU" dirty="0" err="1" smtClean="0"/>
              <a:t>позновательный</a:t>
            </a:r>
            <a:r>
              <a:rPr lang="ru-RU" dirty="0" smtClean="0"/>
              <a:t> интерес ребенка к теме космоса.</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large-3959.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571472" y="428604"/>
            <a:ext cx="6614544" cy="646331"/>
          </a:xfrm>
          <a:prstGeom prst="rect">
            <a:avLst/>
          </a:prstGeom>
          <a:noFill/>
        </p:spPr>
        <p:txBody>
          <a:bodyPr wrap="square" rtlCol="0">
            <a:spAutoFit/>
          </a:bodyPr>
          <a:lstStyle/>
          <a:p>
            <a:r>
              <a:rPr lang="ru-RU" dirty="0" smtClean="0">
                <a:solidFill>
                  <a:srgbClr val="FF0000"/>
                </a:solidFill>
              </a:rPr>
              <a:t>Используйте свою фантазию для помощи ребенку в развитии  творческих способностей</a:t>
            </a:r>
            <a:endParaRPr lang="ru-RU" dirty="0">
              <a:solidFill>
                <a:srgbClr val="FF0000"/>
              </a:solidFill>
            </a:endParaRPr>
          </a:p>
        </p:txBody>
      </p:sp>
      <p:pic>
        <p:nvPicPr>
          <p:cNvPr id="3" name="Содержимое 10" descr="IMG_0112.JPG"/>
          <p:cNvPicPr>
            <a:picLocks noChangeAspect="1"/>
          </p:cNvPicPr>
          <p:nvPr/>
        </p:nvPicPr>
        <p:blipFill>
          <a:blip r:embed="rId3" cstate="print"/>
          <a:stretch>
            <a:fillRect/>
          </a:stretch>
        </p:blipFill>
        <p:spPr>
          <a:xfrm>
            <a:off x="1928794" y="1142984"/>
            <a:ext cx="3429024" cy="3110799"/>
          </a:xfrm>
          <a:prstGeom prst="rect">
            <a:avLst/>
          </a:prstGeom>
          <a:ln>
            <a:noFill/>
          </a:ln>
          <a:effectLst>
            <a:softEdge rad="112500"/>
          </a:effectLst>
        </p:spPr>
      </p:pic>
      <p:pic>
        <p:nvPicPr>
          <p:cNvPr id="4" name="Содержимое 4" descr="IMG_0139.JPG"/>
          <p:cNvPicPr>
            <a:picLocks noChangeAspect="1"/>
          </p:cNvPicPr>
          <p:nvPr/>
        </p:nvPicPr>
        <p:blipFill>
          <a:blip r:embed="rId4" cstate="print"/>
          <a:srcRect l="11111"/>
          <a:stretch>
            <a:fillRect/>
          </a:stretch>
        </p:blipFill>
        <p:spPr>
          <a:xfrm>
            <a:off x="5857884" y="4071942"/>
            <a:ext cx="3070173" cy="2357454"/>
          </a:xfrm>
          <a:prstGeom prst="rect">
            <a:avLst/>
          </a:prstGeom>
          <a:ln>
            <a:noFill/>
          </a:ln>
          <a:effectLst>
            <a:softEdge rad="112500"/>
          </a:effectLst>
        </p:spPr>
      </p:pic>
      <p:sp>
        <p:nvSpPr>
          <p:cNvPr id="5" name="TextBox 4"/>
          <p:cNvSpPr txBox="1"/>
          <p:nvPr/>
        </p:nvSpPr>
        <p:spPr>
          <a:xfrm>
            <a:off x="6000760" y="1142984"/>
            <a:ext cx="3000396" cy="369332"/>
          </a:xfrm>
          <a:prstGeom prst="rect">
            <a:avLst/>
          </a:prstGeom>
          <a:noFill/>
        </p:spPr>
        <p:txBody>
          <a:bodyPr wrap="square" rtlCol="0">
            <a:spAutoFit/>
          </a:bodyPr>
          <a:lstStyle/>
          <a:p>
            <a:r>
              <a:rPr lang="ru-RU" dirty="0" smtClean="0"/>
              <a:t>Панно «Снежная королева»</a:t>
            </a:r>
            <a:endParaRPr lang="ru-RU" dirty="0"/>
          </a:p>
        </p:txBody>
      </p:sp>
      <p:sp>
        <p:nvSpPr>
          <p:cNvPr id="7" name="TextBox 6"/>
          <p:cNvSpPr txBox="1"/>
          <p:nvPr/>
        </p:nvSpPr>
        <p:spPr>
          <a:xfrm>
            <a:off x="5929322" y="1643050"/>
            <a:ext cx="2857520" cy="2031325"/>
          </a:xfrm>
          <a:prstGeom prst="rect">
            <a:avLst/>
          </a:prstGeom>
          <a:noFill/>
        </p:spPr>
        <p:txBody>
          <a:bodyPr wrap="square" rtlCol="0">
            <a:spAutoFit/>
          </a:bodyPr>
          <a:lstStyle/>
          <a:p>
            <a:pPr>
              <a:buFont typeface="Wingdings" pitchFamily="2" charset="2"/>
              <a:buChar char="v"/>
            </a:pPr>
            <a:r>
              <a:rPr lang="ru-RU" dirty="0" smtClean="0">
                <a:solidFill>
                  <a:schemeClr val="accent2">
                    <a:lumMod val="50000"/>
                  </a:schemeClr>
                </a:solidFill>
              </a:rPr>
              <a:t>Мелки восковые</a:t>
            </a:r>
          </a:p>
          <a:p>
            <a:pPr>
              <a:buFont typeface="Wingdings" pitchFamily="2" charset="2"/>
              <a:buChar char="v"/>
            </a:pPr>
            <a:r>
              <a:rPr lang="ru-RU" dirty="0" smtClean="0">
                <a:solidFill>
                  <a:schemeClr val="accent2">
                    <a:lumMod val="50000"/>
                  </a:schemeClr>
                </a:solidFill>
              </a:rPr>
              <a:t>Соль</a:t>
            </a:r>
          </a:p>
          <a:p>
            <a:pPr>
              <a:buFont typeface="Wingdings" pitchFamily="2" charset="2"/>
              <a:buChar char="v"/>
            </a:pPr>
            <a:r>
              <a:rPr lang="ru-RU" dirty="0" smtClean="0">
                <a:solidFill>
                  <a:schemeClr val="accent2">
                    <a:lumMod val="50000"/>
                  </a:schemeClr>
                </a:solidFill>
              </a:rPr>
              <a:t>Краски гуашь</a:t>
            </a:r>
          </a:p>
          <a:p>
            <a:pPr>
              <a:buFont typeface="Wingdings" pitchFamily="2" charset="2"/>
              <a:buChar char="v"/>
            </a:pPr>
            <a:r>
              <a:rPr lang="ru-RU" dirty="0" smtClean="0">
                <a:solidFill>
                  <a:schemeClr val="accent2">
                    <a:lumMod val="50000"/>
                  </a:schemeClr>
                </a:solidFill>
              </a:rPr>
              <a:t>Пшено</a:t>
            </a:r>
          </a:p>
          <a:p>
            <a:pPr>
              <a:buFont typeface="Wingdings" pitchFamily="2" charset="2"/>
              <a:buChar char="v"/>
            </a:pPr>
            <a:r>
              <a:rPr lang="ru-RU" dirty="0" smtClean="0">
                <a:solidFill>
                  <a:schemeClr val="accent2">
                    <a:lumMod val="50000"/>
                  </a:schemeClr>
                </a:solidFill>
              </a:rPr>
              <a:t>Кисточки</a:t>
            </a:r>
          </a:p>
          <a:p>
            <a:pPr>
              <a:buFont typeface="Wingdings" pitchFamily="2" charset="2"/>
              <a:buChar char="v"/>
            </a:pPr>
            <a:r>
              <a:rPr lang="ru-RU" dirty="0" smtClean="0">
                <a:solidFill>
                  <a:schemeClr val="accent2">
                    <a:lumMod val="50000"/>
                  </a:schemeClr>
                </a:solidFill>
              </a:rPr>
              <a:t>Свечка</a:t>
            </a:r>
          </a:p>
          <a:p>
            <a:pPr>
              <a:buFont typeface="Wingdings" pitchFamily="2" charset="2"/>
              <a:buChar char="v"/>
            </a:pPr>
            <a:r>
              <a:rPr lang="ru-RU" dirty="0" smtClean="0">
                <a:solidFill>
                  <a:schemeClr val="accent2">
                    <a:lumMod val="50000"/>
                  </a:schemeClr>
                </a:solidFill>
              </a:rPr>
              <a:t>Хорошее настроение</a:t>
            </a:r>
          </a:p>
        </p:txBody>
      </p:sp>
      <p:sp>
        <p:nvSpPr>
          <p:cNvPr id="8" name="TextBox 7"/>
          <p:cNvSpPr txBox="1"/>
          <p:nvPr/>
        </p:nvSpPr>
        <p:spPr>
          <a:xfrm>
            <a:off x="285720" y="4214818"/>
            <a:ext cx="4500594" cy="2308324"/>
          </a:xfrm>
          <a:prstGeom prst="rect">
            <a:avLst/>
          </a:prstGeom>
          <a:noFill/>
        </p:spPr>
        <p:txBody>
          <a:bodyPr wrap="square" rtlCol="0">
            <a:spAutoFit/>
          </a:bodyPr>
          <a:lstStyle/>
          <a:p>
            <a:r>
              <a:rPr lang="ru-RU" sz="1600" dirty="0" smtClean="0">
                <a:solidFill>
                  <a:srgbClr val="FF0000"/>
                </a:solidFill>
              </a:rPr>
              <a:t>Рисуем фрагмент сказки «Снежная королева».Для объемного рисования снега используем соль смешанную с гуашью. Для изображения снежной королевы и Кая берем восковые мелки и плавим их в огне свечки и горячим мелком делаем оттиски на рисунке. Для </a:t>
            </a:r>
            <a:r>
              <a:rPr lang="ru-RU" sz="1600" dirty="0" err="1" smtClean="0">
                <a:solidFill>
                  <a:srgbClr val="FF0000"/>
                </a:solidFill>
              </a:rPr>
              <a:t>обьемного</a:t>
            </a:r>
            <a:r>
              <a:rPr lang="ru-RU" sz="1600" dirty="0" smtClean="0">
                <a:solidFill>
                  <a:srgbClr val="FF0000"/>
                </a:solidFill>
              </a:rPr>
              <a:t> изображения дерева берем пшено смешиваем с краской и клеем и наносим на рисунок. Оформляем работу. Панно готово!</a:t>
            </a:r>
            <a:endParaRPr lang="ru-RU" sz="16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R1QDNO7X.jpg"/>
          <p:cNvPicPr>
            <a:picLocks noChangeAspect="1"/>
          </p:cNvPicPr>
          <p:nvPr/>
        </p:nvPicPr>
        <p:blipFill>
          <a:blip r:embed="rId2"/>
          <a:stretch>
            <a:fillRect/>
          </a:stretch>
        </p:blipFill>
        <p:spPr>
          <a:xfrm>
            <a:off x="0" y="0"/>
            <a:ext cx="9144000" cy="6858000"/>
          </a:xfrm>
          <a:prstGeom prst="rect">
            <a:avLst/>
          </a:prstGeom>
        </p:spPr>
      </p:pic>
      <p:pic>
        <p:nvPicPr>
          <p:cNvPr id="2" name="Рисунок 1" descr="IMG_0003.JPG"/>
          <p:cNvPicPr>
            <a:picLocks noChangeAspect="1"/>
          </p:cNvPicPr>
          <p:nvPr/>
        </p:nvPicPr>
        <p:blipFill>
          <a:blip r:embed="rId3" cstate="print"/>
          <a:stretch>
            <a:fillRect/>
          </a:stretch>
        </p:blipFill>
        <p:spPr>
          <a:xfrm>
            <a:off x="4143372" y="1214422"/>
            <a:ext cx="4357718" cy="32682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p:cNvSpPr txBox="1"/>
          <p:nvPr/>
        </p:nvSpPr>
        <p:spPr>
          <a:xfrm>
            <a:off x="285720" y="428604"/>
            <a:ext cx="8501122" cy="923330"/>
          </a:xfrm>
          <a:prstGeom prst="rect">
            <a:avLst/>
          </a:prstGeom>
          <a:noFill/>
        </p:spPr>
        <p:txBody>
          <a:bodyPr wrap="square" rtlCol="0">
            <a:spAutoFit/>
          </a:bodyPr>
          <a:lstStyle/>
          <a:p>
            <a:r>
              <a:rPr lang="ru-RU" dirty="0" smtClean="0"/>
              <a:t>В ходе занятий используйте следующие методы и приемы: беседа, показ технических приемов. Объяснение, указание, напоминание, поощрение, анализ, игровые методы</a:t>
            </a:r>
            <a:endParaRPr lang="ru-RU" dirty="0"/>
          </a:p>
        </p:txBody>
      </p:sp>
      <p:sp>
        <p:nvSpPr>
          <p:cNvPr id="4" name="TextBox 3"/>
          <p:cNvSpPr txBox="1"/>
          <p:nvPr/>
        </p:nvSpPr>
        <p:spPr>
          <a:xfrm>
            <a:off x="357158" y="1785926"/>
            <a:ext cx="3643338" cy="646331"/>
          </a:xfrm>
          <a:prstGeom prst="rect">
            <a:avLst/>
          </a:prstGeom>
          <a:noFill/>
        </p:spPr>
        <p:txBody>
          <a:bodyPr wrap="square" rtlCol="0">
            <a:spAutoFit/>
          </a:bodyPr>
          <a:lstStyle/>
          <a:p>
            <a:r>
              <a:rPr lang="ru-RU" dirty="0" smtClean="0"/>
              <a:t>Птица «Мира» </a:t>
            </a:r>
          </a:p>
          <a:p>
            <a:r>
              <a:rPr lang="ru-RU" dirty="0" smtClean="0"/>
              <a:t>к  празднику  «ДЕНЬ ПОБЕДЫ»</a:t>
            </a:r>
            <a:endParaRPr lang="ru-RU" dirty="0"/>
          </a:p>
        </p:txBody>
      </p:sp>
      <p:sp>
        <p:nvSpPr>
          <p:cNvPr id="5" name="TextBox 4"/>
          <p:cNvSpPr txBox="1"/>
          <p:nvPr/>
        </p:nvSpPr>
        <p:spPr>
          <a:xfrm>
            <a:off x="500034" y="2928934"/>
            <a:ext cx="3571900" cy="1754326"/>
          </a:xfrm>
          <a:prstGeom prst="rect">
            <a:avLst/>
          </a:prstGeom>
          <a:noFill/>
        </p:spPr>
        <p:txBody>
          <a:bodyPr wrap="square" rtlCol="0">
            <a:spAutoFit/>
          </a:bodyPr>
          <a:lstStyle/>
          <a:p>
            <a:pPr>
              <a:buFont typeface="Wingdings" pitchFamily="2" charset="2"/>
              <a:buChar char="v"/>
            </a:pPr>
            <a:r>
              <a:rPr lang="ru-RU" dirty="0" smtClean="0"/>
              <a:t>Трафарет голубя</a:t>
            </a:r>
          </a:p>
          <a:p>
            <a:pPr>
              <a:buFont typeface="Wingdings" pitchFamily="2" charset="2"/>
              <a:buChar char="v"/>
            </a:pPr>
            <a:r>
              <a:rPr lang="ru-RU" dirty="0" smtClean="0"/>
              <a:t>Ватные диски</a:t>
            </a:r>
          </a:p>
          <a:p>
            <a:pPr>
              <a:buFont typeface="Wingdings" pitchFamily="2" charset="2"/>
              <a:buChar char="v"/>
            </a:pPr>
            <a:r>
              <a:rPr lang="ru-RU" dirty="0" smtClean="0"/>
              <a:t>Клей</a:t>
            </a:r>
          </a:p>
          <a:p>
            <a:pPr>
              <a:buFont typeface="Wingdings" pitchFamily="2" charset="2"/>
              <a:buChar char="v"/>
            </a:pPr>
            <a:r>
              <a:rPr lang="ru-RU" dirty="0" smtClean="0"/>
              <a:t>Цветные мелки</a:t>
            </a:r>
          </a:p>
          <a:p>
            <a:pPr>
              <a:buFont typeface="Wingdings" pitchFamily="2" charset="2"/>
              <a:buChar char="v"/>
            </a:pPr>
            <a:r>
              <a:rPr lang="ru-RU" dirty="0" smtClean="0"/>
              <a:t>Цветная бумага зеленого цвета</a:t>
            </a:r>
          </a:p>
          <a:p>
            <a:pPr>
              <a:buFont typeface="Wingdings" pitchFamily="2" charset="2"/>
              <a:buChar char="v"/>
            </a:pPr>
            <a:r>
              <a:rPr lang="ru-RU" dirty="0" smtClean="0"/>
              <a:t>ножницы</a:t>
            </a:r>
            <a:endParaRPr lang="ru-RU" dirty="0"/>
          </a:p>
        </p:txBody>
      </p:sp>
      <p:sp>
        <p:nvSpPr>
          <p:cNvPr id="6" name="TextBox 5"/>
          <p:cNvSpPr txBox="1"/>
          <p:nvPr/>
        </p:nvSpPr>
        <p:spPr>
          <a:xfrm>
            <a:off x="428596" y="4857760"/>
            <a:ext cx="7358113" cy="1477328"/>
          </a:xfrm>
          <a:prstGeom prst="rect">
            <a:avLst/>
          </a:prstGeom>
          <a:noFill/>
        </p:spPr>
        <p:txBody>
          <a:bodyPr wrap="square" rtlCol="0">
            <a:spAutoFit/>
          </a:bodyPr>
          <a:lstStyle/>
          <a:p>
            <a:r>
              <a:rPr lang="ru-RU" dirty="0" smtClean="0"/>
              <a:t>Берем трафарет голубя обводим и вырезаем.Рисуем карандашом крыло и хвост. Ватные диски рвем на кусочки. Кусочки ватных дисков приклеиваем к крыльям и хвосту. Вырезаем веточку и листики из зеленой бумаги , и приклеиваем листики к веточке. Веточку приклеиваем к клювику. Клюв раскрашиваем цветными мелками.</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large-9485.jpg"/>
          <p:cNvPicPr>
            <a:picLocks noChangeAspect="1"/>
          </p:cNvPicPr>
          <p:nvPr/>
        </p:nvPicPr>
        <p:blipFill>
          <a:blip r:embed="rId2"/>
          <a:stretch>
            <a:fillRect/>
          </a:stretch>
        </p:blipFill>
        <p:spPr>
          <a:xfrm>
            <a:off x="6763" y="0"/>
            <a:ext cx="9130474" cy="6858000"/>
          </a:xfrm>
          <a:prstGeom prst="rect">
            <a:avLst/>
          </a:prstGeom>
        </p:spPr>
      </p:pic>
      <p:pic>
        <p:nvPicPr>
          <p:cNvPr id="2" name="Рисунок 1" descr="IMG_0806.JPG"/>
          <p:cNvPicPr>
            <a:picLocks noChangeAspect="1"/>
          </p:cNvPicPr>
          <p:nvPr/>
        </p:nvPicPr>
        <p:blipFill>
          <a:blip r:embed="rId3" cstate="print"/>
          <a:stretch>
            <a:fillRect/>
          </a:stretch>
        </p:blipFill>
        <p:spPr>
          <a:xfrm>
            <a:off x="4929190" y="1571612"/>
            <a:ext cx="3857652" cy="2168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Рисунок 2" descr="IMG_0819.JPG"/>
          <p:cNvPicPr>
            <a:picLocks noChangeAspect="1"/>
          </p:cNvPicPr>
          <p:nvPr/>
        </p:nvPicPr>
        <p:blipFill>
          <a:blip r:embed="rId4" cstate="print"/>
          <a:stretch>
            <a:fillRect/>
          </a:stretch>
        </p:blipFill>
        <p:spPr>
          <a:xfrm>
            <a:off x="857224" y="3429000"/>
            <a:ext cx="1726357" cy="30718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285720" y="285728"/>
            <a:ext cx="8429685" cy="646331"/>
          </a:xfrm>
          <a:prstGeom prst="rect">
            <a:avLst/>
          </a:prstGeom>
          <a:noFill/>
        </p:spPr>
        <p:txBody>
          <a:bodyPr wrap="square" rtlCol="0">
            <a:spAutoFit/>
          </a:bodyPr>
          <a:lstStyle/>
          <a:p>
            <a:r>
              <a:rPr lang="ru-RU" dirty="0" smtClean="0"/>
              <a:t>Творческие способности развиваются тогда, когда для этого созданы условия, которые используются в полном объеме.</a:t>
            </a:r>
            <a:endParaRPr lang="ru-RU" dirty="0"/>
          </a:p>
        </p:txBody>
      </p:sp>
      <p:sp>
        <p:nvSpPr>
          <p:cNvPr id="5" name="TextBox 4"/>
          <p:cNvSpPr txBox="1"/>
          <p:nvPr/>
        </p:nvSpPr>
        <p:spPr>
          <a:xfrm>
            <a:off x="642910" y="1357298"/>
            <a:ext cx="3514424" cy="369332"/>
          </a:xfrm>
          <a:prstGeom prst="rect">
            <a:avLst/>
          </a:prstGeom>
          <a:noFill/>
        </p:spPr>
        <p:txBody>
          <a:bodyPr wrap="none" rtlCol="0">
            <a:spAutoFit/>
          </a:bodyPr>
          <a:lstStyle/>
          <a:p>
            <a:r>
              <a:rPr lang="ru-RU" dirty="0" smtClean="0"/>
              <a:t>Панно «Добрый доктор Айболит»</a:t>
            </a:r>
            <a:endParaRPr lang="ru-RU" dirty="0"/>
          </a:p>
        </p:txBody>
      </p:sp>
      <p:sp>
        <p:nvSpPr>
          <p:cNvPr id="6" name="TextBox 5"/>
          <p:cNvSpPr txBox="1"/>
          <p:nvPr/>
        </p:nvSpPr>
        <p:spPr>
          <a:xfrm>
            <a:off x="500034" y="1928802"/>
            <a:ext cx="1857388" cy="1477328"/>
          </a:xfrm>
          <a:prstGeom prst="rect">
            <a:avLst/>
          </a:prstGeom>
          <a:noFill/>
        </p:spPr>
        <p:txBody>
          <a:bodyPr wrap="square" rtlCol="0">
            <a:spAutoFit/>
          </a:bodyPr>
          <a:lstStyle/>
          <a:p>
            <a:r>
              <a:rPr lang="ru-RU" dirty="0" smtClean="0"/>
              <a:t>Для теста:</a:t>
            </a:r>
          </a:p>
          <a:p>
            <a:pPr>
              <a:buFont typeface="Wingdings" pitchFamily="2" charset="2"/>
              <a:buChar char="Ø"/>
            </a:pPr>
            <a:r>
              <a:rPr lang="ru-RU" dirty="0" smtClean="0"/>
              <a:t>мука</a:t>
            </a:r>
          </a:p>
          <a:p>
            <a:pPr>
              <a:buFont typeface="Wingdings" pitchFamily="2" charset="2"/>
              <a:buChar char="Ø"/>
            </a:pPr>
            <a:r>
              <a:rPr lang="ru-RU" dirty="0" smtClean="0"/>
              <a:t>соль "Экстра"</a:t>
            </a:r>
          </a:p>
          <a:p>
            <a:pPr>
              <a:buFont typeface="Wingdings" pitchFamily="2" charset="2"/>
              <a:buChar char="Ø"/>
            </a:pPr>
            <a:r>
              <a:rPr lang="ru-RU" dirty="0" smtClean="0"/>
              <a:t>вода </a:t>
            </a:r>
          </a:p>
          <a:p>
            <a:endParaRPr lang="ru-RU" dirty="0"/>
          </a:p>
        </p:txBody>
      </p:sp>
      <p:sp>
        <p:nvSpPr>
          <p:cNvPr id="7" name="TextBox 6"/>
          <p:cNvSpPr txBox="1"/>
          <p:nvPr/>
        </p:nvSpPr>
        <p:spPr>
          <a:xfrm>
            <a:off x="2857488" y="1857364"/>
            <a:ext cx="2000264" cy="1477328"/>
          </a:xfrm>
          <a:prstGeom prst="rect">
            <a:avLst/>
          </a:prstGeom>
          <a:noFill/>
        </p:spPr>
        <p:txBody>
          <a:bodyPr wrap="square" rtlCol="0">
            <a:spAutoFit/>
          </a:bodyPr>
          <a:lstStyle/>
          <a:p>
            <a:r>
              <a:rPr lang="ru-RU" dirty="0" smtClean="0"/>
              <a:t>Для панно:</a:t>
            </a:r>
          </a:p>
          <a:p>
            <a:pPr>
              <a:buFont typeface="Wingdings" pitchFamily="2" charset="2"/>
              <a:buChar char="Ø"/>
            </a:pPr>
            <a:r>
              <a:rPr lang="ru-RU" dirty="0" smtClean="0"/>
              <a:t>Тесто</a:t>
            </a:r>
          </a:p>
          <a:p>
            <a:pPr>
              <a:buFont typeface="Wingdings" pitchFamily="2" charset="2"/>
              <a:buChar char="Ø"/>
            </a:pPr>
            <a:r>
              <a:rPr lang="ru-RU" dirty="0" smtClean="0"/>
              <a:t>Гуашь</a:t>
            </a:r>
          </a:p>
          <a:p>
            <a:pPr>
              <a:buFont typeface="Wingdings" pitchFamily="2" charset="2"/>
              <a:buChar char="Ø"/>
            </a:pPr>
            <a:r>
              <a:rPr lang="ru-RU" dirty="0" smtClean="0"/>
              <a:t>Рифленая бумага</a:t>
            </a:r>
            <a:endParaRPr lang="ru-RU" dirty="0"/>
          </a:p>
        </p:txBody>
      </p:sp>
      <p:sp>
        <p:nvSpPr>
          <p:cNvPr id="9" name="TextBox 8"/>
          <p:cNvSpPr txBox="1"/>
          <p:nvPr/>
        </p:nvSpPr>
        <p:spPr>
          <a:xfrm>
            <a:off x="2786050" y="4000504"/>
            <a:ext cx="6357950" cy="3600986"/>
          </a:xfrm>
          <a:prstGeom prst="rect">
            <a:avLst/>
          </a:prstGeom>
          <a:noFill/>
        </p:spPr>
        <p:txBody>
          <a:bodyPr wrap="square" rtlCol="0">
            <a:spAutoFit/>
          </a:bodyPr>
          <a:lstStyle/>
          <a:p>
            <a:r>
              <a:rPr lang="ru-RU" sz="1200" dirty="0" smtClean="0"/>
              <a:t>Тесто: Для того, чтобы сделать соленое тесто возьмите муку, соль и воду. Смешиваем муку и соль "Экстра" в равных пропорциях. Добавляем немного воды и замешиваем тесто, как на пельмени. Затем кладем тесто в контейнер или в мешок и ставим в холодильник минимум на 2 часа. Только после этого можно будет лепить из теста. Если тесто получилось мало эластичным вы можете, добавить в него ложку крема для рук и тесто станет более податливым.</a:t>
            </a:r>
          </a:p>
          <a:p>
            <a:r>
              <a:rPr lang="ru-RU" sz="1200" dirty="0" smtClean="0"/>
              <a:t>Панно: Берем рисунок доктора </a:t>
            </a:r>
            <a:r>
              <a:rPr lang="ru-RU" sz="1200" dirty="0" smtClean="0"/>
              <a:t>Айболита</a:t>
            </a:r>
            <a:r>
              <a:rPr lang="ru-RU" sz="1200" dirty="0" smtClean="0"/>
              <a:t>. Разрезаем на части и прикрепляем к каждой части соленое тесто. Вылепливаем фигуру Айболита. Оставляем Айболита на свежем воздухе для высыхания. Получившуюся фигуру раскрашиваем гуашью. Панно готово! </a:t>
            </a:r>
          </a:p>
          <a:p>
            <a:r>
              <a:rPr lang="ru-RU" sz="1200" dirty="0" smtClean="0"/>
              <a:t>Теперь можно лепить поделки из соленого теста. Вот и весь рецепт соленого теста, сложного нет ничего. Попробуйте и у вас получится!</a:t>
            </a:r>
            <a:br>
              <a:rPr lang="ru-RU" sz="1200" dirty="0" smtClean="0"/>
            </a:br>
            <a:r>
              <a:rPr lang="ru-RU" sz="1200" dirty="0" smtClean="0"/>
              <a:t>Из соленого теста можно сделать любые фигуры. После того как фигуру слепили оставляем ее для высыхания на ночь. Или ставим в духовку при температуре  80 градусов на 15-20 минут.</a:t>
            </a:r>
          </a:p>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345362447-193899-01.jpg"/>
          <p:cNvPicPr>
            <a:picLocks noChangeAspect="1"/>
          </p:cNvPicPr>
          <p:nvPr/>
        </p:nvPicPr>
        <p:blipFill>
          <a:blip r:embed="rId2">
            <a:lum bright="24000"/>
          </a:blip>
          <a:srcRect r="1508" b="11055"/>
          <a:stretch>
            <a:fillRect/>
          </a:stretch>
        </p:blipFill>
        <p:spPr>
          <a:xfrm>
            <a:off x="0" y="39336"/>
            <a:ext cx="9144000" cy="6709364"/>
          </a:xfrm>
          <a:prstGeom prst="rect">
            <a:avLst/>
          </a:prstGeom>
        </p:spPr>
      </p:pic>
      <p:sp>
        <p:nvSpPr>
          <p:cNvPr id="4" name="TextBox 3"/>
          <p:cNvSpPr txBox="1"/>
          <p:nvPr/>
        </p:nvSpPr>
        <p:spPr>
          <a:xfrm>
            <a:off x="214283" y="285728"/>
            <a:ext cx="8429684" cy="646331"/>
          </a:xfrm>
          <a:prstGeom prst="rect">
            <a:avLst/>
          </a:prstGeom>
          <a:noFill/>
        </p:spPr>
        <p:txBody>
          <a:bodyPr wrap="square" rtlCol="0">
            <a:spAutoFit/>
          </a:bodyPr>
          <a:lstStyle/>
          <a:p>
            <a:r>
              <a:rPr lang="ru-RU" dirty="0" smtClean="0"/>
              <a:t>Дети очень любят рисовать. Рисуют красками, карандашами, а как насчет рисования манкой! Картины из цветной манки получаются красивые и необычные!</a:t>
            </a:r>
            <a:endParaRPr lang="ru-RU" dirty="0"/>
          </a:p>
        </p:txBody>
      </p:sp>
      <p:sp>
        <p:nvSpPr>
          <p:cNvPr id="5" name="TextBox 4"/>
          <p:cNvSpPr txBox="1"/>
          <p:nvPr/>
        </p:nvSpPr>
        <p:spPr>
          <a:xfrm>
            <a:off x="357159" y="1071546"/>
            <a:ext cx="5643601" cy="2246769"/>
          </a:xfrm>
          <a:prstGeom prst="rect">
            <a:avLst/>
          </a:prstGeom>
          <a:noFill/>
        </p:spPr>
        <p:txBody>
          <a:bodyPr wrap="square" rtlCol="0">
            <a:spAutoFit/>
          </a:bodyPr>
          <a:lstStyle/>
          <a:p>
            <a:r>
              <a:rPr lang="ru-RU" sz="1400" b="1" dirty="0" smtClean="0">
                <a:solidFill>
                  <a:schemeClr val="tx1">
                    <a:lumMod val="85000"/>
                    <a:lumOff val="15000"/>
                  </a:schemeClr>
                </a:solidFill>
              </a:rPr>
              <a:t>Для покраски понадобится: манка, водка, краска для пасхальных яиц. Смешать манку с краской( сухой порошок). </a:t>
            </a:r>
            <a:r>
              <a:rPr lang="ru-RU" sz="1400" b="1" dirty="0" err="1" smtClean="0">
                <a:solidFill>
                  <a:schemeClr val="tx1">
                    <a:lumMod val="85000"/>
                    <a:lumOff val="15000"/>
                  </a:schemeClr>
                </a:solidFill>
              </a:rPr>
              <a:t>Количествово</a:t>
            </a:r>
            <a:r>
              <a:rPr lang="ru-RU" sz="1400" b="1" dirty="0" smtClean="0">
                <a:solidFill>
                  <a:schemeClr val="tx1">
                    <a:lumMod val="85000"/>
                    <a:lumOff val="15000"/>
                  </a:schemeClr>
                </a:solidFill>
              </a:rPr>
              <a:t> порошка в зависимости от желаемой насыщенности цвета. Затем добавляем водку (спирт) по </a:t>
            </a:r>
            <a:r>
              <a:rPr lang="ru-RU" sz="1400" b="1" dirty="0" err="1" smtClean="0">
                <a:solidFill>
                  <a:schemeClr val="tx1">
                    <a:lumMod val="85000"/>
                    <a:lumOff val="15000"/>
                  </a:schemeClr>
                </a:solidFill>
              </a:rPr>
              <a:t>немногу</a:t>
            </a:r>
            <a:r>
              <a:rPr lang="ru-RU" sz="1400" b="1" dirty="0" smtClean="0">
                <a:solidFill>
                  <a:schemeClr val="tx1">
                    <a:lumMod val="85000"/>
                    <a:lumOff val="15000"/>
                  </a:schemeClr>
                </a:solidFill>
              </a:rPr>
              <a:t>, манка должна быть чуть влажной , не плавать в жидкости. Потом начинаем постоянно помешивать до полного высыхания. Водка испарится мин через 10-15. МАНКА ГОТОВА. Если понадобится просейте ее.</a:t>
            </a:r>
          </a:p>
          <a:p>
            <a:r>
              <a:rPr lang="ru-RU" sz="1400" b="1" dirty="0" smtClean="0">
                <a:solidFill>
                  <a:schemeClr val="tx1">
                    <a:lumMod val="85000"/>
                    <a:lumOff val="15000"/>
                  </a:schemeClr>
                </a:solidFill>
              </a:rPr>
              <a:t>Манку можно покрасить и другим способом:</a:t>
            </a:r>
          </a:p>
          <a:p>
            <a:r>
              <a:rPr lang="ru-RU" sz="1400" b="1" dirty="0" smtClean="0">
                <a:solidFill>
                  <a:schemeClr val="tx1">
                    <a:lumMod val="85000"/>
                    <a:lumOff val="15000"/>
                  </a:schemeClr>
                </a:solidFill>
              </a:rPr>
              <a:t>Берем краску гуашь выбранного </a:t>
            </a:r>
            <a:r>
              <a:rPr lang="ru-RU" sz="1400" b="1" dirty="0" err="1" smtClean="0">
                <a:solidFill>
                  <a:schemeClr val="tx1">
                    <a:lumMod val="85000"/>
                    <a:lumOff val="15000"/>
                  </a:schemeClr>
                </a:solidFill>
              </a:rPr>
              <a:t>цветаи</a:t>
            </a:r>
            <a:r>
              <a:rPr lang="ru-RU" sz="1400" b="1" dirty="0" smtClean="0">
                <a:solidFill>
                  <a:schemeClr val="tx1">
                    <a:lumMod val="85000"/>
                    <a:lumOff val="15000"/>
                  </a:schemeClr>
                </a:solidFill>
              </a:rPr>
              <a:t> обмазываем ладошки. Затем берем манку в руки и трем между ладошками.</a:t>
            </a:r>
            <a:endParaRPr lang="ru-RU" sz="1400" b="1" dirty="0">
              <a:solidFill>
                <a:schemeClr val="tx1">
                  <a:lumMod val="85000"/>
                  <a:lumOff val="15000"/>
                </a:schemeClr>
              </a:solidFill>
            </a:endParaRPr>
          </a:p>
        </p:txBody>
      </p:sp>
      <p:pic>
        <p:nvPicPr>
          <p:cNvPr id="6" name="Рисунок 5" descr="zQn-X4UgJfU.jpg"/>
          <p:cNvPicPr>
            <a:picLocks noChangeAspect="1"/>
          </p:cNvPicPr>
          <p:nvPr/>
        </p:nvPicPr>
        <p:blipFill>
          <a:blip r:embed="rId3" cstate="print"/>
          <a:stretch>
            <a:fillRect/>
          </a:stretch>
        </p:blipFill>
        <p:spPr>
          <a:xfrm>
            <a:off x="6880327" y="928670"/>
            <a:ext cx="1406436" cy="2500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descr="%2071.jpg"/>
          <p:cNvPicPr>
            <a:picLocks noChangeAspect="1"/>
          </p:cNvPicPr>
          <p:nvPr/>
        </p:nvPicPr>
        <p:blipFill>
          <a:blip r:embed="rId4"/>
          <a:stretch>
            <a:fillRect/>
          </a:stretch>
        </p:blipFill>
        <p:spPr>
          <a:xfrm>
            <a:off x="5143504" y="3643314"/>
            <a:ext cx="1785932" cy="2381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500166" y="3571876"/>
            <a:ext cx="1815049" cy="369332"/>
          </a:xfrm>
          <a:prstGeom prst="rect">
            <a:avLst/>
          </a:prstGeom>
          <a:noFill/>
        </p:spPr>
        <p:txBody>
          <a:bodyPr wrap="none" rtlCol="0">
            <a:spAutoFit/>
          </a:bodyPr>
          <a:lstStyle/>
          <a:p>
            <a:r>
              <a:rPr lang="ru-RU" b="1" dirty="0" smtClean="0">
                <a:solidFill>
                  <a:schemeClr val="accent1">
                    <a:lumMod val="50000"/>
                  </a:schemeClr>
                </a:solidFill>
              </a:rPr>
              <a:t>Панно «Щенок»</a:t>
            </a:r>
            <a:endParaRPr lang="ru-RU" b="1" dirty="0">
              <a:solidFill>
                <a:schemeClr val="accent1">
                  <a:lumMod val="50000"/>
                </a:schemeClr>
              </a:solidFill>
            </a:endParaRPr>
          </a:p>
        </p:txBody>
      </p:sp>
      <p:sp>
        <p:nvSpPr>
          <p:cNvPr id="10" name="TextBox 9"/>
          <p:cNvSpPr txBox="1"/>
          <p:nvPr/>
        </p:nvSpPr>
        <p:spPr>
          <a:xfrm>
            <a:off x="500034" y="4071943"/>
            <a:ext cx="2928958" cy="1200329"/>
          </a:xfrm>
          <a:prstGeom prst="rect">
            <a:avLst/>
          </a:prstGeom>
          <a:noFill/>
        </p:spPr>
        <p:txBody>
          <a:bodyPr wrap="square" rtlCol="0">
            <a:spAutoFit/>
          </a:bodyPr>
          <a:lstStyle/>
          <a:p>
            <a:pPr>
              <a:buFont typeface="Wingdings" pitchFamily="2" charset="2"/>
              <a:buChar char="Ø"/>
            </a:pPr>
            <a:r>
              <a:rPr lang="ru-RU" dirty="0" smtClean="0"/>
              <a:t>Рисунок</a:t>
            </a:r>
          </a:p>
          <a:p>
            <a:pPr>
              <a:buFont typeface="Wingdings" pitchFamily="2" charset="2"/>
              <a:buChar char="Ø"/>
            </a:pPr>
            <a:r>
              <a:rPr lang="ru-RU" dirty="0" smtClean="0"/>
              <a:t>Клей</a:t>
            </a:r>
          </a:p>
          <a:p>
            <a:pPr>
              <a:buFont typeface="Wingdings" pitchFamily="2" charset="2"/>
              <a:buChar char="Ø"/>
            </a:pPr>
            <a:r>
              <a:rPr lang="ru-RU" dirty="0" smtClean="0"/>
              <a:t>Крашеная манная крупа</a:t>
            </a:r>
          </a:p>
          <a:p>
            <a:pPr>
              <a:buFont typeface="Wingdings" pitchFamily="2" charset="2"/>
              <a:buChar char="Ø"/>
            </a:pPr>
            <a:r>
              <a:rPr lang="ru-RU" dirty="0" smtClean="0"/>
              <a:t>картон</a:t>
            </a:r>
            <a:endParaRPr lang="ru-RU" dirty="0"/>
          </a:p>
        </p:txBody>
      </p:sp>
      <p:sp>
        <p:nvSpPr>
          <p:cNvPr id="11" name="TextBox 10"/>
          <p:cNvSpPr txBox="1"/>
          <p:nvPr/>
        </p:nvSpPr>
        <p:spPr>
          <a:xfrm>
            <a:off x="428596" y="5286388"/>
            <a:ext cx="4643470" cy="1477328"/>
          </a:xfrm>
          <a:prstGeom prst="rect">
            <a:avLst/>
          </a:prstGeom>
          <a:noFill/>
        </p:spPr>
        <p:txBody>
          <a:bodyPr wrap="square" rtlCol="0">
            <a:spAutoFit/>
          </a:bodyPr>
          <a:lstStyle/>
          <a:p>
            <a:r>
              <a:rPr lang="ru-RU" dirty="0" smtClean="0"/>
              <a:t>Выбираем картинку. Наклеиваем на картон. Обмазываем рисунок клеем и посыпаем цветной манкой. Контур можно обвести карандашом.</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1394</Words>
  <Application>Microsoft Office PowerPoint</Application>
  <PresentationFormat>Экран (4:3)</PresentationFormat>
  <Paragraphs>149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eximer</dc:creator>
  <cp:lastModifiedBy>Рома</cp:lastModifiedBy>
  <cp:revision>24</cp:revision>
  <dcterms:created xsi:type="dcterms:W3CDTF">2015-05-05T17:01:37Z</dcterms:created>
  <dcterms:modified xsi:type="dcterms:W3CDTF">2015-05-12T19:05:13Z</dcterms:modified>
</cp:coreProperties>
</file>