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61" r:id="rId2"/>
    <p:sldId id="262" r:id="rId3"/>
    <p:sldId id="264" r:id="rId4"/>
    <p:sldId id="263" r:id="rId5"/>
    <p:sldId id="265" r:id="rId6"/>
    <p:sldId id="266" r:id="rId7"/>
    <p:sldId id="267" r:id="rId8"/>
    <p:sldId id="258" r:id="rId9"/>
    <p:sldId id="268" r:id="rId10"/>
    <p:sldId id="270" r:id="rId11"/>
    <p:sldId id="271" r:id="rId12"/>
    <p:sldId id="269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FF00"/>
    <a:srgbClr val="990033"/>
    <a:srgbClr val="339933"/>
    <a:srgbClr val="FFFFCC"/>
    <a:srgbClr val="FFF279"/>
    <a:srgbClr val="FFF8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3EFA2E-6A81-4958-A6AE-568C8BEA5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3B02D-2C39-4CDF-9CE0-E16DE28FA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35AA3-5513-4DDE-9513-E2081D91C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EB9-6E40-47AF-85B4-E6F615227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B8D7-E96E-44E1-8016-0BE349B60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69922-D325-4035-92A3-B0EB4DA93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84B73-7A47-4CC1-A337-E78528357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4177-8795-4985-A7AE-E50E8BBDA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E21B-A229-47A8-B95C-5A8654CAB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50593-6E23-415A-8669-F80F4402D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AF2E-D4B1-4C88-A22B-4FC175E84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DC47-5C5E-42E9-A4A1-30606355F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07AD2-B8AB-47F3-90ED-90B293AB8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FC61-072C-4E29-856F-6CB786533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706CF8-CC9E-45CF-A24A-C435756B1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17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7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17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7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17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17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17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7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317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209800"/>
            <a:ext cx="45720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smtClean="0">
                <a:solidFill>
                  <a:srgbClr val="EC2639"/>
                </a:solidFill>
              </a:rPr>
              <a:t>«Теремок»</a:t>
            </a:r>
          </a:p>
        </p:txBody>
      </p:sp>
      <p:pic>
        <p:nvPicPr>
          <p:cNvPr id="16386" name="Picture 1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600"/>
            <a:ext cx="4419600" cy="6172200"/>
          </a:xfrm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build="p"/>
      <p:bldP spid="174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b="1" smtClean="0">
                <a:solidFill>
                  <a:srgbClr val="EC2639"/>
                </a:solidFill>
              </a:rPr>
              <a:t>Жанр</a:t>
            </a:r>
            <a:r>
              <a:rPr lang="ru-RU" sz="40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0066FF"/>
                </a:solidFill>
              </a:rPr>
              <a:t>Сказка вымысел</a:t>
            </a:r>
          </a:p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66FF66"/>
                </a:solidFill>
              </a:rPr>
              <a:t>Сказка – несказка</a:t>
            </a:r>
          </a:p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990033"/>
                </a:solidFill>
              </a:rPr>
              <a:t>Авторская сказка</a:t>
            </a:r>
          </a:p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339933"/>
                </a:solidFill>
              </a:rPr>
              <a:t>Сказка роман</a:t>
            </a:r>
          </a:p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FF9900"/>
                </a:solidFill>
              </a:rPr>
              <a:t>Сказка небылица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35838E-7 C 0.2335 -6.35838E-7 0.425 0.11399 0.425 0.25526 C 0.425 0.39515 0.2335 0.51052 3.33333E-6 0.51052 C -0.2349 0.51052 -0.425 0.39515 -0.425 0.25526 C -0.425 0.11399 -0.2349 -6.35838E-7 3.33333E-6 -6.35838E-7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870700" cy="762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EC2639"/>
                </a:solidFill>
              </a:rPr>
              <a:t>Местожительство персонажей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6600" smtClean="0">
                <a:solidFill>
                  <a:srgbClr val="0066FF"/>
                </a:solidFill>
              </a:rPr>
              <a:t>домик</a:t>
            </a:r>
          </a:p>
          <a:p>
            <a:pPr eaLnBrk="1" hangingPunct="1">
              <a:buFontTx/>
              <a:buNone/>
            </a:pPr>
            <a:r>
              <a:rPr lang="ru-RU" sz="6600" smtClean="0">
                <a:solidFill>
                  <a:srgbClr val="990033"/>
                </a:solidFill>
              </a:rPr>
              <a:t>                  ямка</a:t>
            </a:r>
          </a:p>
          <a:p>
            <a:pPr eaLnBrk="1" hangingPunct="1">
              <a:buFontTx/>
              <a:buNone/>
            </a:pPr>
            <a:r>
              <a:rPr lang="ru-RU" sz="6600" smtClean="0">
                <a:solidFill>
                  <a:srgbClr val="FF9900"/>
                </a:solidFill>
              </a:rPr>
              <a:t>дупло    </a:t>
            </a:r>
          </a:p>
          <a:p>
            <a:pPr eaLnBrk="1" hangingPunct="1">
              <a:buFontTx/>
              <a:buNone/>
            </a:pPr>
            <a:r>
              <a:rPr lang="ru-RU" sz="6600" smtClean="0">
                <a:solidFill>
                  <a:schemeClr val="hlink"/>
                </a:solidFill>
              </a:rPr>
              <a:t>                    берлога</a:t>
            </a:r>
            <a:r>
              <a:rPr lang="ru-RU" sz="660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0000FF"/>
                </a:solidFill>
              </a:rPr>
              <a:t>герои сказки жили в</a:t>
            </a:r>
            <a:endParaRPr lang="ru-RU" sz="6600" smtClean="0">
              <a:solidFill>
                <a:srgbClr val="0000FF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FF9900"/>
                </a:solidFill>
              </a:rPr>
              <a:t>дупл</a:t>
            </a:r>
            <a:r>
              <a:rPr lang="ru-RU" sz="6600" smtClean="0">
                <a:solidFill>
                  <a:srgbClr val="FF9900"/>
                </a:solidFill>
                <a:latin typeface="Arial" charset="0"/>
              </a:rPr>
              <a:t>е</a:t>
            </a:r>
            <a:endParaRPr lang="ru-RU" sz="6600" smtClean="0">
              <a:solidFill>
                <a:srgbClr val="0066FF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ru-RU" sz="6600" smtClean="0"/>
          </a:p>
          <a:p>
            <a:pPr eaLnBrk="1" hangingPunct="1">
              <a:buFontTx/>
              <a:buNone/>
            </a:pPr>
            <a:endParaRPr lang="ru-RU" sz="66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3064E-6 L 0 -0.72138 " pathEditMode="fixed" rAng="0" ptsTypes="AA">
                                      <p:cBhvr>
                                        <p:cTn id="52" dur="2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0.15625 L -0.00833 -0.5497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29000" y="2286000"/>
            <a:ext cx="2743200" cy="152400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EC2639"/>
                </a:solidFill>
              </a:rPr>
              <a:t>      Кто лишний?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1371600"/>
            <a:ext cx="2397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Дятел пёстрый 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 нос вострый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4724400" y="5524500"/>
            <a:ext cx="26082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Скворец первый 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в роще певец</a:t>
            </a:r>
          </a:p>
          <a:p>
            <a:pPr algn="ctr">
              <a:spcBef>
                <a:spcPct val="20000"/>
              </a:spcBef>
            </a:pPr>
            <a:endParaRPr lang="ru-RU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072188" y="1676400"/>
            <a:ext cx="3071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Сыч  попадёшь ему 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в когти – не хнычь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6007100" y="4114800"/>
            <a:ext cx="3136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Пчелиный рой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друг за дружку горой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581400"/>
            <a:ext cx="30146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Куница всех малых 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зверей убийца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3200400" y="1447800"/>
            <a:ext cx="2606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Белка по веткам 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скакалка</a:t>
            </a:r>
          </a:p>
        </p:txBody>
      </p:sp>
      <p:pic>
        <p:nvPicPr>
          <p:cNvPr id="34832" name="Picture 16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3886200"/>
            <a:ext cx="1828800" cy="1401763"/>
          </a:xfrm>
        </p:spPr>
      </p:pic>
      <p:pic>
        <p:nvPicPr>
          <p:cNvPr id="34833" name="Picture 17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34200" y="0"/>
            <a:ext cx="2209800" cy="1743075"/>
          </a:xfrm>
        </p:spPr>
      </p:pic>
      <p:pic>
        <p:nvPicPr>
          <p:cNvPr id="34835" name="Picture 19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0"/>
            <a:ext cx="1295400" cy="1293813"/>
          </a:xfrm>
        </p:spPr>
      </p:pic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0"/>
            <a:ext cx="1905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2098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24"/>
          <p:cNvPicPr>
            <a:picLocks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6400800" y="2590800"/>
            <a:ext cx="2362200" cy="1509713"/>
          </a:xfrm>
        </p:spPr>
      </p:pic>
      <p:pic>
        <p:nvPicPr>
          <p:cNvPr id="34842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1905000" y="4648200"/>
            <a:ext cx="1752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Медведь 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мишка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вашему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дому </a:t>
            </a:r>
          </a:p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крышка</a:t>
            </a:r>
          </a:p>
          <a:p>
            <a:pPr algn="ctr">
              <a:spcBef>
                <a:spcPct val="20000"/>
              </a:spcBef>
            </a:pPr>
            <a:endParaRPr lang="ru-RU" sz="24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4844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5229225"/>
            <a:ext cx="2781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6" grpId="0"/>
      <p:bldP spid="34827" grpId="0"/>
      <p:bldP spid="34828" grpId="0"/>
      <p:bldP spid="34829" grpId="0"/>
      <p:bldP spid="34830" grpId="0"/>
      <p:bldP spid="34831" grpId="0"/>
      <p:bldP spid="34832" grpId="0"/>
      <p:bldP spid="34833" grpId="0"/>
      <p:bldP spid="34835" grpId="0"/>
      <p:bldP spid="34840" grpId="0"/>
      <p:bldP spid="348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6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EC2639"/>
                </a:solidFill>
              </a:rPr>
              <a:t>Как жили?</a:t>
            </a:r>
            <a:r>
              <a:rPr lang="ru-RU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вместе           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 </a:t>
            </a:r>
            <a:r>
              <a:rPr lang="ru-RU" sz="2400" smtClean="0">
                <a:solidFill>
                  <a:srgbClr val="339933"/>
                </a:solidFill>
              </a:rPr>
              <a:t>по одному</a:t>
            </a:r>
            <a:r>
              <a:rPr lang="ru-RU" sz="240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FF99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600" smtClean="0">
              <a:solidFill>
                <a:srgbClr val="EC263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600" smtClean="0">
              <a:solidFill>
                <a:srgbClr val="EC263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EC2639"/>
                </a:solidFill>
              </a:rPr>
              <a:t>Что делали?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400" smtClean="0">
              <a:solidFill>
                <a:srgbClr val="0066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66FF"/>
                </a:solidFill>
              </a:rPr>
              <a:t>Выгоняли друг друга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900" smtClean="0">
              <a:solidFill>
                <a:srgbClr val="339933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339933"/>
                </a:solidFill>
              </a:rPr>
              <a:t>Пугали друг друга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000" smtClean="0">
              <a:solidFill>
                <a:srgbClr val="FF00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FF00FF"/>
                </a:solidFill>
              </a:rPr>
              <a:t>Пускали друг друга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Чем заканчивается сказка?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Медведь делает дупло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                                     Медведь    ломает    дупло и остаётся без дома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                                                          Медведь   ломает  дупло   и  строит новый дом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Почтовая бумага"/>
          <p:cNvSpPr>
            <a:spLocks noChangeArrowheads="1"/>
          </p:cNvSpPr>
          <p:nvPr/>
        </p:nvSpPr>
        <p:spPr bwMode="auto">
          <a:xfrm>
            <a:off x="533400" y="533400"/>
            <a:ext cx="19050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Arial" charset="0"/>
              </a:rPr>
              <a:t>Не пугать </a:t>
            </a:r>
          </a:p>
          <a:p>
            <a:pPr algn="ctr"/>
            <a:r>
              <a:rPr lang="ru-RU" sz="2400">
                <a:latin typeface="Arial" charset="0"/>
              </a:rPr>
              <a:t>других</a:t>
            </a:r>
          </a:p>
        </p:txBody>
      </p:sp>
      <p:sp>
        <p:nvSpPr>
          <p:cNvPr id="41987" name="Rectangle 3" descr="Почтовая бумага"/>
          <p:cNvSpPr>
            <a:spLocks noChangeArrowheads="1"/>
          </p:cNvSpPr>
          <p:nvPr/>
        </p:nvSpPr>
        <p:spPr bwMode="auto">
          <a:xfrm>
            <a:off x="5791200" y="0"/>
            <a:ext cx="3124200" cy="213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Arial" charset="0"/>
              </a:rPr>
              <a:t>Жить </a:t>
            </a:r>
          </a:p>
          <a:p>
            <a:pPr algn="ctr"/>
            <a:r>
              <a:rPr lang="ru-RU" sz="2400">
                <a:latin typeface="Arial" charset="0"/>
              </a:rPr>
              <a:t>дружно</a:t>
            </a:r>
          </a:p>
        </p:txBody>
      </p:sp>
      <p:sp>
        <p:nvSpPr>
          <p:cNvPr id="41988" name="Rectangle 4" descr="Почтовая бумага"/>
          <p:cNvSpPr>
            <a:spLocks noChangeArrowheads="1"/>
          </p:cNvSpPr>
          <p:nvPr/>
        </p:nvSpPr>
        <p:spPr bwMode="auto">
          <a:xfrm>
            <a:off x="0" y="4572000"/>
            <a:ext cx="25908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Обижать </a:t>
            </a:r>
          </a:p>
          <a:p>
            <a:pPr algn="ctr"/>
            <a:r>
              <a:rPr lang="ru-RU" sz="2400"/>
              <a:t>слабых</a:t>
            </a:r>
          </a:p>
          <a:p>
            <a:pPr algn="ctr"/>
            <a:endParaRPr lang="ru-RU" sz="2400"/>
          </a:p>
        </p:txBody>
      </p:sp>
      <p:sp>
        <p:nvSpPr>
          <p:cNvPr id="41989" name="Rectangle 5" descr="Почтовая бумага"/>
          <p:cNvSpPr>
            <a:spLocks noChangeArrowheads="1"/>
          </p:cNvSpPr>
          <p:nvPr/>
        </p:nvSpPr>
        <p:spPr bwMode="auto">
          <a:xfrm>
            <a:off x="6705600" y="4038600"/>
            <a:ext cx="20574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3581400" y="1371600"/>
            <a:ext cx="2590800" cy="336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Чему 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учит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сказка 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 flipV="1">
            <a:off x="2286000" y="1905000"/>
            <a:ext cx="1219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V="1">
            <a:off x="6096000" y="1828800"/>
            <a:ext cx="609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867400" y="3581400"/>
            <a:ext cx="1143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419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19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419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b="1" smtClean="0">
                <a:solidFill>
                  <a:srgbClr val="EC2639"/>
                </a:solidFill>
              </a:rPr>
              <a:t>Жанр</a:t>
            </a:r>
            <a:r>
              <a:rPr lang="ru-RU" sz="400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0066FF"/>
                </a:solidFill>
              </a:rPr>
              <a:t>народная</a:t>
            </a:r>
          </a:p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66FF66"/>
                </a:solidFill>
              </a:rPr>
              <a:t>Сказка – несказка</a:t>
            </a:r>
          </a:p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990033"/>
                </a:solidFill>
              </a:rPr>
              <a:t>Литературная сказка</a:t>
            </a:r>
          </a:p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339933"/>
                </a:solidFill>
              </a:rPr>
              <a:t>Сказка роман</a:t>
            </a:r>
          </a:p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FF9900"/>
                </a:solidFill>
              </a:rPr>
              <a:t>Сказка небылица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6870700" cy="838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EC2639"/>
                </a:solidFill>
              </a:rPr>
              <a:t>Местожительство персонажей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6600" smtClean="0">
                <a:solidFill>
                  <a:srgbClr val="0066FF"/>
                </a:solidFill>
              </a:rPr>
              <a:t>Землянка</a:t>
            </a:r>
          </a:p>
          <a:p>
            <a:pPr eaLnBrk="1" hangingPunct="1">
              <a:buFontTx/>
              <a:buNone/>
            </a:pPr>
            <a:r>
              <a:rPr lang="ru-RU" sz="6600" smtClean="0">
                <a:solidFill>
                  <a:srgbClr val="990033"/>
                </a:solidFill>
              </a:rPr>
              <a:t>                  Дворец</a:t>
            </a:r>
          </a:p>
          <a:p>
            <a:pPr eaLnBrk="1" hangingPunct="1">
              <a:buFontTx/>
              <a:buNone/>
            </a:pPr>
            <a:r>
              <a:rPr lang="ru-RU" sz="6600" smtClean="0">
                <a:solidFill>
                  <a:srgbClr val="FF9900"/>
                </a:solidFill>
              </a:rPr>
              <a:t>Теремок    </a:t>
            </a:r>
          </a:p>
          <a:p>
            <a:pPr eaLnBrk="1" hangingPunct="1">
              <a:buFontTx/>
              <a:buNone/>
            </a:pPr>
            <a:r>
              <a:rPr lang="ru-RU" sz="6600" smtClean="0">
                <a:solidFill>
                  <a:schemeClr val="hlink"/>
                </a:solidFill>
              </a:rPr>
              <a:t>                    Замок</a:t>
            </a:r>
            <a:r>
              <a:rPr lang="ru-RU" sz="660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0000FF"/>
                </a:solidFill>
              </a:rPr>
              <a:t>герои сказки жили в</a:t>
            </a:r>
            <a:endParaRPr lang="ru-RU" sz="6600" smtClean="0">
              <a:solidFill>
                <a:srgbClr val="0066FF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FF9900"/>
                </a:solidFill>
              </a:rPr>
              <a:t>Теремк</a:t>
            </a:r>
            <a:r>
              <a:rPr lang="ru-RU" sz="6600" smtClean="0">
                <a:solidFill>
                  <a:srgbClr val="FF9900"/>
                </a:solidFill>
                <a:latin typeface="Arial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3064E-6 L 0 -0.72138 " pathEditMode="fixed" rAng="0" ptsTypes="AA">
                                      <p:cBhvr>
                                        <p:cTn id="55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3064E-6 L 0 -0.72138 " pathEditMode="fixed" rAng="0" ptsTypes="AA">
                                      <p:cBhvr>
                                        <p:cTn id="57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279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EC2639"/>
                </a:solidFill>
              </a:rPr>
              <a:t>      Кто лишний?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2057400" cy="1474788"/>
          </a:xfrm>
        </p:spPr>
      </p:pic>
      <p:pic>
        <p:nvPicPr>
          <p:cNvPr id="2253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381000"/>
            <a:ext cx="1981200" cy="1536700"/>
          </a:xfrm>
        </p:spPr>
      </p:pic>
      <p:pic>
        <p:nvPicPr>
          <p:cNvPr id="22535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324600" y="4419600"/>
            <a:ext cx="2209800" cy="1714500"/>
          </a:xfrm>
        </p:spPr>
      </p:pic>
      <p:pic>
        <p:nvPicPr>
          <p:cNvPr id="22536" name="Picture 8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461000" y="2506663"/>
            <a:ext cx="1993900" cy="1301750"/>
          </a:xfrm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209800"/>
            <a:ext cx="17526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267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191000"/>
            <a:ext cx="1822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1676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Мышка-норушка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5943600" y="6096000"/>
            <a:ext cx="276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Лягушка-квакушка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5945188" y="1828800"/>
            <a:ext cx="286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Зайчик-побегайчик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5102225" y="4038600"/>
            <a:ext cx="285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Лисичка-сестричка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1262063" y="3962400"/>
            <a:ext cx="307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Волчок-серый бочок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349250" y="6096000"/>
            <a:ext cx="306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>
                <a:solidFill>
                  <a:srgbClr val="0000FF"/>
                </a:solidFill>
                <a:latin typeface="Arial" charset="0"/>
              </a:rPr>
              <a:t>Медведь косолапый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/>
      <p:bldP spid="22534" grpId="0"/>
      <p:bldP spid="22535" grpId="0"/>
      <p:bldP spid="22536" grpId="0"/>
      <p:bldP spid="22543" grpId="0"/>
      <p:bldP spid="22544" grpId="0"/>
      <p:bldP spid="22545" grpId="0"/>
      <p:bldP spid="22546" grpId="0"/>
      <p:bldP spid="22547" grpId="0"/>
      <p:bldP spid="225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6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EC2639"/>
                </a:solidFill>
              </a:rPr>
              <a:t>Как жили?</a:t>
            </a:r>
            <a:r>
              <a:rPr lang="ru-RU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По одному            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accent2"/>
                </a:solidFill>
              </a:rPr>
              <a:t> </a:t>
            </a:r>
            <a:r>
              <a:rPr lang="ru-RU" sz="2400" smtClean="0">
                <a:solidFill>
                  <a:srgbClr val="339933"/>
                </a:solidFill>
              </a:rPr>
              <a:t>Вместе</a:t>
            </a:r>
            <a:r>
              <a:rPr lang="ru-RU" sz="2400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FF9900"/>
                </a:solidFill>
              </a:rPr>
              <a:t>Весело   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990033"/>
                </a:solidFill>
              </a:rPr>
              <a:t>Ругаясь </a:t>
            </a:r>
            <a:endParaRPr lang="ru-RU" sz="2400" smtClean="0">
              <a:solidFill>
                <a:srgbClr val="FF99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600" smtClean="0">
              <a:solidFill>
                <a:srgbClr val="EC263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600" smtClean="0">
              <a:solidFill>
                <a:srgbClr val="EC2639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EC2639"/>
                </a:solidFill>
              </a:rPr>
              <a:t>Что делали?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400" smtClean="0">
              <a:solidFill>
                <a:srgbClr val="0066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0066FF"/>
                </a:solidFill>
              </a:rPr>
              <a:t>Выгоняли друг друга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900" smtClean="0">
              <a:solidFill>
                <a:srgbClr val="339933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339933"/>
                </a:solidFill>
              </a:rPr>
              <a:t>Пугали друг друга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000" smtClean="0">
              <a:solidFill>
                <a:srgbClr val="FF00FF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FF00FF"/>
                </a:solidFill>
              </a:rPr>
              <a:t>Пускали друг друга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295 L 3.33333E-6 -3.5838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5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8B7"/>
            </a:gs>
            <a:gs pos="100000">
              <a:srgbClr val="FFF27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Как жили </a:t>
            </a:r>
            <a:br>
              <a:rPr lang="ru-RU" sz="4000" smtClean="0">
                <a:solidFill>
                  <a:srgbClr val="FF3300"/>
                </a:solidFill>
              </a:rPr>
            </a:br>
            <a:r>
              <a:rPr lang="ru-RU" sz="4000" smtClean="0">
                <a:solidFill>
                  <a:srgbClr val="FF3300"/>
                </a:solidFill>
              </a:rPr>
              <a:t>герои сказки «Теремок»?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 eaLnBrk="1" hangingPunct="1">
              <a:buFontTx/>
              <a:buNone/>
            </a:pPr>
            <a:r>
              <a:rPr lang="ru-RU" sz="5400" smtClean="0">
                <a:solidFill>
                  <a:srgbClr val="0000FF"/>
                </a:solidFill>
              </a:rPr>
              <a:t>Герои сказки «Теремок»             пускали друг друга     и жили вместе и весело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8B7"/>
            </a:gs>
            <a:gs pos="50000">
              <a:srgbClr val="FFF279"/>
            </a:gs>
            <a:gs pos="100000">
              <a:srgbClr val="FFF8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Чем заканчивается сказка?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Медведь ломает теремок и все убегают в лес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                                     Медведь    ломает    теремок    и    все    вместе    строят    новый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                                                                      Медведь съедает всех жильцов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Почтовая бумага"/>
          <p:cNvSpPr>
            <a:spLocks noChangeArrowheads="1"/>
          </p:cNvSpPr>
          <p:nvPr/>
        </p:nvSpPr>
        <p:spPr bwMode="auto">
          <a:xfrm>
            <a:off x="533400" y="533400"/>
            <a:ext cx="19050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Arial" charset="0"/>
              </a:rPr>
              <a:t>Помогать </a:t>
            </a:r>
          </a:p>
          <a:p>
            <a:pPr algn="ctr"/>
            <a:r>
              <a:rPr lang="ru-RU" sz="2400">
                <a:latin typeface="Arial" charset="0"/>
              </a:rPr>
              <a:t>друг другу</a:t>
            </a:r>
          </a:p>
        </p:txBody>
      </p:sp>
      <p:sp>
        <p:nvSpPr>
          <p:cNvPr id="8195" name="Rectangle 3" descr="Почтовая бумага"/>
          <p:cNvSpPr>
            <a:spLocks noChangeArrowheads="1"/>
          </p:cNvSpPr>
          <p:nvPr/>
        </p:nvSpPr>
        <p:spPr bwMode="auto">
          <a:xfrm>
            <a:off x="5791200" y="0"/>
            <a:ext cx="3124200" cy="2133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Arial" charset="0"/>
              </a:rPr>
              <a:t>Жить </a:t>
            </a:r>
          </a:p>
          <a:p>
            <a:pPr algn="ctr"/>
            <a:r>
              <a:rPr lang="ru-RU" sz="2400">
                <a:latin typeface="Arial" charset="0"/>
              </a:rPr>
              <a:t>дружно</a:t>
            </a:r>
          </a:p>
        </p:txBody>
      </p:sp>
      <p:sp>
        <p:nvSpPr>
          <p:cNvPr id="8196" name="Rectangle 4" descr="Почтовая бумага"/>
          <p:cNvSpPr>
            <a:spLocks noChangeArrowheads="1"/>
          </p:cNvSpPr>
          <p:nvPr/>
        </p:nvSpPr>
        <p:spPr bwMode="auto">
          <a:xfrm>
            <a:off x="0" y="4572000"/>
            <a:ext cx="25908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Обижать </a:t>
            </a:r>
          </a:p>
          <a:p>
            <a:pPr algn="ctr"/>
            <a:r>
              <a:rPr lang="ru-RU" sz="2400"/>
              <a:t>других</a:t>
            </a:r>
          </a:p>
        </p:txBody>
      </p:sp>
      <p:sp>
        <p:nvSpPr>
          <p:cNvPr id="8197" name="Rectangle 5" descr="Почтовая бумага"/>
          <p:cNvSpPr>
            <a:spLocks noChangeArrowheads="1"/>
          </p:cNvSpPr>
          <p:nvPr/>
        </p:nvSpPr>
        <p:spPr bwMode="auto">
          <a:xfrm>
            <a:off x="6705600" y="4038600"/>
            <a:ext cx="2057400" cy="1905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Arial" charset="0"/>
            </a:endParaRP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3581400" y="1371600"/>
            <a:ext cx="2590800" cy="336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Чему 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учит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сказка 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2286000" y="1905000"/>
            <a:ext cx="1219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6096000" y="1828800"/>
            <a:ext cx="609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5867400" y="3581400"/>
            <a:ext cx="1143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203" grpId="0" animBg="1"/>
      <p:bldP spid="8204" grpId="0" animBg="1"/>
      <p:bldP spid="8205" grpId="0" animBg="1"/>
      <p:bldP spid="82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209800"/>
            <a:ext cx="45720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smtClean="0">
                <a:solidFill>
                  <a:srgbClr val="EC2639"/>
                </a:solidFill>
              </a:rPr>
              <a:t>«Теремок» </a:t>
            </a:r>
          </a:p>
          <a:p>
            <a:pPr algn="ctr" eaLnBrk="1" hangingPunct="1">
              <a:buFontTx/>
              <a:buNone/>
            </a:pPr>
            <a:endParaRPr lang="ru-RU" sz="6000" smtClean="0">
              <a:solidFill>
                <a:srgbClr val="EC2639"/>
              </a:solidFill>
            </a:endParaRPr>
          </a:p>
        </p:txBody>
      </p:sp>
      <p:pic>
        <p:nvPicPr>
          <p:cNvPr id="24578" name="Picture 6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066800"/>
            <a:ext cx="3771900" cy="3657600"/>
          </a:xfrm>
        </p:spPr>
      </p:pic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541</TotalTime>
  <Words>200</Words>
  <Application>Microsoft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Comic Sans MS</vt:lpstr>
      <vt:lpstr>Arial</vt:lpstr>
      <vt:lpstr>Пастель</vt:lpstr>
      <vt:lpstr>Пастель</vt:lpstr>
      <vt:lpstr>Слайд 1</vt:lpstr>
      <vt:lpstr>Жанр </vt:lpstr>
      <vt:lpstr>Местожительство персонажей</vt:lpstr>
      <vt:lpstr>      Кто лишний?</vt:lpstr>
      <vt:lpstr>Как жили? </vt:lpstr>
      <vt:lpstr>Как жили  герои сказки «Теремок»?</vt:lpstr>
      <vt:lpstr>Чем заканчивается сказка?</vt:lpstr>
      <vt:lpstr>Слайд 8</vt:lpstr>
      <vt:lpstr>Слайд 9</vt:lpstr>
      <vt:lpstr>Жанр </vt:lpstr>
      <vt:lpstr>Местожительство персонажей</vt:lpstr>
      <vt:lpstr>      Кто лишний?</vt:lpstr>
      <vt:lpstr>Как жили? </vt:lpstr>
      <vt:lpstr>Чем заканчивается сказка?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таня</cp:lastModifiedBy>
  <cp:revision>15</cp:revision>
  <cp:lastPrinted>1601-01-01T00:00:00Z</cp:lastPrinted>
  <dcterms:created xsi:type="dcterms:W3CDTF">1601-01-01T00:00:00Z</dcterms:created>
  <dcterms:modified xsi:type="dcterms:W3CDTF">2012-10-16T03:18:38Z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