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99" r:id="rId9"/>
    <p:sldId id="270" r:id="rId10"/>
    <p:sldId id="257" r:id="rId11"/>
    <p:sldId id="258" r:id="rId12"/>
    <p:sldId id="256" r:id="rId13"/>
    <p:sldId id="259" r:id="rId14"/>
    <p:sldId id="260" r:id="rId15"/>
    <p:sldId id="261" r:id="rId16"/>
    <p:sldId id="262" r:id="rId17"/>
    <p:sldId id="263" r:id="rId18"/>
    <p:sldId id="264" r:id="rId19"/>
    <p:sldId id="272" r:id="rId20"/>
    <p:sldId id="276" r:id="rId21"/>
    <p:sldId id="273" r:id="rId22"/>
    <p:sldId id="278" r:id="rId23"/>
    <p:sldId id="274" r:id="rId24"/>
    <p:sldId id="279" r:id="rId25"/>
    <p:sldId id="280" r:id="rId26"/>
    <p:sldId id="281" r:id="rId27"/>
    <p:sldId id="298" r:id="rId28"/>
    <p:sldId id="275" r:id="rId29"/>
    <p:sldId id="282" r:id="rId30"/>
    <p:sldId id="285" r:id="rId31"/>
    <p:sldId id="277" r:id="rId32"/>
    <p:sldId id="286" r:id="rId33"/>
    <p:sldId id="287" r:id="rId34"/>
    <p:sldId id="289" r:id="rId35"/>
    <p:sldId id="284" r:id="rId36"/>
    <p:sldId id="288" r:id="rId37"/>
    <p:sldId id="265" r:id="rId38"/>
    <p:sldId id="290" r:id="rId39"/>
    <p:sldId id="291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39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89AD-2270-47A9-AF49-0D93562EEDFB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5755-6A08-4D3D-8DC2-CA8BE0356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1908-A9FE-45F6-8AC7-D11679B7651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ACC2-D9B9-4DEA-8939-2E45C0147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CCAD-9B6D-4D04-B321-D841D40A27E4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F455-551D-4AFF-A4E1-5D6F02C40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19C1-035A-4771-9CA5-1AFF20D7BB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C853-B082-47F2-B38F-4C8B06D624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2D2F-450F-483D-BCF8-EF09B8090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76A9-0A19-4B42-A93A-58A233ED2C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75AE-4EB7-49AC-B40E-49AD7A50C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325D-447C-4AFC-8481-BAC553E69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0CD-83D9-495F-A4AE-94BB45A2D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E38C-CA7B-4713-8CE4-8A1C0E7069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FBC5-AD81-46D6-846F-3932B8AA14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F004-D1D9-41DF-90F1-FED4CEE1C7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1D11-EA7E-4EF1-B45C-F01A581A07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9CC8-ADA1-463A-8E0E-FE1573321D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F928-5E51-467A-9F89-83873CD36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95F3-0163-413C-A142-35E2908DC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31EE-C80E-426F-A258-063BA35CEA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0B64-227B-427A-B9CB-461F172E2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996E-2EDE-4248-A124-8189F439DAD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F468-116C-49DE-80DA-9DBB8D1C3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26F3-5E5F-4997-AECE-4409F146B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DF41-00D7-46E9-B99F-48586D3559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0F4D-A320-4303-A84D-08D420D6A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801C-28AF-415B-8245-82622D1073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37FC-E81A-47AA-B9B2-2B2008FB3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DFC6-DAE7-461D-ACBB-B00DA1846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19C1-035A-4771-9CA5-1AFF20D7BB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C853-B082-47F2-B38F-4C8B06D624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2D2F-450F-483D-BCF8-EF09B8090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76A9-0A19-4B42-A93A-58A233ED2C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75AE-4EB7-49AC-B40E-49AD7A50C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325D-447C-4AFC-8481-BAC553E69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0CD-83D9-495F-A4AE-94BB45A2D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E38C-CA7B-4713-8CE4-8A1C0E7069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FBC5-AD81-46D6-846F-3932B8AA14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F004-D1D9-41DF-90F1-FED4CEE1C7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1D11-EA7E-4EF1-B45C-F01A581A07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9CC8-ADA1-463A-8E0E-FE1573321D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F928-5E51-467A-9F89-83873CD36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95F3-0163-413C-A142-35E2908DC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8FAB-0F78-415B-862B-81E3480A728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2ABF-B56A-496B-8867-F43F3625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31EE-C80E-426F-A258-063BA35CEA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0B64-227B-427A-B9CB-461F172E2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26F3-5E5F-4997-AECE-4409F146B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DF41-00D7-46E9-B99F-48586D3559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0F4D-A320-4303-A84D-08D420D6A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801C-28AF-415B-8245-82622D1073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37FC-E81A-47AA-B9B2-2B2008FB3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DFC6-DAE7-461D-ACBB-B00DA1846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19C1-035A-4771-9CA5-1AFF20D7BB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C853-B082-47F2-B38F-4C8B06D624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2D2F-450F-483D-BCF8-EF09B8090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76A9-0A19-4B42-A93A-58A233ED2C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75AE-4EB7-49AC-B40E-49AD7A50C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325D-447C-4AFC-8481-BAC553E69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0CD-83D9-495F-A4AE-94BB45A2D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E38C-CA7B-4713-8CE4-8A1C0E7069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FBC5-AD81-46D6-846F-3932B8AA14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F004-D1D9-41DF-90F1-FED4CEE1C7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1D11-EA7E-4EF1-B45C-F01A581A07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9CC8-ADA1-463A-8E0E-FE1573321D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8D77-2842-4168-A414-F938419D9E9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74E3-7075-4461-9EE0-96DD55DB4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F928-5E51-467A-9F89-83873CD36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95F3-0163-413C-A142-35E2908DC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31EE-C80E-426F-A258-063BA35CEA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0B64-227B-427A-B9CB-461F172E2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26F3-5E5F-4997-AECE-4409F146B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DF41-00D7-46E9-B99F-48586D3559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0F4D-A320-4303-A84D-08D420D6A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801C-28AF-415B-8245-82622D1073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37FC-E81A-47AA-B9B2-2B2008FB3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DFC6-DAE7-461D-ACBB-B00DA1846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19C1-035A-4771-9CA5-1AFF20D7BB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C853-B082-47F2-B38F-4C8B06D624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2D2F-450F-483D-BCF8-EF09B8090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76A9-0A19-4B42-A93A-58A233ED2C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75AE-4EB7-49AC-B40E-49AD7A50C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325D-447C-4AFC-8481-BAC553E69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0CD-83D9-495F-A4AE-94BB45A2D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E38C-CA7B-4713-8CE4-8A1C0E7069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FBC5-AD81-46D6-846F-3932B8AA14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F004-D1D9-41DF-90F1-FED4CEE1C7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3802-7312-4422-BDA4-F37D44625FE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0A7F-FC0F-4DEA-9088-D6E4C620C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1D11-EA7E-4EF1-B45C-F01A581A07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9CC8-ADA1-463A-8E0E-FE1573321D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F928-5E51-467A-9F89-83873CD36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95F3-0163-413C-A142-35E2908DC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31EE-C80E-426F-A258-063BA35CEA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0B64-227B-427A-B9CB-461F172E2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26F3-5E5F-4997-AECE-4409F146B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DF41-00D7-46E9-B99F-48586D3559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0F4D-A320-4303-A84D-08D420D6A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801C-28AF-415B-8245-82622D1073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37FC-E81A-47AA-B9B2-2B2008FB3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DFC6-DAE7-461D-ACBB-B00DA1846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19C1-035A-4771-9CA5-1AFF20D7BB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C853-B082-47F2-B38F-4C8B06D624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2D2F-450F-483D-BCF8-EF09B8090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76A9-0A19-4B42-A93A-58A233ED2C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75AE-4EB7-49AC-B40E-49AD7A50C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325D-447C-4AFC-8481-BAC553E69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0CD-83D9-495F-A4AE-94BB45A2D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E38C-CA7B-4713-8CE4-8A1C0E7069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300-5DE6-44DA-9C5C-9969C946C64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27D0-5B9A-4452-A764-CAB766379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FBC5-AD81-46D6-846F-3932B8AA14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F004-D1D9-41DF-90F1-FED4CEE1C7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1D11-EA7E-4EF1-B45C-F01A581A07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9CC8-ADA1-463A-8E0E-FE1573321D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F928-5E51-467A-9F89-83873CD36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95F3-0163-413C-A142-35E2908DC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31EE-C80E-426F-A258-063BA35CEA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0B64-227B-427A-B9CB-461F172E2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26F3-5E5F-4997-AECE-4409F146B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DF41-00D7-46E9-B99F-48586D3559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0F4D-A320-4303-A84D-08D420D6A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801C-28AF-415B-8245-82622D1073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37FC-E81A-47AA-B9B2-2B2008FB3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DFC6-DAE7-461D-ACBB-B00DA1846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19C1-035A-4771-9CA5-1AFF20D7BB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C853-B082-47F2-B38F-4C8B06D624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2D2F-450F-483D-BCF8-EF09B8090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76A9-0A19-4B42-A93A-58A233ED2C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75AE-4EB7-49AC-B40E-49AD7A50C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325D-447C-4AFC-8481-BAC553E69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BC43-CFA4-4515-B4AE-C4B8C062D15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486D-3174-4DF6-9E4E-B494AB648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0CD-83D9-495F-A4AE-94BB45A2D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E38C-CA7B-4713-8CE4-8A1C0E7069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FBC5-AD81-46D6-846F-3932B8AA14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F004-D1D9-41DF-90F1-FED4CEE1C7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1D11-EA7E-4EF1-B45C-F01A581A07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9CC8-ADA1-463A-8E0E-FE1573321D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F928-5E51-467A-9F89-83873CD36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95F3-0163-413C-A142-35E2908DC9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31EE-C80E-426F-A258-063BA35CEA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0B64-227B-427A-B9CB-461F172E2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26F3-5E5F-4997-AECE-4409F146B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DF41-00D7-46E9-B99F-48586D3559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0F4D-A320-4303-A84D-08D420D6A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801C-28AF-415B-8245-82622D1073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37FC-E81A-47AA-B9B2-2B2008FB3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DFC6-DAE7-461D-ACBB-B00DA1846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B554-BEB1-4FF2-A1A5-D3FD8FB7480B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CA29-9FF7-40B9-A4B0-BB854CAE5919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2AF7-BE8C-4CFB-A670-D649D949B83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B58A-01D4-42AB-83C3-8B1873D44EA6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9041-A22F-4E15-97B1-1088869A9F2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0FF7-AF95-4F82-AE36-C1F577000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EFED-3DF2-4267-94D0-06410407F5EC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6FFB-DCF3-48C6-B938-7B847A799D5C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136E-84C9-4CE9-BF73-EF0CD9EAB2DF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2587-99C1-499F-8FD7-D56B73B49CCB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6F67-1DB1-4745-B634-3E86EBE5E705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52C4-C12A-4857-AC80-F55162562183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9443-A627-4C19-8A3D-C9DD659A421B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4465-579E-4247-A5A8-6701C6905F39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8DBF-6A5C-434D-9CF3-722CE2DE95ED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9DF0-EE00-4A6C-A510-C1C5082F6CD6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FB30-373E-4B98-82D6-6D22606D4A37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E9C6-2CAD-481E-9AFD-D1FB0C3B8B91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BAC1-D9DB-437C-AA39-A5CCD4C31DEB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C366-AB19-4872-8F26-8415E0ADF1F6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3924-0832-4F05-881A-338E8D99D588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111C-A368-42A7-9480-FE9165FB8D8B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7AA9-E22D-46A7-A396-171CCEEED0C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1D14-93F0-49A3-82FE-B5770E928829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27A1-F8A3-4F63-846B-965A4F3FD1A3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99B2-6505-4E08-8D54-72EA454D7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999A7C-51A0-47BA-BA12-F320A2CB57B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87F333-7449-4BBF-9AC1-6804A8D42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40920-6A92-4E2F-8F37-22ED77460E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AD34E-8CFD-495F-9593-03F35A91B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40920-6A92-4E2F-8F37-22ED77460E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AD34E-8CFD-495F-9593-03F35A91B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1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40920-6A92-4E2F-8F37-22ED77460E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AD34E-8CFD-495F-9593-03F35A91B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40920-6A92-4E2F-8F37-22ED77460E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AD34E-8CFD-495F-9593-03F35A91B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40920-6A92-4E2F-8F37-22ED77460E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AD34E-8CFD-495F-9593-03F35A91B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5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40920-6A92-4E2F-8F37-22ED77460E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AD34E-8CFD-495F-9593-03F35A91B4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97B6B-0780-48E4-A63F-50D188D2FF94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609452-6CE8-4809-854C-880A764611AB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9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sdl.net.ua/mramor/0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s.streamphoto.ru/5/b/f/f56b22a96f75a3b3c42a93f10a1f2fb5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bvar.ucoz.ru/Ruda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slide" Target="slide3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269" y="2404038"/>
            <a:ext cx="4024356" cy="38924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27.03.2013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1C06D-9B33-4E07-B92A-553A2501832C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6913" y="1792117"/>
            <a:ext cx="49555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Окружающий мир - 4</a:t>
            </a:r>
          </a:p>
          <a:p>
            <a:pPr algn="ctr"/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А.А.Вахрушев</a:t>
            </a:r>
            <a:endParaRPr lang="ru-R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D:\ФОТО\я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25" y="1484784"/>
            <a:ext cx="1711650" cy="2612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906" y="4336401"/>
            <a:ext cx="54021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высшей категории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Филимонова Марина Михайловна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233" y="2112719"/>
            <a:ext cx="5851392" cy="17594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Горные породы и минералы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нашей Родины и Донского края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62520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0070C0"/>
                </a:solidFill>
              </a:rPr>
              <a:t>2. Осадочные</a:t>
            </a: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2714625" y="237635"/>
            <a:ext cx="5817815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Из обломков древних пород, разрушаемых ветром и резкими перепадами температур, возникают осадочные породы. </a:t>
            </a:r>
            <a:r>
              <a:rPr lang="ru-RU" dirty="0">
                <a:latin typeface="Calibri" pitchFamily="34" charset="0"/>
              </a:rPr>
              <a:t>Такие обломки и песчинки часто вместе с остатками растений и животных накапливаются на дне океанов и морей. Это процесс очень длительный и непрерывный, поэтому на уже осевшие обломки и частицы постепенно наносятся следующие слои, под тяжестью которых нижние слои уплотняются. Образуются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известняк, песчаник, гипс, глина, гравий, торф, уголь, нефть.</a:t>
            </a: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2555776" y="3068960"/>
            <a:ext cx="457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Мелкие обломки кварца превращаются в песок — строительный материал и сырье для стекла. Количество песка в мире огромно. И широко его применение.</a:t>
            </a:r>
          </a:p>
        </p:txBody>
      </p:sp>
      <p:pic>
        <p:nvPicPr>
          <p:cNvPr id="12293" name="Picture 3" descr="C:\Documents and Settings\Ирина Александровна\Мои документы\Мои рисунки\ch05017i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62" y="2756600"/>
            <a:ext cx="1768780" cy="13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2376745" y="4819649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Каменный уголь — важное полезное ископаемое. Используется в качестве топлива.</a:t>
            </a:r>
          </a:p>
        </p:txBody>
      </p:sp>
      <p:pic>
        <p:nvPicPr>
          <p:cNvPr id="12295" name="Picture 4" descr="C:\Documents and Settings\Ирина Александровна\Мои документы\Мои рисунки\coal2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429577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88997" y="552804"/>
            <a:ext cx="3981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0070C0"/>
                </a:solidFill>
              </a:rPr>
              <a:t>3. Метаморфические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903311" y="1124744"/>
            <a:ext cx="6974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Если осадочные или магматические породы попадают на большую глубину, то под действием высоких температур и давления они сильно изменяются и превращаются в новые горные породы — метаморфические. Таким способом из мягкого и рыхлого известняка образуется твердый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мрамор, железная руда, сланцы.</a:t>
            </a:r>
          </a:p>
        </p:txBody>
      </p:sp>
      <p:pic>
        <p:nvPicPr>
          <p:cNvPr id="13316" name="Picture 2" descr="Картинка 8 из 19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90056"/>
            <a:ext cx="2340893" cy="17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12637" y="5077206"/>
            <a:ext cx="1758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FF0000"/>
                </a:solidFill>
              </a:rPr>
              <a:t>мрамор</a:t>
            </a:r>
          </a:p>
        </p:txBody>
      </p:sp>
      <p:pic>
        <p:nvPicPr>
          <p:cNvPr id="13318" name="Picture 4" descr="Картинка 2 из 35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038" y="3613926"/>
            <a:ext cx="1901151" cy="20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2987824" y="5723319"/>
            <a:ext cx="2805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>
                <a:solidFill>
                  <a:srgbClr val="FF0000"/>
                </a:solidFill>
              </a:rPr>
              <a:t>Железная руда</a:t>
            </a:r>
          </a:p>
        </p:txBody>
      </p:sp>
      <p:pic>
        <p:nvPicPr>
          <p:cNvPr id="13320" name="Picture 6" descr="Картинка 92 из 130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904" y="3164859"/>
            <a:ext cx="2355850" cy="176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6371689" y="5020784"/>
            <a:ext cx="1641475" cy="6461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solidFill>
                  <a:srgbClr val="FF0000"/>
                </a:solidFill>
              </a:rPr>
              <a:t>сланцы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ысь\Downloads\гранит,использован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8605">
            <a:off x="1139824" y="4679089"/>
            <a:ext cx="20780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29000" y="1428750"/>
            <a:ext cx="5429250" cy="928688"/>
          </a:xfrm>
          <a:prstGeom prst="rect">
            <a:avLst/>
          </a:prstGeom>
        </p:spPr>
        <p:txBody>
          <a:bodyPr lIns="0" rIns="0" bIns="0" anchor="b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500" b="1" dirty="0">
                <a:solidFill>
                  <a:srgbClr val="663300"/>
                </a:solidFill>
                <a:latin typeface="Calibri"/>
              </a:rPr>
              <a:t>кварц		слюда		полевой шпат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rgbClr val="1F497D"/>
                </a:solidFill>
                <a:latin typeface="Calibri"/>
              </a:rPr>
              <a:t>(</a:t>
            </a:r>
            <a:r>
              <a:rPr lang="ru-RU" sz="4500" b="1" dirty="0">
                <a:solidFill>
                  <a:srgbClr val="FF0000"/>
                </a:solidFill>
                <a:latin typeface="Calibri"/>
              </a:rPr>
              <a:t>белые		(чёрные		   (</a:t>
            </a:r>
            <a:r>
              <a:rPr lang="ru-RU" sz="4500" b="1" dirty="0" err="1">
                <a:solidFill>
                  <a:srgbClr val="FF0000"/>
                </a:solidFill>
                <a:latin typeface="Calibri"/>
              </a:rPr>
              <a:t>розовые</a:t>
            </a:r>
            <a:endParaRPr lang="ru-RU" sz="4500" b="1" dirty="0">
              <a:solidFill>
                <a:srgbClr val="FF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rgbClr val="FF0000"/>
                </a:solidFill>
                <a:latin typeface="Calibri"/>
              </a:rPr>
              <a:t>     зёрна)		    </a:t>
            </a:r>
            <a:r>
              <a:rPr lang="ru-RU" sz="4500" b="1" dirty="0" err="1">
                <a:solidFill>
                  <a:srgbClr val="FF0000"/>
                </a:solidFill>
                <a:latin typeface="Calibri"/>
              </a:rPr>
              <a:t>зёрна</a:t>
            </a:r>
            <a:r>
              <a:rPr lang="ru-RU" sz="4500" b="1" dirty="0">
                <a:solidFill>
                  <a:srgbClr val="FF0000"/>
                </a:solidFill>
                <a:latin typeface="Calibri"/>
              </a:rPr>
              <a:t>)		             зёрна)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893344" y="1178719"/>
            <a:ext cx="428625" cy="3571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5464969" y="1393032"/>
            <a:ext cx="428625" cy="714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7072313" y="1143000"/>
            <a:ext cx="428625" cy="4286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4286250" y="4643438"/>
            <a:ext cx="4214812" cy="221456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lIns="0" rIns="0" bIns="0" anchor="b">
            <a:normAutofit fontScale="52500" lnSpcReduction="20000"/>
          </a:bodyPr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  <a:cs typeface="Times New Roman" pitchFamily="18" charset="0"/>
              </a:rPr>
              <a:t>1. Твёрдый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  <a:cs typeface="Times New Roman" pitchFamily="18" charset="0"/>
              </a:rPr>
              <a:t>2. Серого или красного цвета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  <a:cs typeface="Times New Roman" pitchFamily="18" charset="0"/>
              </a:rPr>
              <a:t>3. Непрозрачный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  <a:cs typeface="Times New Roman" pitchFamily="18" charset="0"/>
              </a:rPr>
              <a:t>4. Зернистый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  <a:cs typeface="Times New Roman" pitchFamily="18" charset="0"/>
              </a:rPr>
              <a:t>5. Очень прочный</a:t>
            </a:r>
          </a:p>
          <a:p>
            <a:pPr marL="914400" indent="-914400" fontAlgn="auto">
              <a:spcAft>
                <a:spcPts val="0"/>
              </a:spcAft>
              <a:buFontTx/>
              <a:buAutoNum type="arabicPeriod"/>
              <a:defRPr/>
            </a:pPr>
            <a:endParaRPr lang="ru-RU" sz="50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320" name="Прямоугольник 13"/>
          <p:cNvSpPr>
            <a:spLocks noChangeArrowheads="1"/>
          </p:cNvSpPr>
          <p:nvPr/>
        </p:nvSpPr>
        <p:spPr bwMode="auto">
          <a:xfrm>
            <a:off x="4500563" y="285750"/>
            <a:ext cx="2287587" cy="64611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ГРАНИТ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Безимени-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0"/>
            <a:ext cx="1711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Содержимое 3" descr="гранит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19310"/>
            <a:ext cx="2498725" cy="154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00063" y="2000250"/>
            <a:ext cx="2354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  <a:cs typeface="Times New Roman" pitchFamily="18" charset="0"/>
              </a:rPr>
              <a:t>Гранитный массив</a:t>
            </a:r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9836" y="2676525"/>
            <a:ext cx="13684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2512">
            <a:off x="6521449" y="2523844"/>
            <a:ext cx="15303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70" y="2357438"/>
            <a:ext cx="2730630" cy="204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3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115615" y="1628800"/>
            <a:ext cx="72008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cs typeface="Arial" pitchFamily="34" charset="0"/>
                <a:hlinkClick r:id="rId2" action="ppaction://hlinksldjump"/>
              </a:rPr>
              <a:t>Минералы</a:t>
            </a:r>
            <a:r>
              <a:rPr lang="ru-RU" sz="3200" b="1" dirty="0">
                <a:solidFill>
                  <a:srgbClr val="663300"/>
                </a:solidFill>
                <a:cs typeface="Arial" pitchFamily="34" charset="0"/>
                <a:hlinkClick r:id="rId2" action="ppaction://hlinksldjump"/>
              </a:rPr>
              <a:t> </a:t>
            </a:r>
            <a:r>
              <a:rPr lang="ru-RU" sz="3200" b="1" dirty="0">
                <a:solidFill>
                  <a:srgbClr val="663300"/>
                </a:solidFill>
                <a:cs typeface="Arial" pitchFamily="34" charset="0"/>
              </a:rPr>
              <a:t>– это природные </a:t>
            </a:r>
            <a:endParaRPr lang="ru-RU" sz="3200" b="1" dirty="0" smtClean="0">
              <a:solidFill>
                <a:srgbClr val="663300"/>
              </a:solidFill>
              <a:cs typeface="Arial" pitchFamily="34" charset="0"/>
            </a:endParaRPr>
          </a:p>
          <a:p>
            <a:r>
              <a:rPr lang="ru-RU" sz="3200" b="1" dirty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cs typeface="Arial" pitchFamily="34" charset="0"/>
              </a:rPr>
              <a:t>                       вещества</a:t>
            </a:r>
            <a:endParaRPr lang="ru-RU" sz="3200" b="1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115615" y="3140968"/>
            <a:ext cx="698477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cs typeface="Arial" pitchFamily="34" charset="0"/>
                <a:hlinkClick r:id="rId2" action="ppaction://hlinksldjump"/>
              </a:rPr>
              <a:t>Горные породы </a:t>
            </a:r>
            <a:r>
              <a:rPr lang="ru-RU" sz="3200" b="1" dirty="0">
                <a:solidFill>
                  <a:srgbClr val="663300"/>
                </a:solidFill>
                <a:cs typeface="Arial" pitchFamily="34" charset="0"/>
              </a:rPr>
              <a:t>– природные </a:t>
            </a:r>
            <a:endParaRPr lang="ru-RU" sz="3200" b="1" dirty="0" smtClean="0">
              <a:solidFill>
                <a:srgbClr val="663300"/>
              </a:solidFill>
              <a:cs typeface="Arial" pitchFamily="34" charset="0"/>
            </a:endParaRPr>
          </a:p>
          <a:p>
            <a:r>
              <a:rPr lang="ru-RU" sz="3200" b="1" dirty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cs typeface="Arial" pitchFamily="34" charset="0"/>
              </a:rPr>
              <a:t>                соединения </a:t>
            </a:r>
            <a:r>
              <a:rPr lang="ru-RU" sz="3200" b="1" dirty="0">
                <a:solidFill>
                  <a:srgbClr val="663300"/>
                </a:solidFill>
                <a:cs typeface="Arial" pitchFamily="34" charset="0"/>
              </a:rPr>
              <a:t>минералов</a:t>
            </a:r>
          </a:p>
        </p:txBody>
      </p:sp>
    </p:spTree>
    <p:extLst>
      <p:ext uri="{BB962C8B-B14F-4D97-AF65-F5344CB8AC3E}">
        <p14:creationId xmlns:p14="http://schemas.microsoft.com/office/powerpoint/2010/main" val="13780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лина.прим.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3815465"/>
            <a:ext cx="1928813" cy="19288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88" y="5072063"/>
            <a:ext cx="6519068" cy="157162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lIns="0" rIns="0" bIns="0" anchor="b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</a:rPr>
              <a:t>1. Состоит из мелких частиц – чешуек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</a:rPr>
              <a:t>2. К</a:t>
            </a:r>
            <a:r>
              <a:rPr lang="ru-RU" sz="5000" b="1" dirty="0" err="1">
                <a:solidFill>
                  <a:srgbClr val="663300"/>
                </a:solidFill>
                <a:latin typeface="Calibri"/>
              </a:rPr>
              <a:t>расного</a:t>
            </a:r>
            <a:r>
              <a:rPr lang="ru-RU" sz="5000" b="1" dirty="0">
                <a:solidFill>
                  <a:srgbClr val="663300"/>
                </a:solidFill>
                <a:latin typeface="Calibri"/>
              </a:rPr>
              <a:t>, жёлтого, серого или     белого цвета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</a:rPr>
              <a:t>3. Пластична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663300"/>
                </a:solidFill>
                <a:latin typeface="Calibri"/>
              </a:rPr>
              <a:t>4. Плохо пропускает воду</a:t>
            </a: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7858125" y="214313"/>
            <a:ext cx="785813" cy="785812"/>
            <a:chOff x="6143636" y="1071546"/>
            <a:chExt cx="357190" cy="357190"/>
          </a:xfrm>
        </p:grpSpPr>
        <p:sp>
          <p:nvSpPr>
            <p:cNvPr id="10" name="Прямоугольный треугольник 9"/>
            <p:cNvSpPr/>
            <p:nvPr/>
          </p:nvSpPr>
          <p:spPr>
            <a:xfrm>
              <a:off x="6143636" y="1071546"/>
              <a:ext cx="357190" cy="35719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0800000">
              <a:off x="6143636" y="1071546"/>
              <a:ext cx="357190" cy="35719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4619958" y="635552"/>
            <a:ext cx="1992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ГЛИНА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471208"/>
            <a:ext cx="3104207" cy="2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285875"/>
            <a:ext cx="3429000" cy="25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Безимени-6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53" y="3000374"/>
            <a:ext cx="182956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Безимени-7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3000375"/>
            <a:ext cx="228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5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3689228"/>
            <a:ext cx="8326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Ростовской области выявлено крупное месторождение </a:t>
            </a:r>
            <a:r>
              <a:rPr lang="ru-RU" dirty="0" err="1" smtClean="0"/>
              <a:t>бентонитовых</a:t>
            </a:r>
            <a:r>
              <a:rPr lang="ru-RU" dirty="0" smtClean="0"/>
              <a:t> глин (Тарасовское) с запасами более 70 </a:t>
            </a:r>
            <a:r>
              <a:rPr lang="ru-RU" dirty="0" err="1" smtClean="0"/>
              <a:t>млн.тонн</a:t>
            </a:r>
            <a:r>
              <a:rPr lang="ru-RU" dirty="0" smtClean="0"/>
              <a:t>, имеются возможности для выявления новых месторождений.</a:t>
            </a:r>
            <a:endParaRPr lang="ru-RU" dirty="0"/>
          </a:p>
        </p:txBody>
      </p:sp>
      <p:pic>
        <p:nvPicPr>
          <p:cNvPr id="26626" name="Picture 2" descr="E:\Documents and Settings\Марина\Рабочий стол\гл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35" y="764704"/>
            <a:ext cx="3809287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764704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Месторождения огнеупорных и тугоплавких глин распространены в центральной части Ростовской области в пределах открытого Донбасса. Общие запасы Ростовской области составляют 15,9 </a:t>
            </a:r>
            <a:r>
              <a:rPr lang="ru-RU" dirty="0" err="1" smtClean="0"/>
              <a:t>млн.тонн</a:t>
            </a:r>
            <a:r>
              <a:rPr lang="ru-RU" dirty="0" smtClean="0"/>
              <a:t>, из которых 75% приходится на </a:t>
            </a:r>
            <a:r>
              <a:rPr lang="ru-RU" dirty="0" err="1" smtClean="0"/>
              <a:t>Владимировское</a:t>
            </a:r>
            <a:r>
              <a:rPr lang="ru-RU" dirty="0" smtClean="0"/>
              <a:t> месторождение.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3" y="4621205"/>
            <a:ext cx="8231563" cy="1754326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Залежи кирпичной глины встречаются повсеместно, и их запасы практически не ограничены. Черепичные глины найдены в Каменском, Вешенском, Миллеровском, Октябрьском и других районах. Всего по области известно свыше 100 месторождений кирпично-черепичных глин. В Матвеево-Курганском, Тацинском и других районах есть небольшие месторождения гипсов. </a:t>
            </a:r>
            <a:endParaRPr lang="ru-RU" dirty="0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64288" y="59949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вест.прим.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218" y="4290731"/>
            <a:ext cx="2437607" cy="18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11"/>
          <p:cNvSpPr>
            <a:spLocks noChangeArrowheads="1"/>
          </p:cNvSpPr>
          <p:nvPr/>
        </p:nvSpPr>
        <p:spPr bwMode="auto">
          <a:xfrm>
            <a:off x="2212766" y="-22860"/>
            <a:ext cx="33543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ИЗВЕСТНЯК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4" name="Рисунок 13" descr="Безимени-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666875" cy="12493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36733" y="1647799"/>
            <a:ext cx="5754059" cy="1357312"/>
          </a:xfrm>
          <a:prstGeom prst="rect">
            <a:avLst/>
          </a:prstGeom>
        </p:spPr>
        <p:txBody>
          <a:bodyPr lIns="0" rIns="0" bIns="0" anchor="b"/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Calibri"/>
              </a:rPr>
              <a:t>1. Твёрдый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Calibri"/>
              </a:rPr>
              <a:t>2. Белого, серого или жёлтого цвета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Calibri"/>
              </a:rPr>
              <a:t>3. Непрозрачный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Calibri"/>
              </a:rPr>
              <a:t>4. Плотный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Calibri"/>
              </a:rPr>
              <a:t>5. Если капнуть каплю кислоты – шипит (выделяется газ)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7452320" y="303212"/>
            <a:ext cx="952500" cy="928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7526236" y="300197"/>
            <a:ext cx="928688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V="1">
            <a:off x="7452320" y="323056"/>
            <a:ext cx="928688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2" y="3797354"/>
            <a:ext cx="3119902" cy="23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Безимени-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8691">
            <a:off x="4160300" y="2939402"/>
            <a:ext cx="2190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988" y="2616085"/>
            <a:ext cx="1804523" cy="2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9072" y="623253"/>
            <a:ext cx="542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Известняк- состоит из кальцита, образовался из раковин мельчайших планктонных водорослей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2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88" y="426894"/>
            <a:ext cx="8208912" cy="341632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 территории области насчитывается около 200 месторождений известняков. Применяются они в строительстве, химической и металлургической промышленности. Флюсовые известняки есть в </a:t>
            </a:r>
            <a:r>
              <a:rPr lang="ru-RU" b="1" dirty="0" smtClean="0"/>
              <a:t>Тацинском и </a:t>
            </a:r>
            <a:r>
              <a:rPr lang="ru-RU" b="1" dirty="0" err="1" smtClean="0"/>
              <a:t>Белокалитвенском</a:t>
            </a:r>
            <a:r>
              <a:rPr lang="ru-RU" b="1" dirty="0" smtClean="0"/>
              <a:t> районах</a:t>
            </a:r>
            <a:r>
              <a:rPr lang="ru-RU" dirty="0" smtClean="0"/>
              <a:t>; особенно велики их запасы на Жирновском и </a:t>
            </a:r>
            <a:r>
              <a:rPr lang="ru-RU" dirty="0" err="1" smtClean="0"/>
              <a:t>Богураевском</a:t>
            </a:r>
            <a:r>
              <a:rPr lang="ru-RU" dirty="0" smtClean="0"/>
              <a:t> местах добычи. </a:t>
            </a:r>
          </a:p>
          <a:p>
            <a:r>
              <a:rPr lang="ru-RU" dirty="0" smtClean="0"/>
              <a:t>Известняки, используемые для производства извести и штучных камней, имеются во многих районах области. Наиболее интенсивные разработки их ведутся вблизи крупных промышленных центров. 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Миллеровском, Каменском и Матвеево-Курганском районах </a:t>
            </a:r>
            <a:r>
              <a:rPr lang="ru-RU" dirty="0" smtClean="0"/>
              <a:t>открыты большие залежи мела. В будущем, в связи с ростом строительства, наша область станет поставлять мел многочисленным предприятиям и стройкам всего Северного Кавказа.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93305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ИЗВЕСТНЯК является ценным строительным материалом; прочные известняки используются как строительный камень в гражданском строительстве и как щебень в дорожном строительстве; известковый туф (травертин) используется в качестве теплоизоляционного, отделочного, декоративного материала; известняк используется в больших количествах как сырьё для получения цемента и строительной извести; при использовании в качестве основания и как среды при строительстве инженерных сооружений очень опасен, так как растворяется подземными водами с образованием каверн, пустот и пещер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7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МАРИНА\ПРЕДМЕТЫ\ПРИРОДА\Полезние ископаемые Ростовской обл\из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811004"/>
            <a:ext cx="5976970" cy="40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644" y="5094363"/>
            <a:ext cx="7873788" cy="120032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Белой Калитве есть Грядные горы — Две сестры. Два огромных известняковых пласта толщиной до 10 метров покоятся на </a:t>
            </a:r>
            <a:r>
              <a:rPr lang="ru-RU" dirty="0" err="1" smtClean="0"/>
              <a:t>на</a:t>
            </a:r>
            <a:r>
              <a:rPr lang="ru-RU" dirty="0" smtClean="0"/>
              <a:t> склонах пологих холмов под углом почти в 45°...  Даже одна такая гора вызывает восхищение, а их две —  и почти одинаковые!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497855"/>
            <a:ext cx="7272808" cy="92333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Зрелище с этой каменной гряды захватывающее — это довольно высоко над землёй; панорама открывается красивейшая, даже поздней осенью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4729708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764704"/>
            <a:ext cx="7704856" cy="4536504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ru-RU" sz="3600" b="1" dirty="0">
                <a:latin typeface="Monotype Corsiva" pitchFamily="66" charset="0"/>
              </a:rPr>
              <a:t>Земля заполнена </a:t>
            </a:r>
            <a:r>
              <a:rPr lang="ru-RU" sz="3600" b="1" dirty="0" smtClean="0">
                <a:latin typeface="Monotype Corsiva" pitchFamily="66" charset="0"/>
              </a:rPr>
              <a:t>невидимою </a:t>
            </a:r>
            <a:r>
              <a:rPr lang="ru-RU" sz="3600" b="1" dirty="0">
                <a:latin typeface="Monotype Corsiva" pitchFamily="66" charset="0"/>
              </a:rPr>
              <a:t>сферой</a:t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>Различных Газов оболочкой атмосферой</a:t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>Ее поверхность в целом </a:t>
            </a:r>
            <a:r>
              <a:rPr lang="ru-RU" sz="3600" b="1" dirty="0" smtClean="0">
                <a:latin typeface="Monotype Corsiva" pitchFamily="66" charset="0"/>
              </a:rPr>
              <a:t>состоит</a:t>
            </a: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>Из </a:t>
            </a:r>
            <a:r>
              <a:rPr lang="ru-RU" sz="3600" b="1" dirty="0" smtClean="0">
                <a:latin typeface="Monotype Corsiva" pitchFamily="66" charset="0"/>
              </a:rPr>
              <a:t>титанически </a:t>
            </a:r>
            <a:r>
              <a:rPr lang="ru-RU" sz="3600" b="1" dirty="0">
                <a:latin typeface="Monotype Corsiva" pitchFamily="66" charset="0"/>
              </a:rPr>
              <a:t>огромных плит</a:t>
            </a:r>
          </a:p>
        </p:txBody>
      </p:sp>
    </p:spTree>
    <p:extLst>
      <p:ext uri="{BB962C8B-B14F-4D97-AF65-F5344CB8AC3E}">
        <p14:creationId xmlns:p14="http://schemas.microsoft.com/office/powerpoint/2010/main" val="13152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6192688" cy="41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25740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На южной окраине села </a:t>
            </a:r>
            <a:r>
              <a:rPr lang="ru-RU" sz="3200" b="1" dirty="0" err="1" smtClean="0">
                <a:latin typeface="Monotype Corsiva" pitchFamily="66" charset="0"/>
              </a:rPr>
              <a:t>Лысогорка</a:t>
            </a:r>
            <a:r>
              <a:rPr lang="ru-RU" sz="3200" b="1" dirty="0" smtClean="0">
                <a:latin typeface="Monotype Corsiva" pitchFamily="66" charset="0"/>
              </a:rPr>
              <a:t>   самое </a:t>
            </a:r>
            <a:r>
              <a:rPr lang="ru-RU" sz="3200" b="1" dirty="0">
                <a:latin typeface="Monotype Corsiva" pitchFamily="66" charset="0"/>
              </a:rPr>
              <a:t>известное меловое обнажение.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331640" y="56802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м.уг.доб.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67264" y="642937"/>
            <a:ext cx="5967212" cy="1500188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Calibri"/>
              </a:rPr>
              <a:t>1. Твёрдый, но хрупкий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Calibri"/>
              </a:rPr>
              <a:t>2. Черного цвета, блестит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Calibri"/>
              </a:rPr>
              <a:t>3. Хорошо и ярко горит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  <a:latin typeface="Calibri"/>
              </a:rPr>
              <a:t>4. В воде не растворяется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36643" y="678656"/>
            <a:ext cx="714375" cy="714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2357437" y="28333"/>
            <a:ext cx="51911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КАМЕННЫЙ УГОЛЬ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3" name="Рисунок 12" descr="Безимени-8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59" y="133351"/>
            <a:ext cx="1423987" cy="1539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389" y="2404883"/>
            <a:ext cx="3794585" cy="356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9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920880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очень далеком прошлом в районе Донецкого кряжа создались благоприятные климатические условия для развития древних лесов с папоротникообразными и </a:t>
            </a:r>
            <a:r>
              <a:rPr lang="ru-RU" dirty="0" err="1" smtClean="0"/>
              <a:t>хвощевыми</a:t>
            </a:r>
            <a:r>
              <a:rPr lang="ru-RU" dirty="0" smtClean="0"/>
              <a:t> растениями в мелководных лагунах. Море временами затопляло прибрежную равнину, оставляя известковые или глинистые осадки. Погребенная под ними растительность (торфяник) в течение длительных периодов времени превращалась в угольный пласт. Когда море отступало, в прибрежных болотах снова развивалась растительность. Попадали туда и речные наносы. Этот процесс неоднократно повторялся. Вот почему местами в Донецком угольном бассейне встречается до 50 угольных пластов, перемежающихся с морскими и речными отложениями. В последующий период </a:t>
            </a:r>
            <a:r>
              <a:rPr lang="ru-RU" dirty="0" err="1" smtClean="0"/>
              <a:t>горнообразовательные</a:t>
            </a:r>
            <a:r>
              <a:rPr lang="ru-RU" dirty="0" smtClean="0"/>
              <a:t> процессы смяли горизонтальные пласты в складки, поэтому встречаются и пологие и крутопадающие пласты угля. Каменные угли имеют огромное значение для хозяйства: антрациты служат энергетическим топливом, коксующиеся угли используются в металлургической промышленности. Уголь - важное сырье и для химической промышленности.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067" y="496135"/>
            <a:ext cx="7773349" cy="2585323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Восточный Донбасс – одна из основных угольных баз европейской части России, где добывается около 30 </a:t>
            </a:r>
            <a:r>
              <a:rPr lang="ru-RU" dirty="0" err="1" smtClean="0"/>
              <a:t>млн.т</a:t>
            </a:r>
            <a:r>
              <a:rPr lang="ru-RU" dirty="0" smtClean="0"/>
              <a:t> угля в год. Общая его площадь, полностью находящаяся в Ростовской области, составляет 70 </a:t>
            </a:r>
            <a:r>
              <a:rPr lang="ru-RU" dirty="0" err="1" smtClean="0"/>
              <a:t>тыс.кв.км</a:t>
            </a:r>
            <a:r>
              <a:rPr lang="ru-RU" dirty="0" smtClean="0"/>
              <a:t>., из которых угленосны только 30 </a:t>
            </a:r>
            <a:r>
              <a:rPr lang="ru-RU" dirty="0" err="1" smtClean="0"/>
              <a:t>кв.км</a:t>
            </a:r>
            <a:r>
              <a:rPr lang="ru-RU" dirty="0" smtClean="0"/>
              <a:t>. По геолого-структурным признакам в Восточном Донбассе выделяются 9 угленосных районов: </a:t>
            </a:r>
            <a:r>
              <a:rPr lang="ru-RU" b="1" dirty="0" smtClean="0"/>
              <a:t>Миллеровский, </a:t>
            </a:r>
            <a:r>
              <a:rPr lang="ru-RU" b="1" dirty="0" err="1" smtClean="0"/>
              <a:t>Каменско-Гундоровкий</a:t>
            </a:r>
            <a:r>
              <a:rPr lang="ru-RU" b="1" dirty="0" smtClean="0"/>
              <a:t>, </a:t>
            </a:r>
            <a:r>
              <a:rPr lang="ru-RU" b="1" dirty="0" err="1" smtClean="0"/>
              <a:t>Белокалитвенский</a:t>
            </a:r>
            <a:r>
              <a:rPr lang="ru-RU" b="1" dirty="0" smtClean="0"/>
              <a:t>, Тацинский, </a:t>
            </a:r>
            <a:r>
              <a:rPr lang="ru-RU" b="1" dirty="0" err="1" smtClean="0"/>
              <a:t>Краснодонецкий</a:t>
            </a:r>
            <a:r>
              <a:rPr lang="ru-RU" b="1" dirty="0" smtClean="0"/>
              <a:t>, Гуково-</a:t>
            </a:r>
            <a:r>
              <a:rPr lang="ru-RU" b="1" dirty="0" err="1" smtClean="0"/>
              <a:t>Зверевский</a:t>
            </a:r>
            <a:r>
              <a:rPr lang="ru-RU" b="1" dirty="0" smtClean="0"/>
              <a:t>, </a:t>
            </a:r>
            <a:r>
              <a:rPr lang="ru-RU" b="1" dirty="0" err="1" smtClean="0"/>
              <a:t>Сулино-Садкинский</a:t>
            </a:r>
            <a:r>
              <a:rPr lang="ru-RU" b="1" dirty="0" smtClean="0"/>
              <a:t>, </a:t>
            </a:r>
            <a:r>
              <a:rPr lang="ru-RU" b="1" dirty="0" err="1" smtClean="0"/>
              <a:t>Шахтинско-Несветаевский</a:t>
            </a:r>
            <a:r>
              <a:rPr lang="ru-RU" b="1" dirty="0" smtClean="0"/>
              <a:t> и Задонский.</a:t>
            </a:r>
            <a:endParaRPr lang="ru-RU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3672408" cy="27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36538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Добыча каменного угля открытым способом. Ростовская область, шахта «Западная»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5364088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/>
          <p:nvPr/>
        </p:nvCxnSpPr>
        <p:spPr>
          <a:xfrm>
            <a:off x="2328863" y="3214688"/>
            <a:ext cx="302895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одержимое 2"/>
          <p:cNvSpPr txBox="1">
            <a:spLocks/>
          </p:cNvSpPr>
          <p:nvPr/>
        </p:nvSpPr>
        <p:spPr>
          <a:xfrm>
            <a:off x="3843339" y="714375"/>
            <a:ext cx="5300662" cy="1643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rgbClr val="663300"/>
                </a:solidFill>
                <a:latin typeface="Calibri"/>
              </a:rPr>
              <a:t>1. </a:t>
            </a:r>
            <a:r>
              <a:rPr lang="ru-RU" sz="2000" b="1" dirty="0">
                <a:solidFill>
                  <a:srgbClr val="663300"/>
                </a:solidFill>
                <a:latin typeface="Arial" charset="0"/>
              </a:rPr>
              <a:t>Чёрного цвета</a:t>
            </a:r>
            <a:endParaRPr lang="ru-RU" sz="2000" b="1" dirty="0">
              <a:solidFill>
                <a:srgbClr val="663300"/>
              </a:solidFill>
              <a:latin typeface="Calibri"/>
            </a:endParaRP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rgbClr val="663300"/>
                </a:solidFill>
                <a:latin typeface="Calibri"/>
              </a:rPr>
              <a:t>2. Твёрдое 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rgbClr val="663300"/>
                </a:solidFill>
                <a:latin typeface="Calibri"/>
              </a:rPr>
              <a:t>3. Непрозрачное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rgbClr val="663300"/>
                </a:solidFill>
                <a:latin typeface="Calibri"/>
              </a:rPr>
              <a:t>4. Плотное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rgbClr val="663300"/>
                </a:solidFill>
                <a:latin typeface="Calibri"/>
              </a:rPr>
              <a:t>5. Притягивает металлические предметы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defRPr/>
            </a:pPr>
            <a:endParaRPr lang="ru-RU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7465219" y="596215"/>
            <a:ext cx="928687" cy="10001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69" name="Прямоугольник 11"/>
          <p:cNvSpPr>
            <a:spLocks noChangeArrowheads="1"/>
          </p:cNvSpPr>
          <p:nvPr/>
        </p:nvSpPr>
        <p:spPr bwMode="auto">
          <a:xfrm>
            <a:off x="2786063" y="68263"/>
            <a:ext cx="4227512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Железная руда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4" name="Рисунок 13" descr="Безимени-7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73" y="585788"/>
            <a:ext cx="2000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63" y="2485730"/>
            <a:ext cx="2387335" cy="17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2" y="2945593"/>
            <a:ext cx="2794727" cy="18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2126">
            <a:off x="4890414" y="4918065"/>
            <a:ext cx="15859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Безимени-1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817" y="1771355"/>
            <a:ext cx="2032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499" y="4500562"/>
            <a:ext cx="1933376" cy="17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Безимени-2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656004">
            <a:off x="730123" y="4315237"/>
            <a:ext cx="16573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 западной части области, в </a:t>
            </a:r>
            <a:r>
              <a:rPr lang="ru-RU" sz="3200" b="1" dirty="0" smtClean="0">
                <a:latin typeface="Monotype Corsiva" pitchFamily="66" charset="0"/>
              </a:rPr>
              <a:t>Матвеево-Курганском районе,</a:t>
            </a:r>
            <a:r>
              <a:rPr lang="ru-RU" sz="3200" dirty="0" smtClean="0">
                <a:latin typeface="Monotype Corsiva" pitchFamily="66" charset="0"/>
              </a:rPr>
              <a:t> на глубине 480 м. обнаружены залежи железных руд, аналогичные железорудным месторождениям Кривого Рога и Курской магнитной аномалии. Приблизительная оценка количества железной руды при общей мощности железорудных горизонтов 60 м. и площади 20 </a:t>
            </a:r>
            <a:r>
              <a:rPr lang="ru-RU" sz="3200" dirty="0" err="1" smtClean="0">
                <a:latin typeface="Monotype Corsiva" pitchFamily="66" charset="0"/>
              </a:rPr>
              <a:t>кв.км</a:t>
            </a:r>
            <a:r>
              <a:rPr lang="ru-RU" sz="3200" dirty="0" smtClean="0">
                <a:latin typeface="Monotype Corsiva" pitchFamily="66" charset="0"/>
              </a:rPr>
              <a:t>., составляет 3,6 </a:t>
            </a:r>
            <a:r>
              <a:rPr lang="ru-RU" sz="3200" dirty="0" err="1" smtClean="0">
                <a:latin typeface="Monotype Corsiva" pitchFamily="66" charset="0"/>
              </a:rPr>
              <a:t>млрд.тонн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4499992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20" y="1978206"/>
            <a:ext cx="2709854" cy="203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421" y="10284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Песо́к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осадочная горная порода, а также искусственный материал, состоящий из зёрен горных пород. Очень часто состоит из почти чистого минерала кварца.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05588" y="105070"/>
            <a:ext cx="213282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песок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441" y="4372345"/>
            <a:ext cx="2489795" cy="186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670" y="2133810"/>
            <a:ext cx="2513631" cy="201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7584" y="3669345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Песок речной</a:t>
            </a:r>
            <a:endParaRPr lang="ru-RU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967" y="2223161"/>
            <a:ext cx="2562070" cy="19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408588"/>
            <a:ext cx="2410498" cy="180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9607" y="4273710"/>
            <a:ext cx="204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Песок кварцевый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В области имеется 60 месторождений строительных песков, из которых 27 эксплуатируются. Разведанные запасы песка составляют162 </a:t>
            </a:r>
            <a:r>
              <a:rPr lang="ru-RU" sz="3200" dirty="0" err="1">
                <a:latin typeface="Monotype Corsiva" pitchFamily="66" charset="0"/>
              </a:rPr>
              <a:t>млн.куб.м</a:t>
            </a:r>
            <a:r>
              <a:rPr lang="ru-RU" sz="3200" dirty="0">
                <a:latin typeface="Monotype Corsiva" pitchFamily="66" charset="0"/>
              </a:rPr>
              <a:t>, в том числе 145 </a:t>
            </a:r>
            <a:r>
              <a:rPr lang="ru-RU" sz="3200" dirty="0" err="1">
                <a:latin typeface="Monotype Corsiva" pitchFamily="66" charset="0"/>
              </a:rPr>
              <a:t>млн.куб.м</a:t>
            </a:r>
            <a:r>
              <a:rPr lang="ru-RU" sz="3200" dirty="0">
                <a:latin typeface="Monotype Corsiva" pitchFamily="66" charset="0"/>
              </a:rPr>
              <a:t> утверждены территориальной комиссией по запасам. Крупнейшими действующими месторождениями являются Владимирское (200 </a:t>
            </a:r>
            <a:r>
              <a:rPr lang="ru-RU" sz="3200" dirty="0" err="1">
                <a:latin typeface="Monotype Corsiva" pitchFamily="66" charset="0"/>
              </a:rPr>
              <a:t>тыс.куб.м</a:t>
            </a:r>
            <a:r>
              <a:rPr lang="ru-RU" sz="3200" dirty="0">
                <a:latin typeface="Monotype Corsiva" pitchFamily="66" charset="0"/>
              </a:rPr>
              <a:t>) и </a:t>
            </a:r>
            <a:r>
              <a:rPr lang="ru-RU" sz="3200" dirty="0" err="1">
                <a:latin typeface="Monotype Corsiva" pitchFamily="66" charset="0"/>
              </a:rPr>
              <a:t>Каяльское</a:t>
            </a:r>
            <a:r>
              <a:rPr lang="ru-RU" sz="3200" dirty="0">
                <a:latin typeface="Monotype Corsiva" pitchFamily="66" charset="0"/>
              </a:rPr>
              <a:t> (150 </a:t>
            </a:r>
            <a:r>
              <a:rPr lang="ru-RU" sz="3200" dirty="0" err="1">
                <a:latin typeface="Monotype Corsiva" pitchFamily="66" charset="0"/>
              </a:rPr>
              <a:t>тыс.куб.м</a:t>
            </a:r>
            <a:r>
              <a:rPr lang="ru-RU" sz="3200" dirty="0">
                <a:latin typeface="Monotype Corsiva" pitchFamily="66" charset="0"/>
              </a:rPr>
              <a:t>). Запасы песков для строительных целей удовлетворяют потребности промышленности области и вывозятся в соседние районы. </a:t>
            </a:r>
          </a:p>
        </p:txBody>
      </p:sp>
    </p:spTree>
    <p:extLst>
      <p:ext uri="{BB962C8B-B14F-4D97-AF65-F5344CB8AC3E}">
        <p14:creationId xmlns:p14="http://schemas.microsoft.com/office/powerpoint/2010/main" val="5165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36711"/>
            <a:ext cx="4352070" cy="32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221088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Песчаный курган находится в ведении </a:t>
            </a:r>
            <a:r>
              <a:rPr lang="ru-RU" sz="2000" dirty="0" err="1" smtClean="0"/>
              <a:t>Каргинского</a:t>
            </a:r>
            <a:r>
              <a:rPr lang="ru-RU" sz="2000" dirty="0" smtClean="0"/>
              <a:t> сельского поселения </a:t>
            </a:r>
            <a:r>
              <a:rPr lang="ru-RU" sz="2000" b="1" dirty="0" err="1" smtClean="0"/>
              <a:t>Боковского</a:t>
            </a:r>
            <a:r>
              <a:rPr lang="ru-RU" sz="2000" b="1" dirty="0" smtClean="0"/>
              <a:t> района </a:t>
            </a:r>
            <a:r>
              <a:rPr lang="ru-RU" sz="2000" dirty="0" smtClean="0"/>
              <a:t>и входит в охранную зону Государственного музея-заповедника М.А. Шолохова.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54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651" y="672287"/>
            <a:ext cx="5866851" cy="393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489" y="4561704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Песчаный карьер. </a:t>
            </a:r>
          </a:p>
          <a:p>
            <a:r>
              <a:rPr lang="ru-RU" sz="2800" dirty="0" smtClean="0">
                <a:latin typeface="Monotype Corsiva" pitchFamily="66" charset="0"/>
              </a:rPr>
              <a:t>Матвеево-Курганский район.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х.Крынка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2699792" y="58929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53486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Оболочки Земли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357313"/>
            <a:ext cx="216578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Атмосфера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286125"/>
            <a:ext cx="232647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0070C0"/>
                </a:solidFill>
              </a:rPr>
              <a:t>Гидросфера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000625"/>
            <a:ext cx="212731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663300"/>
                </a:solidFill>
              </a:rPr>
              <a:t>Литосфера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28813" y="1000125"/>
            <a:ext cx="660362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Ближайшая к Земле — атмосфера, это воздушное пространство вокруг Земли. Атмосфера состоит из азота, кислорода, водяных паров и незначительного количества других газов. Благодаря атмосфере на нашей планете возникла жизнь. Растениям, животным и человеку для дыхания необходим кислород, который они получают из атмосферы.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65786" y="3208605"/>
            <a:ext cx="636665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Моря, океаны, реки, озера, водохранилища, ледники образуют гидросферу — прерывистую водную оболочку Земли. Без гидросферы жизнь на нашей планете была бы невозможна (тело человека на 65% состоит из воды!).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60937" y="4839821"/>
            <a:ext cx="46611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Литосфера — это твердая оболочка Земли, суша и дно океанов, ее образуют горные </a:t>
            </a:r>
            <a:r>
              <a:rPr lang="ru-RU" sz="2000" dirty="0" smtClean="0">
                <a:latin typeface="Calibri" pitchFamily="34" charset="0"/>
              </a:rPr>
              <a:t>породы и минералы, </a:t>
            </a:r>
            <a:r>
              <a:rPr lang="ru-RU" sz="2000" dirty="0">
                <a:latin typeface="Calibri" pitchFamily="34" charset="0"/>
              </a:rPr>
              <a:t>а геологи называют земной корой.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493" y="692696"/>
            <a:ext cx="745133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Как человек использует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горные породы и минералы 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87297" y="2374630"/>
            <a:ext cx="657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1. Строительство дорог, домов ( гравий, песок, глина, известняк)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09492" y="2857500"/>
            <a:ext cx="76509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2. Украшение зданий, станций метро, изготовление памятников ( мрамор, гранит, лабрадор)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809492" y="3362059"/>
            <a:ext cx="378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3. Медицина (алмазная пыль, тальк)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821875" y="3714750"/>
            <a:ext cx="426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4.  Декоративные предметы и украшения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844758" y="4084638"/>
            <a:ext cx="630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5. Искусство ( природные красители – охра, киноварь, графит)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836881" y="4483437"/>
            <a:ext cx="519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6. Изготовление посуды ( глина, кварцевый песок)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844758" y="4871177"/>
            <a:ext cx="361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7. Пища ( </a:t>
            </a:r>
            <a:r>
              <a:rPr lang="ru-RU" dirty="0" err="1"/>
              <a:t>галит</a:t>
            </a:r>
            <a:r>
              <a:rPr lang="ru-RU" dirty="0"/>
              <a:t> – поваренная соль)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851654" y="5249297"/>
            <a:ext cx="496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8.Сельское хозяйство (минеральные удобрения)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865" y="1124744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нашем крае проводятся различные мероприятия по </a:t>
            </a:r>
            <a:r>
              <a:rPr lang="ru-RU" dirty="0" smtClean="0"/>
              <a:t>охране </a:t>
            </a:r>
            <a:r>
              <a:rPr lang="ru-RU" dirty="0"/>
              <a:t>полезных ископаемых. Прежде всего, </a:t>
            </a:r>
            <a:r>
              <a:rPr lang="ru-RU" b="1" dirty="0"/>
              <a:t>ежегодно добывается только определённое количество полезных ископаемых, которое необходимо для народного хозяйства.</a:t>
            </a:r>
          </a:p>
          <a:p>
            <a:r>
              <a:rPr lang="ru-RU" dirty="0"/>
              <a:t>При переработке полезных ископаемых получается </a:t>
            </a:r>
            <a:r>
              <a:rPr lang="ru-RU" dirty="0" smtClean="0"/>
              <a:t>большое </a:t>
            </a:r>
            <a:r>
              <a:rPr lang="ru-RU" dirty="0"/>
              <a:t>количество отходов. Люди задумались, а нельзя ли и их </a:t>
            </a:r>
            <a:r>
              <a:rPr lang="ru-RU" dirty="0" smtClean="0"/>
              <a:t>использовать</a:t>
            </a:r>
            <a:r>
              <a:rPr lang="ru-RU" dirty="0"/>
              <a:t>. Например, при переработке каменного угля остаётся горная порода, из которой вырастали огромные холмы - </a:t>
            </a:r>
            <a:r>
              <a:rPr lang="ru-RU" dirty="0" smtClean="0"/>
              <a:t>терриконы</a:t>
            </a:r>
            <a:r>
              <a:rPr lang="ru-RU" dirty="0"/>
              <a:t>. </a:t>
            </a:r>
            <a:r>
              <a:rPr lang="ru-RU" b="1" dirty="0"/>
              <a:t>Из отходов </a:t>
            </a:r>
            <a:r>
              <a:rPr lang="ru-RU" dirty="0"/>
              <a:t>теперь получают много полезных предметов. Это </a:t>
            </a:r>
            <a:r>
              <a:rPr lang="ru-RU" b="1" dirty="0"/>
              <a:t>шлакоблоки, </a:t>
            </a:r>
            <a:r>
              <a:rPr lang="ru-RU" dirty="0"/>
              <a:t>из которых люди теперь строят дачные домики, </a:t>
            </a:r>
            <a:r>
              <a:rPr lang="ru-RU" dirty="0" smtClean="0"/>
              <a:t>гаражи</a:t>
            </a:r>
            <a:r>
              <a:rPr lang="ru-RU" dirty="0"/>
              <a:t>, и другие нужные помещения, а также получают </a:t>
            </a:r>
            <a:r>
              <a:rPr lang="ru-RU" b="1" dirty="0"/>
              <a:t>пластмассу.</a:t>
            </a:r>
            <a:r>
              <a:rPr lang="ru-RU" dirty="0"/>
              <a:t> Пластмасса всё больше применяется в жизни человека. </a:t>
            </a:r>
            <a:r>
              <a:rPr lang="ru-RU" dirty="0" smtClean="0"/>
              <a:t>Много </a:t>
            </a:r>
            <a:r>
              <a:rPr lang="ru-RU" dirty="0"/>
              <a:t>песка расходуется на изготовление стекла. Но в </a:t>
            </a:r>
            <a:r>
              <a:rPr lang="ru-RU" dirty="0" smtClean="0"/>
              <a:t>последнее </a:t>
            </a:r>
            <a:r>
              <a:rPr lang="ru-RU" dirty="0"/>
              <a:t>время в парниках, теплицах стекло часто заменяют </a:t>
            </a:r>
            <a:r>
              <a:rPr lang="ru-RU" dirty="0" smtClean="0"/>
              <a:t>полиэтиленовой </a:t>
            </a:r>
            <a:r>
              <a:rPr lang="ru-RU" dirty="0"/>
              <a:t>плёнкой, изготовленной также из отходов.</a:t>
            </a:r>
          </a:p>
          <a:p>
            <a:r>
              <a:rPr lang="ru-RU" dirty="0"/>
              <a:t>Так человек заботится о будущем, как заботились о </a:t>
            </a:r>
            <a:r>
              <a:rPr lang="ru-RU" dirty="0" smtClean="0"/>
              <a:t>будущем </a:t>
            </a:r>
            <a:r>
              <a:rPr lang="ru-RU" dirty="0"/>
              <a:t>наши предки.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28" y="193074"/>
            <a:ext cx="8827353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охрана </a:t>
            </a:r>
            <a:r>
              <a:rPr lang="ru-RU" sz="4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полезных 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ископаемых 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12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918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347864" y="2420888"/>
            <a:ext cx="2808312" cy="2304256"/>
          </a:xfrm>
          <a:prstGeom prst="ellipse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2843808" y="3876481"/>
            <a:ext cx="216024" cy="457200"/>
          </a:xfrm>
          <a:prstGeom prst="diamon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39876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764" y="311792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736083" y="567009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918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347864" y="2420888"/>
            <a:ext cx="2808312" cy="2304256"/>
          </a:xfrm>
          <a:prstGeom prst="ellipse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2843808" y="3876481"/>
            <a:ext cx="216024" cy="457200"/>
          </a:xfrm>
          <a:prstGeom prst="diamon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39876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764" y="311792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4522093" y="2927229"/>
            <a:ext cx="288032" cy="240506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25" y="1912094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189" y="3082662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816" y="2636912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419" y="3871913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5" action="ppaction://hlinksldjump"/>
          </p:cNvPr>
          <p:cNvSpPr/>
          <p:nvPr/>
        </p:nvSpPr>
        <p:spPr>
          <a:xfrm>
            <a:off x="790688" y="580526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918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347864" y="2420888"/>
            <a:ext cx="2808312" cy="2304256"/>
          </a:xfrm>
          <a:prstGeom prst="ellipse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2843808" y="3876481"/>
            <a:ext cx="216024" cy="457200"/>
          </a:xfrm>
          <a:prstGeom prst="diamon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39876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764" y="311792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4522093" y="2927229"/>
            <a:ext cx="288032" cy="240506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25" y="1912094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189" y="3082662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816" y="2636912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419" y="3871913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2630425" y="1493183"/>
            <a:ext cx="4360931" cy="4129746"/>
          </a:xfrm>
          <a:custGeom>
            <a:avLst/>
            <a:gdLst>
              <a:gd name="connsiteX0" fmla="*/ 1337141 w 4360931"/>
              <a:gd name="connsiteY0" fmla="*/ 196132 h 4129746"/>
              <a:gd name="connsiteX1" fmla="*/ 3367419 w 4360931"/>
              <a:gd name="connsiteY1" fmla="*/ 1590980 h 4129746"/>
              <a:gd name="connsiteX2" fmla="*/ 4033846 w 4360931"/>
              <a:gd name="connsiteY2" fmla="*/ 2520878 h 4129746"/>
              <a:gd name="connsiteX3" fmla="*/ 4359311 w 4360931"/>
              <a:gd name="connsiteY3" fmla="*/ 3714248 h 4129746"/>
              <a:gd name="connsiteX4" fmla="*/ 3909860 w 4360931"/>
              <a:gd name="connsiteY4" fmla="*/ 4117203 h 4129746"/>
              <a:gd name="connsiteX5" fmla="*/ 3274429 w 4360931"/>
              <a:gd name="connsiteY5" fmla="*/ 3931224 h 4129746"/>
              <a:gd name="connsiteX6" fmla="*/ 1693602 w 4360931"/>
              <a:gd name="connsiteY6" fmla="*/ 3001325 h 4129746"/>
              <a:gd name="connsiteX7" fmla="*/ 903189 w 4360931"/>
              <a:gd name="connsiteY7" fmla="*/ 2753353 h 4129746"/>
              <a:gd name="connsiteX8" fmla="*/ 4287 w 4360931"/>
              <a:gd name="connsiteY8" fmla="*/ 2365895 h 4129746"/>
              <a:gd name="connsiteX9" fmla="*/ 1290646 w 4360931"/>
              <a:gd name="connsiteY9" fmla="*/ 227129 h 4129746"/>
              <a:gd name="connsiteX10" fmla="*/ 1383636 w 4360931"/>
              <a:gd name="connsiteY10" fmla="*/ 165136 h 4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931" h="4129746">
                <a:moveTo>
                  <a:pt x="1337141" y="196132"/>
                </a:moveTo>
                <a:cubicBezTo>
                  <a:pt x="2127554" y="699827"/>
                  <a:pt x="2917968" y="1203522"/>
                  <a:pt x="3367419" y="1590980"/>
                </a:cubicBezTo>
                <a:cubicBezTo>
                  <a:pt x="3816870" y="1978438"/>
                  <a:pt x="3868531" y="2167000"/>
                  <a:pt x="4033846" y="2520878"/>
                </a:cubicBezTo>
                <a:cubicBezTo>
                  <a:pt x="4199161" y="2874756"/>
                  <a:pt x="4379975" y="3448194"/>
                  <a:pt x="4359311" y="3714248"/>
                </a:cubicBezTo>
                <a:cubicBezTo>
                  <a:pt x="4338647" y="3980302"/>
                  <a:pt x="4090674" y="4081040"/>
                  <a:pt x="3909860" y="4117203"/>
                </a:cubicBezTo>
                <a:cubicBezTo>
                  <a:pt x="3729046" y="4153366"/>
                  <a:pt x="3643805" y="4117204"/>
                  <a:pt x="3274429" y="3931224"/>
                </a:cubicBezTo>
                <a:cubicBezTo>
                  <a:pt x="2905053" y="3745244"/>
                  <a:pt x="2088809" y="3197637"/>
                  <a:pt x="1693602" y="3001325"/>
                </a:cubicBezTo>
                <a:cubicBezTo>
                  <a:pt x="1298395" y="2805013"/>
                  <a:pt x="1184741" y="2859258"/>
                  <a:pt x="903189" y="2753353"/>
                </a:cubicBezTo>
                <a:cubicBezTo>
                  <a:pt x="621637" y="2647448"/>
                  <a:pt x="-60289" y="2786932"/>
                  <a:pt x="4287" y="2365895"/>
                </a:cubicBezTo>
                <a:cubicBezTo>
                  <a:pt x="68863" y="1944858"/>
                  <a:pt x="1060755" y="593922"/>
                  <a:pt x="1290646" y="227129"/>
                </a:cubicBezTo>
                <a:cubicBezTo>
                  <a:pt x="1520537" y="-139664"/>
                  <a:pt x="1452086" y="12736"/>
                  <a:pt x="1383636" y="165136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713272" y="56229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918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347864" y="2420888"/>
            <a:ext cx="2808312" cy="2304256"/>
          </a:xfrm>
          <a:prstGeom prst="ellipse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2843808" y="3876481"/>
            <a:ext cx="216024" cy="457200"/>
          </a:xfrm>
          <a:prstGeom prst="diamon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39876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764" y="311792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4522093" y="2927229"/>
            <a:ext cx="288032" cy="240506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25" y="1912094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189" y="3082662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816" y="2636912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419" y="3871913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2630425" y="1493183"/>
            <a:ext cx="4360931" cy="4129746"/>
          </a:xfrm>
          <a:custGeom>
            <a:avLst/>
            <a:gdLst>
              <a:gd name="connsiteX0" fmla="*/ 1337141 w 4360931"/>
              <a:gd name="connsiteY0" fmla="*/ 196132 h 4129746"/>
              <a:gd name="connsiteX1" fmla="*/ 3367419 w 4360931"/>
              <a:gd name="connsiteY1" fmla="*/ 1590980 h 4129746"/>
              <a:gd name="connsiteX2" fmla="*/ 4033846 w 4360931"/>
              <a:gd name="connsiteY2" fmla="*/ 2520878 h 4129746"/>
              <a:gd name="connsiteX3" fmla="*/ 4359311 w 4360931"/>
              <a:gd name="connsiteY3" fmla="*/ 3714248 h 4129746"/>
              <a:gd name="connsiteX4" fmla="*/ 3909860 w 4360931"/>
              <a:gd name="connsiteY4" fmla="*/ 4117203 h 4129746"/>
              <a:gd name="connsiteX5" fmla="*/ 3274429 w 4360931"/>
              <a:gd name="connsiteY5" fmla="*/ 3931224 h 4129746"/>
              <a:gd name="connsiteX6" fmla="*/ 1693602 w 4360931"/>
              <a:gd name="connsiteY6" fmla="*/ 3001325 h 4129746"/>
              <a:gd name="connsiteX7" fmla="*/ 903189 w 4360931"/>
              <a:gd name="connsiteY7" fmla="*/ 2753353 h 4129746"/>
              <a:gd name="connsiteX8" fmla="*/ 4287 w 4360931"/>
              <a:gd name="connsiteY8" fmla="*/ 2365895 h 4129746"/>
              <a:gd name="connsiteX9" fmla="*/ 1290646 w 4360931"/>
              <a:gd name="connsiteY9" fmla="*/ 227129 h 4129746"/>
              <a:gd name="connsiteX10" fmla="*/ 1383636 w 4360931"/>
              <a:gd name="connsiteY10" fmla="*/ 165136 h 4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931" h="4129746">
                <a:moveTo>
                  <a:pt x="1337141" y="196132"/>
                </a:moveTo>
                <a:cubicBezTo>
                  <a:pt x="2127554" y="699827"/>
                  <a:pt x="2917968" y="1203522"/>
                  <a:pt x="3367419" y="1590980"/>
                </a:cubicBezTo>
                <a:cubicBezTo>
                  <a:pt x="3816870" y="1978438"/>
                  <a:pt x="3868531" y="2167000"/>
                  <a:pt x="4033846" y="2520878"/>
                </a:cubicBezTo>
                <a:cubicBezTo>
                  <a:pt x="4199161" y="2874756"/>
                  <a:pt x="4379975" y="3448194"/>
                  <a:pt x="4359311" y="3714248"/>
                </a:cubicBezTo>
                <a:cubicBezTo>
                  <a:pt x="4338647" y="3980302"/>
                  <a:pt x="4090674" y="4081040"/>
                  <a:pt x="3909860" y="4117203"/>
                </a:cubicBezTo>
                <a:cubicBezTo>
                  <a:pt x="3729046" y="4153366"/>
                  <a:pt x="3643805" y="4117204"/>
                  <a:pt x="3274429" y="3931224"/>
                </a:cubicBezTo>
                <a:cubicBezTo>
                  <a:pt x="2905053" y="3745244"/>
                  <a:pt x="2088809" y="3197637"/>
                  <a:pt x="1693602" y="3001325"/>
                </a:cubicBezTo>
                <a:cubicBezTo>
                  <a:pt x="1298395" y="2805013"/>
                  <a:pt x="1184741" y="2859258"/>
                  <a:pt x="903189" y="2753353"/>
                </a:cubicBezTo>
                <a:cubicBezTo>
                  <a:pt x="621637" y="2647448"/>
                  <a:pt x="-60289" y="2786932"/>
                  <a:pt x="4287" y="2365895"/>
                </a:cubicBezTo>
                <a:cubicBezTo>
                  <a:pt x="68863" y="1944858"/>
                  <a:pt x="1060755" y="593922"/>
                  <a:pt x="1290646" y="227129"/>
                </a:cubicBezTo>
                <a:cubicBezTo>
                  <a:pt x="1520537" y="-139664"/>
                  <a:pt x="1452086" y="12736"/>
                  <a:pt x="1383636" y="165136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2883023" y="3623927"/>
            <a:ext cx="176809" cy="38213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398117"/>
            <a:ext cx="2016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713272" y="56229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918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347864" y="2420888"/>
            <a:ext cx="2808312" cy="2304256"/>
          </a:xfrm>
          <a:prstGeom prst="ellipse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2843808" y="3876481"/>
            <a:ext cx="216024" cy="457200"/>
          </a:xfrm>
          <a:prstGeom prst="diamon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39876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764" y="3117924"/>
            <a:ext cx="238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4522093" y="2927229"/>
            <a:ext cx="288032" cy="240506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25" y="1912094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189" y="3082662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816" y="2636912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419" y="3871913"/>
            <a:ext cx="3111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2630425" y="1493183"/>
            <a:ext cx="4360931" cy="4129746"/>
          </a:xfrm>
          <a:custGeom>
            <a:avLst/>
            <a:gdLst>
              <a:gd name="connsiteX0" fmla="*/ 1337141 w 4360931"/>
              <a:gd name="connsiteY0" fmla="*/ 196132 h 4129746"/>
              <a:gd name="connsiteX1" fmla="*/ 3367419 w 4360931"/>
              <a:gd name="connsiteY1" fmla="*/ 1590980 h 4129746"/>
              <a:gd name="connsiteX2" fmla="*/ 4033846 w 4360931"/>
              <a:gd name="connsiteY2" fmla="*/ 2520878 h 4129746"/>
              <a:gd name="connsiteX3" fmla="*/ 4359311 w 4360931"/>
              <a:gd name="connsiteY3" fmla="*/ 3714248 h 4129746"/>
              <a:gd name="connsiteX4" fmla="*/ 3909860 w 4360931"/>
              <a:gd name="connsiteY4" fmla="*/ 4117203 h 4129746"/>
              <a:gd name="connsiteX5" fmla="*/ 3274429 w 4360931"/>
              <a:gd name="connsiteY5" fmla="*/ 3931224 h 4129746"/>
              <a:gd name="connsiteX6" fmla="*/ 1693602 w 4360931"/>
              <a:gd name="connsiteY6" fmla="*/ 3001325 h 4129746"/>
              <a:gd name="connsiteX7" fmla="*/ 903189 w 4360931"/>
              <a:gd name="connsiteY7" fmla="*/ 2753353 h 4129746"/>
              <a:gd name="connsiteX8" fmla="*/ 4287 w 4360931"/>
              <a:gd name="connsiteY8" fmla="*/ 2365895 h 4129746"/>
              <a:gd name="connsiteX9" fmla="*/ 1290646 w 4360931"/>
              <a:gd name="connsiteY9" fmla="*/ 227129 h 4129746"/>
              <a:gd name="connsiteX10" fmla="*/ 1383636 w 4360931"/>
              <a:gd name="connsiteY10" fmla="*/ 165136 h 4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931" h="4129746">
                <a:moveTo>
                  <a:pt x="1337141" y="196132"/>
                </a:moveTo>
                <a:cubicBezTo>
                  <a:pt x="2127554" y="699827"/>
                  <a:pt x="2917968" y="1203522"/>
                  <a:pt x="3367419" y="1590980"/>
                </a:cubicBezTo>
                <a:cubicBezTo>
                  <a:pt x="3816870" y="1978438"/>
                  <a:pt x="3868531" y="2167000"/>
                  <a:pt x="4033846" y="2520878"/>
                </a:cubicBezTo>
                <a:cubicBezTo>
                  <a:pt x="4199161" y="2874756"/>
                  <a:pt x="4379975" y="3448194"/>
                  <a:pt x="4359311" y="3714248"/>
                </a:cubicBezTo>
                <a:cubicBezTo>
                  <a:pt x="4338647" y="3980302"/>
                  <a:pt x="4090674" y="4081040"/>
                  <a:pt x="3909860" y="4117203"/>
                </a:cubicBezTo>
                <a:cubicBezTo>
                  <a:pt x="3729046" y="4153366"/>
                  <a:pt x="3643805" y="4117204"/>
                  <a:pt x="3274429" y="3931224"/>
                </a:cubicBezTo>
                <a:cubicBezTo>
                  <a:pt x="2905053" y="3745244"/>
                  <a:pt x="2088809" y="3197637"/>
                  <a:pt x="1693602" y="3001325"/>
                </a:cubicBezTo>
                <a:cubicBezTo>
                  <a:pt x="1298395" y="2805013"/>
                  <a:pt x="1184741" y="2859258"/>
                  <a:pt x="903189" y="2753353"/>
                </a:cubicBezTo>
                <a:cubicBezTo>
                  <a:pt x="621637" y="2647448"/>
                  <a:pt x="-60289" y="2786932"/>
                  <a:pt x="4287" y="2365895"/>
                </a:cubicBezTo>
                <a:cubicBezTo>
                  <a:pt x="68863" y="1944858"/>
                  <a:pt x="1060755" y="593922"/>
                  <a:pt x="1290646" y="227129"/>
                </a:cubicBezTo>
                <a:cubicBezTo>
                  <a:pt x="1520537" y="-139664"/>
                  <a:pt x="1452086" y="12736"/>
                  <a:pt x="1383636" y="165136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2883023" y="3623927"/>
            <a:ext cx="176809" cy="38213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398117"/>
            <a:ext cx="2016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3921568"/>
            <a:ext cx="360040" cy="16897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030" y="3721604"/>
            <a:ext cx="3905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640" y="4627513"/>
            <a:ext cx="3905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122" y="4529882"/>
            <a:ext cx="3905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718787" y="57332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48680"/>
            <a:ext cx="574394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Свойства твердых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тел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9419" y="2416175"/>
            <a:ext cx="542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1. Постоянная форма и объем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2950" y="3584575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3. Состоят из веществ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9867" y="4213226"/>
            <a:ext cx="778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4. При сильном  нагревании расплавляются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2950" y="3000375"/>
            <a:ext cx="454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2. Твердость и прочность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4815036"/>
            <a:ext cx="58054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/>
              <a:t>5. При морозном выветривании</a:t>
            </a:r>
          </a:p>
          <a:p>
            <a:r>
              <a:rPr lang="ru-RU" sz="3200" dirty="0"/>
              <a:t> становится хрупким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979082"/>
            <a:ext cx="490679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Горные породы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минералы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908720"/>
            <a:ext cx="421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урока: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117" y="3933056"/>
            <a:ext cx="7430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нашей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одины и Донского края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5888" y="3822139"/>
            <a:ext cx="41077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Горная порода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63783" y="4653136"/>
            <a:ext cx="555243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В природе минералы встречаются и в чистом виде, но гораздо чаще они образуют соединения с другими минералами. Такие природные соединения минералов называют горными породами.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6314" y="469750"/>
            <a:ext cx="31069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Минералы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3568" y="1259601"/>
            <a:ext cx="75608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Если внимательно рассмотреть найденный у моря или в горах камешек, то можно заметить, что часто он бывает разноцветным — или в полоску из-за пронизывающих жилок, или пятнистый, или с разводами неправильной формы. Это происходит потому, что найденный камешек состоит из разных минералов, на которых оставили свои следы естественные природные процессы. Минералы отличаются цветом, твердостью, весом и составом. Из них, как из кирпичиков, состоит окружающий нас мир неживой природы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838" y="393328"/>
            <a:ext cx="54072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Виды минералов</a:t>
            </a: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539552" y="3143250"/>
            <a:ext cx="210363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Минерал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агат</a:t>
            </a:r>
            <a:r>
              <a:rPr lang="ru-RU" sz="2000" dirty="0">
                <a:latin typeface="Calibri" pitchFamily="34" charset="0"/>
              </a:rPr>
              <a:t> — красивый поделочный камень, он считается полудрагоценным. Агат бывает голубовато-серым, темно-серым, белым.</a:t>
            </a:r>
          </a:p>
        </p:txBody>
      </p:sp>
      <p:pic>
        <p:nvPicPr>
          <p:cNvPr id="9220" name="Picture 2" descr="C:\Documents and Settings\Ирина Александровна\Мои документы\agati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77" y="1340356"/>
            <a:ext cx="1465935" cy="16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6429375" y="3286125"/>
            <a:ext cx="2031057" cy="20313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Уголь, как оказалось, родной брат блестящего драгоценного алмаза.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Алмаз</a:t>
            </a:r>
            <a:r>
              <a:rPr lang="ru-RU" b="1" dirty="0">
                <a:latin typeface="Calibri" pitchFamily="34" charset="0"/>
              </a:rPr>
              <a:t> —</a:t>
            </a:r>
            <a:r>
              <a:rPr lang="ru-RU" dirty="0">
                <a:latin typeface="Calibri" pitchFamily="34" charset="0"/>
              </a:rPr>
              <a:t> самое твердое вещество в мире.</a:t>
            </a:r>
          </a:p>
        </p:txBody>
      </p:sp>
      <p:pic>
        <p:nvPicPr>
          <p:cNvPr id="9222" name="Picture 3" descr="C:\Documents and Settings\Ирина Александровна\Мои документы\Мои рисунки\ch05028i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1297792"/>
            <a:ext cx="1612108" cy="17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2843808" y="3143250"/>
            <a:ext cx="30963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Красные кристаллы минерала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гранат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dirty="0">
                <a:latin typeface="Calibri" pitchFamily="34" charset="0"/>
              </a:rPr>
              <a:t>Прозрачные кристаллы гранатов являются драгоценными камнями. Они обладают высокой твердостью, поэтому часто используются как абразивы (шлифовальные материалы). Люди научились синтезировать этот минерал.</a:t>
            </a:r>
          </a:p>
        </p:txBody>
      </p:sp>
      <p:pic>
        <p:nvPicPr>
          <p:cNvPr id="9224" name="Picture 4" descr="C:\Documents and Settings\Ирина Александровна\Мои документы\Мои рисунки\granati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297792"/>
            <a:ext cx="1504181" cy="167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00313" y="723055"/>
            <a:ext cx="64293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Минерал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сапфир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— драгоценный камень, давно использующийся в качестве украшений. Получают также синтетический бесцветный сапфир, кристаллы которого используются в микроэлектронике, инфракрасной технике и др. областях.</a:t>
            </a:r>
          </a:p>
        </p:txBody>
      </p:sp>
      <p:pic>
        <p:nvPicPr>
          <p:cNvPr id="10243" name="Picture 2" descr="C:\Documents and Settings\Ирина Александровна\Мои документы\Мои рисунки\sapfir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57" y="385763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643188" y="2357438"/>
            <a:ext cx="596126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Соль не только растворена в морской воде. Она встречается и в горах в виде кристаллов. Такая каменная соль называется </a:t>
            </a:r>
            <a:r>
              <a:rPr lang="ru-RU" b="1" dirty="0" err="1">
                <a:solidFill>
                  <a:srgbClr val="FF0000"/>
                </a:solidFill>
                <a:latin typeface="Calibri" pitchFamily="34" charset="0"/>
              </a:rPr>
              <a:t>галит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.  Это единственный минерал, который можно употреблять в пищу. Название происходит от греческого «</a:t>
            </a:r>
            <a:r>
              <a:rPr lang="ru-RU" dirty="0" err="1">
                <a:latin typeface="Calibri" pitchFamily="34" charset="0"/>
              </a:rPr>
              <a:t>галлос</a:t>
            </a:r>
            <a:r>
              <a:rPr lang="ru-RU" dirty="0">
                <a:latin typeface="Calibri" pitchFamily="34" charset="0"/>
              </a:rPr>
              <a:t>» — морская соль. По цвету он преимущественно белый, бывает бесцветным. Иногда из-за примесей других минералов приобретает интенсивно синий или красный цвет.</a:t>
            </a:r>
          </a:p>
        </p:txBody>
      </p:sp>
      <p:pic>
        <p:nvPicPr>
          <p:cNvPr id="10245" name="Picture 3" descr="C:\Documents and Settings\Ирина Александровна\Мои документы\Мои рисунки\6dvs033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Documents and Settings\Ирина Александровна\Мои документы\Мои рисунки\ch05018i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78631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2571750" y="4687942"/>
            <a:ext cx="6032698" cy="175432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В соединении с кислородом кремний образует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кварц</a:t>
            </a:r>
            <a:r>
              <a:rPr lang="ru-RU" dirty="0">
                <a:latin typeface="Calibri" pitchFamily="34" charset="0"/>
              </a:rPr>
              <a:t> — самый распространенный минерал на Земле. К разновидностям кварца относятся всеми любимые полудрагоценные камни — горный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хрусталь, аметист, дымчатый топаз (раухтопаз), морион, халцедон, авантюрин, яшма, агат.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6211059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Виды горных пород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500188" y="928688"/>
            <a:ext cx="657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/>
              <a:t>Группы по условиям их образования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543551" y="1428750"/>
            <a:ext cx="498889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При извержении из недр Земли расплавленных горных пород образуются  </a:t>
            </a:r>
            <a:r>
              <a:rPr lang="ru-RU" i="1" dirty="0">
                <a:solidFill>
                  <a:srgbClr val="0070C0"/>
                </a:solidFill>
                <a:latin typeface="Calibri" pitchFamily="34" charset="0"/>
              </a:rPr>
              <a:t>магматические породы. </a:t>
            </a:r>
            <a:r>
              <a:rPr lang="ru-RU" i="1" dirty="0">
                <a:latin typeface="Calibri" pitchFamily="34" charset="0"/>
              </a:rPr>
              <a:t>Это </a:t>
            </a:r>
            <a:r>
              <a:rPr lang="ru-RU" i="1" dirty="0">
                <a:solidFill>
                  <a:srgbClr val="FF0000"/>
                </a:solidFill>
                <a:latin typeface="Calibri" pitchFamily="34" charset="0"/>
              </a:rPr>
              <a:t>— гранит, андезит, базальт, габбро, перидотит. </a:t>
            </a:r>
            <a:r>
              <a:rPr lang="ru-RU" i="1" dirty="0">
                <a:latin typeface="Calibri" pitchFamily="34" charset="0"/>
              </a:rPr>
              <a:t>Раскаленная масса поднимается по природным трещинам, постепенно остывает и затвердевает. Иногда расплавленные породы изливаются на поверхность Земли в виде лавы (при извержениях вулканов) и также застывают.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42875" y="1714500"/>
            <a:ext cx="340067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0070C0"/>
                </a:solidFill>
              </a:rPr>
              <a:t>1. Магматические</a:t>
            </a:r>
          </a:p>
        </p:txBody>
      </p:sp>
      <p:pic>
        <p:nvPicPr>
          <p:cNvPr id="11272" name="Picture 2" descr="C:\Documents and Settings\Ирина Александровна\Мои документы\Мои рисунки\bazalt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79" y="2780929"/>
            <a:ext cx="2539958" cy="282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Прямоугольник 8"/>
          <p:cNvSpPr>
            <a:spLocks noChangeArrowheads="1"/>
          </p:cNvSpPr>
          <p:nvPr/>
        </p:nvSpPr>
        <p:spPr bwMode="auto">
          <a:xfrm>
            <a:off x="3396063" y="4194293"/>
            <a:ext cx="5214938" cy="193899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Отвесная горная стена, сложенная магматической горной породой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базальт. </a:t>
            </a:r>
            <a:r>
              <a:rPr lang="ru-RU" sz="2000" dirty="0">
                <a:latin typeface="Calibri" pitchFamily="34" charset="0"/>
              </a:rPr>
              <a:t>Базальт черного цвета. Базальты также занимают огромные площади дна океанов. Это ценный строительный и облицовочный материал.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1930</Words>
  <Application>Microsoft Office PowerPoint</Application>
  <PresentationFormat>Экран (4:3)</PresentationFormat>
  <Paragraphs>129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Путешествие</vt:lpstr>
      <vt:lpstr>Презентация PowerPoint</vt:lpstr>
      <vt:lpstr>Земля заполнена невидимою сферой Различных Газов оболочкой атмосферой Ее поверхность в целом состоит Из титанически огромных плит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FilimonvaMM</cp:lastModifiedBy>
  <cp:revision>88</cp:revision>
  <dcterms:created xsi:type="dcterms:W3CDTF">2008-03-20T12:36:02Z</dcterms:created>
  <dcterms:modified xsi:type="dcterms:W3CDTF">2013-03-27T19:05:45Z</dcterms:modified>
</cp:coreProperties>
</file>