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4"/>
  </p:notesMasterIdLst>
  <p:sldIdLst>
    <p:sldId id="256" r:id="rId2"/>
    <p:sldId id="258" r:id="rId3"/>
    <p:sldId id="257" r:id="rId4"/>
    <p:sldId id="260" r:id="rId5"/>
    <p:sldId id="261" r:id="rId6"/>
    <p:sldId id="262" r:id="rId7"/>
    <p:sldId id="263" r:id="rId8"/>
    <p:sldId id="265" r:id="rId9"/>
    <p:sldId id="266" r:id="rId10"/>
    <p:sldId id="269" r:id="rId11"/>
    <p:sldId id="267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67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8FDABA-B78C-4020-955A-E272E966C1F9}" type="datetimeFigureOut">
              <a:rPr lang="ru-RU" smtClean="0"/>
              <a:t>02.12.2013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83AB26-2D66-4B7A-BD11-C1A30759F9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35497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83AB26-2D66-4B7A-BD11-C1A30759F956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45350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CD002-CBBF-489D-9E48-34C8B5FE12A0}" type="datetime1">
              <a:rPr lang="ru-RU" smtClean="0"/>
              <a:t>02.12.2013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  <p:sndAc>
          <p:stSnd>
            <p:snd r:embed="rId1" name="chimes.wav"/>
          </p:stSnd>
        </p:sndAc>
      </p:transition>
    </mc:Choice>
    <mc:Fallback xmlns="">
      <p:transition spd="med">
        <p:fade/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20CBC-0148-4452-A957-4E035288F99A}" type="datetime1">
              <a:rPr lang="ru-RU" smtClean="0"/>
              <a:t>02.12.2013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  <p:sndAc>
          <p:stSnd>
            <p:snd r:embed="rId1" name="chimes.wav"/>
          </p:stSnd>
        </p:sndAc>
      </p:transition>
    </mc:Choice>
    <mc:Fallback xmlns="">
      <p:transition spd="med">
        <p:fade/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7AEAD-688A-47ED-9AD2-603AFFA3126E}" type="datetime1">
              <a:rPr lang="ru-RU" smtClean="0"/>
              <a:t>02.12.2013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  <p:sndAc>
          <p:stSnd>
            <p:snd r:embed="rId1" name="chimes.wav"/>
          </p:stSnd>
        </p:sndAc>
      </p:transition>
    </mc:Choice>
    <mc:Fallback xmlns="">
      <p:transition spd="med">
        <p:fade/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1703E-F564-41C1-ACB6-3F2D5ED3A62F}" type="datetime1">
              <a:rPr lang="ru-RU" smtClean="0"/>
              <a:t>02.12.2013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  <p:sndAc>
          <p:stSnd>
            <p:snd r:embed="rId1" name="chimes.wav"/>
          </p:stSnd>
        </p:sndAc>
      </p:transition>
    </mc:Choice>
    <mc:Fallback xmlns="">
      <p:transition spd="med">
        <p:fade/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55038-1478-4C20-A4B2-F6A8DE0366A3}" type="datetime1">
              <a:rPr lang="ru-RU" smtClean="0"/>
              <a:t>02.12.2013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  <p:sndAc>
          <p:stSnd>
            <p:snd r:embed="rId1" name="chimes.wav"/>
          </p:stSnd>
        </p:sndAc>
      </p:transition>
    </mc:Choice>
    <mc:Fallback xmlns="">
      <p:transition spd="med">
        <p:fade/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8FEB9-562F-4817-A2B4-53481923F3ED}" type="datetime1">
              <a:rPr lang="ru-RU" smtClean="0"/>
              <a:t>02.12.2013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  <p:sndAc>
          <p:stSnd>
            <p:snd r:embed="rId1" name="chimes.wav"/>
          </p:stSnd>
        </p:sndAc>
      </p:transition>
    </mc:Choice>
    <mc:Fallback xmlns="">
      <p:transition spd="med">
        <p:fade/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42C02-6E69-4AA1-B123-C46C61A09194}" type="datetime1">
              <a:rPr lang="ru-RU" smtClean="0"/>
              <a:t>02.12.2013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  <p:sndAc>
          <p:stSnd>
            <p:snd r:embed="rId1" name="chimes.wav"/>
          </p:stSnd>
        </p:sndAc>
      </p:transition>
    </mc:Choice>
    <mc:Fallback xmlns="">
      <p:transition spd="med">
        <p:fade/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F6CF6-0388-4732-9918-8200508B79D9}" type="datetime1">
              <a:rPr lang="ru-RU" smtClean="0"/>
              <a:t>02.12.2013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  <p:sndAc>
          <p:stSnd>
            <p:snd r:embed="rId1" name="chimes.wav"/>
          </p:stSnd>
        </p:sndAc>
      </p:transition>
    </mc:Choice>
    <mc:Fallback xmlns="">
      <p:transition spd="med">
        <p:fade/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9ABB4-064F-4811-8ACC-9D57E28DE453}" type="datetime1">
              <a:rPr lang="ru-RU" smtClean="0"/>
              <a:t>02.12.2013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  <p:sndAc>
          <p:stSnd>
            <p:snd r:embed="rId1" name="chimes.wav"/>
          </p:stSnd>
        </p:sndAc>
      </p:transition>
    </mc:Choice>
    <mc:Fallback xmlns="">
      <p:transition spd="med">
        <p:fade/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2D155-62E0-40E8-B27A-658D7A7D6E81}" type="datetime1">
              <a:rPr lang="ru-RU" smtClean="0"/>
              <a:t>02.12.2013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  <p:sndAc>
          <p:stSnd>
            <p:snd r:embed="rId1" name="chimes.wav"/>
          </p:stSnd>
        </p:sndAc>
      </p:transition>
    </mc:Choice>
    <mc:Fallback xmlns="">
      <p:transition spd="med">
        <p:fade/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DA7B0-097A-4DB1-9353-75FE33460593}" type="datetime1">
              <a:rPr lang="ru-RU" smtClean="0"/>
              <a:t>02.12.2013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  <p:sndAc>
          <p:stSnd>
            <p:snd r:embed="rId1" name="chimes.wav"/>
          </p:stSnd>
        </p:sndAc>
      </p:transition>
    </mc:Choice>
    <mc:Fallback xmlns="">
      <p:transition spd="med">
        <p:fade/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35780F38-AF3F-418C-9998-51897A07482C}" type="datetime1">
              <a:rPr lang="ru-RU" smtClean="0"/>
              <a:t>02.12.2013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  <p:sndAc>
          <p:stSnd>
            <p:snd r:embed="rId13" name="chimes.wav"/>
          </p:stSnd>
        </p:sndAc>
      </p:transition>
    </mc:Choice>
    <mc:Fallback xmlns="">
      <p:transition spd="med">
        <p:fade/>
        <p:sndAc>
          <p:stSnd>
            <p:snd r:embed="rId14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  <p:hf hdr="0" dt="0"/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audio" Target="../media/audio1.wav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Autofit/>
          </a:bodyPr>
          <a:lstStyle/>
          <a:p>
            <a: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«Видна птица по перьям, а человек — по речам.»</a:t>
            </a:r>
            <a:endParaRPr lang="ru-RU" sz="5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6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z="2800" smtClean="0"/>
              <a:t>1</a:t>
            </a:fld>
            <a:endParaRPr lang="ru-RU" sz="2800" dirty="0"/>
          </a:p>
        </p:txBody>
      </p:sp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sz="3200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Проект урока по культуре речи.</a:t>
            </a:r>
          </a:p>
          <a:p>
            <a:r>
              <a:rPr lang="ru-RU" i="1" dirty="0" smtClean="0"/>
              <a:t>Выполнила: </a:t>
            </a:r>
            <a:r>
              <a:rPr lang="ru-RU" i="1" dirty="0" err="1" smtClean="0"/>
              <a:t>Бусс</a:t>
            </a:r>
            <a:r>
              <a:rPr lang="ru-RU" i="1" dirty="0" smtClean="0"/>
              <a:t> </a:t>
            </a:r>
            <a:r>
              <a:rPr lang="ru-RU" i="1" dirty="0" smtClean="0"/>
              <a:t>Н.И., учитель русского языка и литературы</a:t>
            </a:r>
            <a:r>
              <a:rPr lang="ru-RU" i="1" dirty="0" smtClean="0"/>
              <a:t>.</a:t>
            </a:r>
          </a:p>
          <a:p>
            <a:r>
              <a:rPr lang="ru-RU" i="1" smtClean="0"/>
              <a:t>МБОУ « </a:t>
            </a:r>
            <a:r>
              <a:rPr lang="ru-RU" i="1" dirty="0" smtClean="0"/>
              <a:t>СОШ </a:t>
            </a:r>
            <a:r>
              <a:rPr lang="ru-RU" i="1" smtClean="0"/>
              <a:t>№37»  </a:t>
            </a:r>
            <a:r>
              <a:rPr lang="ru-RU" i="1" dirty="0" err="1" smtClean="0"/>
              <a:t>г.Выборг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34087824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  <p:sndAc>
          <p:stSnd>
            <p:snd r:embed="rId2" name="chimes.wav"/>
          </p:stSnd>
        </p:sndAc>
      </p:transition>
    </mc:Choice>
    <mc:Fallback xmlns="">
      <p:transition spd="med">
        <p:fade/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Вывод: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37160" indent="0">
              <a:buNone/>
            </a:pPr>
            <a:r>
              <a:rPr lang="ru-RU" sz="4800" dirty="0">
                <a:solidFill>
                  <a:srgbClr val="FF0000"/>
                </a:solidFill>
              </a:rPr>
              <a:t>Мы не властны над речью других, но изменить собственную речь мы можем. Это наше зеркало и пусть оно не будет грязным.</a:t>
            </a:r>
          </a:p>
          <a:p>
            <a:endParaRPr lang="ru-RU" sz="4000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2400" y="6492875"/>
            <a:ext cx="762000" cy="365125"/>
          </a:xfrm>
        </p:spPr>
        <p:txBody>
          <a:bodyPr/>
          <a:lstStyle/>
          <a:p>
            <a:r>
              <a:rPr lang="ru-RU" dirty="0" smtClean="0"/>
              <a:t>9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748078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  <p:sndAc>
          <p:stSnd>
            <p:snd r:embed="rId2" name="chimes.wav"/>
          </p:stSnd>
        </p:sndAc>
      </p:transition>
    </mc:Choice>
    <mc:Fallback xmlns="">
      <p:transition spd="med">
        <p:fade/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effectLst/>
              </a:rPr>
              <a:t>Домашнее </a:t>
            </a:r>
            <a:r>
              <a:rPr lang="ru-RU" dirty="0" smtClean="0">
                <a:effectLst/>
              </a:rPr>
              <a:t>задание</a:t>
            </a:r>
            <a:r>
              <a:rPr lang="ru-RU" dirty="0">
                <a:effectLst/>
              </a:rPr>
              <a:t>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1.Написать сочинение –миниатюру:</a:t>
            </a:r>
          </a:p>
          <a:p>
            <a:pPr marL="137160" indent="0">
              <a:buNone/>
            </a:pPr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 «</a:t>
            </a:r>
            <a:r>
              <a:rPr lang="ru-RU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Роль языковой нормы в современном обществе»</a:t>
            </a:r>
          </a:p>
          <a:p>
            <a:pPr marL="137160" indent="0">
              <a:buNone/>
            </a:pPr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 «</a:t>
            </a:r>
            <a:r>
              <a:rPr lang="ru-RU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Красивая речь. Актуально ли это?» (на выбор)</a:t>
            </a:r>
          </a:p>
          <a:p>
            <a:r>
              <a:rPr lang="ru-RU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2.Сделать карточки по нормам языка.</a:t>
            </a:r>
          </a:p>
          <a:p>
            <a:endParaRPr lang="ru-RU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smtClean="0"/>
              <a:t>10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00451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  <p:sndAc>
          <p:stSnd>
            <p:snd r:embed="rId2" name="chimes.wav"/>
          </p:stSnd>
        </p:sndAc>
      </p:transition>
    </mc:Choice>
    <mc:Fallback xmlns="">
      <p:transition spd="med">
        <p:fade/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74638"/>
            <a:ext cx="8363272" cy="4954562"/>
          </a:xfrm>
          <a:effectLst/>
        </p:spPr>
        <p:txBody>
          <a:bodyPr>
            <a:normAutofit/>
          </a:bodyPr>
          <a:lstStyle/>
          <a:p>
            <a:r>
              <a:rPr lang="ru-RU" sz="4400" dirty="0">
                <a:effectLst/>
              </a:rPr>
              <a:t>Спасибо за внимание.</a:t>
            </a:r>
            <a:br>
              <a:rPr lang="ru-RU" sz="4400" dirty="0">
                <a:effectLst/>
              </a:rPr>
            </a:br>
            <a:endParaRPr lang="ru-RU" sz="4400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51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  <p:sndAc>
          <p:stSnd>
            <p:snd r:embed="rId2" name="chimes.wav"/>
          </p:stSnd>
        </p:sndAc>
      </p:transition>
    </mc:Choice>
    <mc:Fallback xmlns="">
      <p:transition spd="slow">
        <p:split orient="vert"/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Индуктор к уроку: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335426"/>
            <a:ext cx="8229600" cy="4290565"/>
          </a:xfrm>
        </p:spPr>
        <p:txBody>
          <a:bodyPr/>
          <a:lstStyle/>
          <a:p>
            <a:pPr marL="137160" indent="0">
              <a:buNone/>
            </a:pPr>
            <a:r>
              <a:rPr lang="ru-RU" b="1" dirty="0">
                <a:solidFill>
                  <a:srgbClr val="FF0000"/>
                </a:solidFill>
              </a:rPr>
              <a:t>Словом можно убить, словом можно спасти,</a:t>
            </a:r>
            <a:endParaRPr lang="ru-RU" dirty="0">
              <a:solidFill>
                <a:srgbClr val="FF0000"/>
              </a:solidFill>
            </a:endParaRPr>
          </a:p>
          <a:p>
            <a:pPr marL="137160" indent="0">
              <a:buNone/>
            </a:pPr>
            <a:r>
              <a:rPr lang="ru-RU" b="1" dirty="0">
                <a:solidFill>
                  <a:srgbClr val="FF0000"/>
                </a:solidFill>
              </a:rPr>
              <a:t>Словом можно полки за собой повести.</a:t>
            </a:r>
            <a:endParaRPr lang="ru-RU" dirty="0">
              <a:solidFill>
                <a:srgbClr val="FF0000"/>
              </a:solidFill>
            </a:endParaRPr>
          </a:p>
          <a:p>
            <a:pPr marL="137160" indent="0">
              <a:buNone/>
            </a:pPr>
            <a:r>
              <a:rPr lang="ru-RU" b="1" dirty="0">
                <a:solidFill>
                  <a:srgbClr val="FF0000"/>
                </a:solidFill>
              </a:rPr>
              <a:t>Словом можно продать, и предать, и купить,</a:t>
            </a:r>
            <a:endParaRPr lang="ru-RU" dirty="0">
              <a:solidFill>
                <a:srgbClr val="FF0000"/>
              </a:solidFill>
            </a:endParaRPr>
          </a:p>
          <a:p>
            <a:pPr marL="137160" indent="0">
              <a:buNone/>
            </a:pPr>
            <a:r>
              <a:rPr lang="ru-RU" b="1" dirty="0">
                <a:solidFill>
                  <a:srgbClr val="FF0000"/>
                </a:solidFill>
              </a:rPr>
              <a:t>Слово можно в разящий свинец </a:t>
            </a:r>
            <a:r>
              <a:rPr lang="ru-RU" b="1" dirty="0" smtClean="0">
                <a:solidFill>
                  <a:srgbClr val="FF0000"/>
                </a:solidFill>
              </a:rPr>
              <a:t>перелить.</a:t>
            </a:r>
          </a:p>
          <a:p>
            <a:pPr marL="137160" indent="0">
              <a:buNone/>
            </a:pPr>
            <a:r>
              <a:rPr lang="ru-RU" b="1" dirty="0">
                <a:solidFill>
                  <a:srgbClr val="FF0000"/>
                </a:solidFill>
              </a:rPr>
              <a:t>В.Шефнер.</a:t>
            </a:r>
            <a:endParaRPr lang="ru-RU" dirty="0">
              <a:solidFill>
                <a:srgbClr val="FF0000"/>
              </a:solidFill>
            </a:endParaRPr>
          </a:p>
          <a:p>
            <a:pPr marL="137160" indent="0">
              <a:buNone/>
            </a:pP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z="2400" b="1" smtClean="0"/>
              <a:t>2</a:t>
            </a:fld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1662050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  <p:sndAc>
          <p:stSnd>
            <p:snd r:embed="rId2" name="chimes.wav"/>
          </p:stSnd>
        </p:sndAc>
      </p:transition>
    </mc:Choice>
    <mc:Fallback xmlns="">
      <p:transition spd="slow">
        <p:split orient="vert"/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Пословицы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27584" y="1124744"/>
            <a:ext cx="4038600" cy="5174035"/>
          </a:xfrm>
        </p:spPr>
        <p:txBody>
          <a:bodyPr>
            <a:noAutofit/>
          </a:bodyPr>
          <a:lstStyle/>
          <a:p>
            <a:r>
              <a:rPr lang="ru-RU" sz="2000" dirty="0"/>
              <a:t>Без языка и колокол нем.</a:t>
            </a:r>
          </a:p>
          <a:p>
            <a:r>
              <a:rPr lang="ru-RU" sz="2000" dirty="0"/>
              <a:t>Больше знай - меньше болтай.</a:t>
            </a:r>
          </a:p>
          <a:p>
            <a:r>
              <a:rPr lang="ru-RU" sz="2000" dirty="0"/>
              <a:t>Словом пронзишь то, что иглой не проткнёшь.</a:t>
            </a:r>
          </a:p>
          <a:p>
            <a:r>
              <a:rPr lang="ru-RU" sz="2000" dirty="0" smtClean="0"/>
              <a:t>Где </a:t>
            </a:r>
            <a:r>
              <a:rPr lang="ru-RU" sz="2000" dirty="0"/>
              <a:t>много слов, там мало дел.</a:t>
            </a:r>
          </a:p>
          <a:p>
            <a:r>
              <a:rPr lang="ru-RU" sz="2000" dirty="0"/>
              <a:t>Говори лишь о том, что знаешь.</a:t>
            </a:r>
          </a:p>
          <a:p>
            <a:r>
              <a:rPr lang="ru-RU" sz="2000" dirty="0"/>
              <a:t>Говори меньше - думай больше.</a:t>
            </a:r>
          </a:p>
          <a:p>
            <a:r>
              <a:rPr lang="ru-RU" sz="2000" dirty="0"/>
              <a:t>Говорить легко, делать трудно.</a:t>
            </a:r>
          </a:p>
          <a:p>
            <a:r>
              <a:rPr lang="ru-RU" sz="2000" dirty="0"/>
              <a:t>Доброе слово окрыляет.</a:t>
            </a:r>
          </a:p>
          <a:p>
            <a:r>
              <a:rPr lang="ru-RU" sz="2000" dirty="0" smtClean="0"/>
              <a:t>Добрый </a:t>
            </a:r>
            <a:r>
              <a:rPr lang="ru-RU" sz="2000" dirty="0"/>
              <a:t>человек говорит </a:t>
            </a:r>
            <a:r>
              <a:rPr lang="ru-RU" sz="2000" dirty="0" smtClean="0"/>
              <a:t>мало.</a:t>
            </a:r>
          </a:p>
          <a:p>
            <a:r>
              <a:rPr lang="ru-RU" sz="2000" dirty="0" smtClean="0"/>
              <a:t>Хороша </a:t>
            </a:r>
            <a:r>
              <a:rPr lang="ru-RU" sz="2000" dirty="0"/>
              <a:t>верёвка длинная, а речь короткая.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16016" y="1124744"/>
            <a:ext cx="4038600" cy="4381947"/>
          </a:xfrm>
        </p:spPr>
        <p:txBody>
          <a:bodyPr>
            <a:noAutofit/>
          </a:bodyPr>
          <a:lstStyle/>
          <a:p>
            <a:r>
              <a:rPr lang="ru-RU" sz="2000" dirty="0"/>
              <a:t>Хорошую речь приятно слушать.</a:t>
            </a:r>
          </a:p>
          <a:p>
            <a:r>
              <a:rPr lang="ru-RU" sz="2000" dirty="0" smtClean="0"/>
              <a:t>За </a:t>
            </a:r>
            <a:r>
              <a:rPr lang="ru-RU" sz="2000" dirty="0"/>
              <a:t>её языком не поспеешь и босиком.</a:t>
            </a:r>
          </a:p>
          <a:p>
            <a:r>
              <a:rPr lang="ru-RU" sz="2000" dirty="0"/>
              <a:t>Каков ум, такова и речь.</a:t>
            </a:r>
          </a:p>
          <a:p>
            <a:r>
              <a:rPr lang="ru-RU" sz="2000" dirty="0"/>
              <a:t>Когда говоришь, хорошенько думай.</a:t>
            </a:r>
          </a:p>
          <a:p>
            <a:r>
              <a:rPr lang="ru-RU" sz="2000" dirty="0"/>
              <a:t>Коротка речь и ясна - оттого и прекрасна.</a:t>
            </a:r>
          </a:p>
          <a:p>
            <a:r>
              <a:rPr lang="ru-RU" sz="2000" dirty="0"/>
              <a:t>Красна речь поговоркой. Краткость - сестра таланта. Кто ясно мыслит, тот ясно излагает.</a:t>
            </a:r>
          </a:p>
          <a:p>
            <a:r>
              <a:rPr lang="ru-RU" sz="2000" dirty="0"/>
              <a:t>Лучшее лекарство - всегда говорить правду.</a:t>
            </a:r>
          </a:p>
          <a:p>
            <a:r>
              <a:rPr lang="ru-RU" sz="2000" dirty="0"/>
              <a:t>Мели, Емеля, твоя неделя</a:t>
            </a:r>
            <a:r>
              <a:rPr lang="ru-RU" sz="2000" dirty="0" smtClean="0"/>
              <a:t>.</a:t>
            </a:r>
            <a:endParaRPr lang="ru-RU" sz="200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172400" y="6492875"/>
            <a:ext cx="762000" cy="365125"/>
          </a:xfrm>
        </p:spPr>
        <p:txBody>
          <a:bodyPr/>
          <a:lstStyle/>
          <a:p>
            <a:fld id="{B19B0651-EE4F-4900-A07F-96A6BFA9D0F0}" type="slidenum">
              <a:rPr lang="ru-RU" sz="2400" b="1" smtClean="0"/>
              <a:t>3</a:t>
            </a:fld>
            <a:endParaRPr lang="ru-RU" sz="2400" b="1"/>
          </a:p>
        </p:txBody>
      </p:sp>
    </p:spTree>
    <p:extLst>
      <p:ext uri="{BB962C8B-B14F-4D97-AF65-F5344CB8AC3E}">
        <p14:creationId xmlns:p14="http://schemas.microsoft.com/office/powerpoint/2010/main" val="34996738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  <p:sndAc>
          <p:stSnd>
            <p:snd r:embed="rId3" name="chimes.wav"/>
          </p:stSnd>
        </p:sndAc>
      </p:transition>
    </mc:Choice>
    <mc:Fallback xmlns="">
      <p:transition spd="med">
        <p:fade/>
        <p:sndAc>
          <p:stSnd>
            <p:snd r:embed="rId4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Группы пословиц: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ru-RU" sz="4000" dirty="0">
                <a:cs typeface="Aharoni" pitchFamily="2" charset="-79"/>
              </a:rPr>
              <a:t>О болтливости</a:t>
            </a:r>
          </a:p>
          <a:p>
            <a:pPr lvl="0"/>
            <a:r>
              <a:rPr lang="ru-RU" sz="4000" dirty="0">
                <a:cs typeface="Aharoni" pitchFamily="2" charset="-79"/>
              </a:rPr>
              <a:t>Слово и дело</a:t>
            </a:r>
          </a:p>
          <a:p>
            <a:pPr lvl="0"/>
            <a:r>
              <a:rPr lang="ru-RU" sz="4000" dirty="0">
                <a:cs typeface="Aharoni" pitchFamily="2" charset="-79"/>
              </a:rPr>
              <a:t>Ум и речь</a:t>
            </a:r>
          </a:p>
          <a:p>
            <a:pPr lvl="0"/>
            <a:r>
              <a:rPr lang="ru-RU" sz="4000" dirty="0">
                <a:cs typeface="Aharoni" pitchFamily="2" charset="-79"/>
              </a:rPr>
              <a:t>О добром слове</a:t>
            </a:r>
          </a:p>
          <a:p>
            <a:pPr lvl="0"/>
            <a:r>
              <a:rPr lang="ru-RU" sz="4000" dirty="0">
                <a:cs typeface="Aharoni" pitchFamily="2" charset="-79"/>
              </a:rPr>
              <a:t>Качества речи</a:t>
            </a:r>
          </a:p>
          <a:p>
            <a:pPr lvl="0"/>
            <a:r>
              <a:rPr lang="ru-RU" sz="4000" dirty="0">
                <a:cs typeface="Aharoni" pitchFamily="2" charset="-79"/>
              </a:rPr>
              <a:t>Значение слова</a:t>
            </a:r>
          </a:p>
          <a:p>
            <a:pPr marL="137160" indent="0">
              <a:buNone/>
            </a:pPr>
            <a:endParaRPr lang="ru-RU" sz="4000" dirty="0">
              <a:cs typeface="Aharoni" pitchFamily="2" charset="-79"/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z="2400" b="1" smtClean="0"/>
              <a:t>4</a:t>
            </a:fld>
            <a:endParaRPr lang="ru-RU" sz="2400" b="1"/>
          </a:p>
        </p:txBody>
      </p:sp>
    </p:spTree>
    <p:extLst>
      <p:ext uri="{BB962C8B-B14F-4D97-AF65-F5344CB8AC3E}">
        <p14:creationId xmlns:p14="http://schemas.microsoft.com/office/powerpoint/2010/main" val="7840919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  <p:sndAc>
          <p:stSnd>
            <p:snd r:embed="rId2" name="chimes.wav"/>
          </p:stSnd>
        </p:sndAc>
      </p:transition>
    </mc:Choice>
    <mc:Fallback xmlns="">
      <p:transition spd="med">
        <p:fade/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Качества речи:</a:t>
            </a:r>
            <a:endParaRPr lang="ru-RU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solidFill>
            <a:srgbClr val="FF0000"/>
          </a:solidFill>
        </p:spPr>
        <p:txBody>
          <a:bodyPr/>
          <a:lstStyle/>
          <a:p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краткость</a:t>
            </a:r>
            <a:r>
              <a:rPr lang="ru-RU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, </a:t>
            </a:r>
            <a:endParaRPr lang="ru-RU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ясность</a:t>
            </a:r>
            <a:r>
              <a:rPr lang="ru-RU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, </a:t>
            </a:r>
            <a:endParaRPr lang="ru-RU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выразительность</a:t>
            </a:r>
            <a:r>
              <a:rPr lang="ru-RU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, </a:t>
            </a:r>
            <a:endParaRPr lang="ru-RU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богатство</a:t>
            </a:r>
            <a:r>
              <a:rPr lang="ru-RU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, </a:t>
            </a:r>
            <a:endParaRPr lang="ru-RU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чистота</a:t>
            </a:r>
            <a:r>
              <a:rPr lang="ru-RU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, </a:t>
            </a:r>
            <a:endParaRPr lang="ru-RU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логичность</a:t>
            </a:r>
            <a:r>
              <a:rPr lang="ru-RU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, </a:t>
            </a:r>
            <a:endParaRPr lang="ru-RU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правильность</a:t>
            </a:r>
            <a:r>
              <a:rPr lang="ru-RU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, </a:t>
            </a:r>
            <a:endParaRPr lang="ru-RU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уместность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endParaRPr lang="ru-RU" dirty="0"/>
          </a:p>
          <a:p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z="2400" b="1" smtClean="0"/>
              <a:t>5</a:t>
            </a:fld>
            <a:endParaRPr lang="ru-RU" sz="2400" b="1"/>
          </a:p>
        </p:txBody>
      </p:sp>
    </p:spTree>
    <p:extLst>
      <p:ext uri="{BB962C8B-B14F-4D97-AF65-F5344CB8AC3E}">
        <p14:creationId xmlns:p14="http://schemas.microsoft.com/office/powerpoint/2010/main" val="2924375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  <p:sndAc>
          <p:stSnd>
            <p:snd r:embed="rId2" name="chimes.wav"/>
          </p:stSnd>
        </p:sndAc>
      </p:transition>
    </mc:Choice>
    <mc:Fallback xmlns="">
      <p:transition spd="med">
        <p:fade/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59632" y="836712"/>
            <a:ext cx="6192688" cy="4524315"/>
          </a:xfrm>
          <a:prstGeom prst="rect">
            <a:avLst/>
          </a:prstGeom>
          <a:solidFill>
            <a:srgbClr val="00B050"/>
          </a:solidFill>
        </p:spPr>
        <p:txBody>
          <a:bodyPr wrap="square">
            <a:spAutoFit/>
          </a:bodyPr>
          <a:lstStyle/>
          <a:p>
            <a:r>
              <a:rPr lang="ru-RU" sz="4800" b="1" dirty="0"/>
              <a:t>Языковая норма- это </a:t>
            </a:r>
            <a:r>
              <a:rPr lang="ru-RU" sz="4800" b="1" i="1" dirty="0"/>
              <a:t>совокупность правил, упорядочивающих употребление языковых средств в речи</a:t>
            </a:r>
            <a:r>
              <a:rPr lang="ru-RU" sz="3200" b="1" i="1" dirty="0"/>
              <a:t>.</a:t>
            </a:r>
            <a:endParaRPr lang="ru-RU" sz="3200" b="1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z="2400" b="1" smtClean="0"/>
              <a:t>6</a:t>
            </a:fld>
            <a:endParaRPr lang="ru-RU" sz="2400" b="1"/>
          </a:p>
        </p:txBody>
      </p:sp>
    </p:spTree>
    <p:extLst>
      <p:ext uri="{BB962C8B-B14F-4D97-AF65-F5344CB8AC3E}">
        <p14:creationId xmlns:p14="http://schemas.microsoft.com/office/powerpoint/2010/main" val="4004506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  <p:sndAc>
          <p:stSnd>
            <p:snd r:embed="rId2" name="chimes.wav"/>
          </p:stSnd>
        </p:sndAc>
      </p:transition>
    </mc:Choice>
    <mc:Fallback xmlns="">
      <p:transition spd="med">
        <p:fade/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Определите языковые нормы: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556792"/>
            <a:ext cx="8229600" cy="4709160"/>
          </a:xfrm>
        </p:spPr>
        <p:txBody>
          <a:bodyPr/>
          <a:lstStyle/>
          <a:p>
            <a:r>
              <a:rPr lang="ru-RU" b="1" dirty="0">
                <a:solidFill>
                  <a:srgbClr val="FF0000"/>
                </a:solidFill>
              </a:rPr>
              <a:t>Ску</a:t>
            </a:r>
            <a:r>
              <a:rPr lang="ru-RU" sz="3600" b="1" dirty="0">
                <a:solidFill>
                  <a:srgbClr val="FF0000"/>
                </a:solidFill>
              </a:rPr>
              <a:t>чн</a:t>
            </a:r>
            <a:r>
              <a:rPr lang="ru-RU" b="1" dirty="0">
                <a:solidFill>
                  <a:srgbClr val="FF0000"/>
                </a:solidFill>
              </a:rPr>
              <a:t>о-</a:t>
            </a:r>
            <a:r>
              <a:rPr lang="ru-RU" b="1" dirty="0" err="1">
                <a:solidFill>
                  <a:srgbClr val="FF0000"/>
                </a:solidFill>
              </a:rPr>
              <a:t>ску</a:t>
            </a:r>
            <a:r>
              <a:rPr lang="ru-RU" sz="3600" b="1" dirty="0" err="1">
                <a:solidFill>
                  <a:srgbClr val="FF0000"/>
                </a:solidFill>
              </a:rPr>
              <a:t>шн</a:t>
            </a:r>
            <a:r>
              <a:rPr lang="ru-RU" b="1" dirty="0" err="1">
                <a:solidFill>
                  <a:srgbClr val="FF0000"/>
                </a:solidFill>
              </a:rPr>
              <a:t>о</a:t>
            </a:r>
            <a:endParaRPr lang="ru-RU" dirty="0">
              <a:solidFill>
                <a:srgbClr val="FF0000"/>
              </a:solidFill>
            </a:endParaRPr>
          </a:p>
          <a:p>
            <a:r>
              <a:rPr lang="ru-RU" b="1" dirty="0">
                <a:solidFill>
                  <a:srgbClr val="FF0000"/>
                </a:solidFill>
              </a:rPr>
              <a:t>Св</a:t>
            </a:r>
            <a:r>
              <a:rPr lang="ru-RU" sz="3600" b="1" dirty="0">
                <a:solidFill>
                  <a:srgbClr val="FF0000"/>
                </a:solidFill>
              </a:rPr>
              <a:t>е</a:t>
            </a:r>
            <a:r>
              <a:rPr lang="ru-RU" b="1" dirty="0">
                <a:solidFill>
                  <a:srgbClr val="FF0000"/>
                </a:solidFill>
              </a:rPr>
              <a:t>кла-</a:t>
            </a:r>
            <a:r>
              <a:rPr lang="ru-RU" b="1" dirty="0" err="1">
                <a:solidFill>
                  <a:srgbClr val="FF0000"/>
                </a:solidFill>
              </a:rPr>
              <a:t>свЁкла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endParaRPr lang="ru-RU" b="1" dirty="0" smtClean="0">
              <a:solidFill>
                <a:srgbClr val="FF0000"/>
              </a:solidFill>
            </a:endParaRPr>
          </a:p>
          <a:p>
            <a:pPr marL="137160" indent="0">
              <a:buNone/>
            </a:pPr>
            <a:r>
              <a:rPr lang="ru-RU" b="1" dirty="0" smtClean="0">
                <a:solidFill>
                  <a:srgbClr val="FF0000"/>
                </a:solidFill>
              </a:rPr>
              <a:t>(норма произношения)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т</a:t>
            </a:r>
            <a:r>
              <a:rPr lang="ru-RU" sz="3200" b="1" dirty="0">
                <a:solidFill>
                  <a:srgbClr val="FF0000"/>
                </a:solidFill>
              </a:rPr>
              <a:t>о</a:t>
            </a:r>
            <a:r>
              <a:rPr lang="ru-RU" b="1" dirty="0" smtClean="0">
                <a:solidFill>
                  <a:srgbClr val="FF0000"/>
                </a:solidFill>
              </a:rPr>
              <a:t>рт</a:t>
            </a:r>
            <a:r>
              <a:rPr lang="ru-RU" sz="3200" b="1" dirty="0" smtClean="0">
                <a:solidFill>
                  <a:srgbClr val="FF0000"/>
                </a:solidFill>
              </a:rPr>
              <a:t>ы</a:t>
            </a:r>
            <a:r>
              <a:rPr lang="ru-RU" b="1" dirty="0" smtClean="0">
                <a:solidFill>
                  <a:srgbClr val="FF0000"/>
                </a:solidFill>
              </a:rPr>
              <a:t>- т</a:t>
            </a:r>
            <a:r>
              <a:rPr lang="ru-RU" sz="3600" b="1" dirty="0" smtClean="0">
                <a:solidFill>
                  <a:srgbClr val="FF0000"/>
                </a:solidFill>
              </a:rPr>
              <a:t>о</a:t>
            </a:r>
            <a:r>
              <a:rPr lang="ru-RU" b="1" dirty="0" smtClean="0">
                <a:solidFill>
                  <a:srgbClr val="FF0000"/>
                </a:solidFill>
              </a:rPr>
              <a:t>рты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Зв</a:t>
            </a:r>
            <a:r>
              <a:rPr lang="ru-RU" sz="3600" b="1" dirty="0" smtClean="0">
                <a:solidFill>
                  <a:srgbClr val="FF0000"/>
                </a:solidFill>
              </a:rPr>
              <a:t>о</a:t>
            </a:r>
            <a:r>
              <a:rPr lang="ru-RU" b="1" dirty="0" smtClean="0">
                <a:solidFill>
                  <a:srgbClr val="FF0000"/>
                </a:solidFill>
              </a:rPr>
              <a:t>нит- звон</a:t>
            </a:r>
            <a:r>
              <a:rPr lang="ru-RU" sz="3600" b="1" dirty="0" smtClean="0">
                <a:solidFill>
                  <a:srgbClr val="FF0000"/>
                </a:solidFill>
              </a:rPr>
              <a:t>и</a:t>
            </a:r>
            <a:r>
              <a:rPr lang="ru-RU" b="1" dirty="0" smtClean="0">
                <a:solidFill>
                  <a:srgbClr val="FF0000"/>
                </a:solidFill>
              </a:rPr>
              <a:t>т</a:t>
            </a:r>
          </a:p>
          <a:p>
            <a:pPr marL="137160" indent="0">
              <a:buNone/>
            </a:pPr>
            <a:r>
              <a:rPr lang="ru-RU" b="1" dirty="0" smtClean="0">
                <a:solidFill>
                  <a:srgbClr val="FF0000"/>
                </a:solidFill>
              </a:rPr>
              <a:t>(нормы ударения)</a:t>
            </a:r>
          </a:p>
          <a:p>
            <a:pPr marL="137160" indent="0">
              <a:buNone/>
            </a:pPr>
            <a:endParaRPr lang="ru-RU" b="1" dirty="0" smtClean="0">
              <a:solidFill>
                <a:srgbClr val="FF0000"/>
              </a:solidFill>
            </a:endParaRPr>
          </a:p>
          <a:p>
            <a:pPr marL="137160" indent="0">
              <a:buNone/>
            </a:pPr>
            <a:endParaRPr lang="ru-RU" dirty="0" smtClean="0"/>
          </a:p>
          <a:p>
            <a:pPr marL="137160" indent="0">
              <a:buNone/>
            </a:pPr>
            <a:endParaRPr lang="ru-RU" b="1" dirty="0" smtClean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fld id="{55127692-DA65-45F5-B6A1-2606C361ED51}" type="slidenum">
              <a:rPr lang="ru-RU" smtClean="0"/>
              <a:t>7</a:t>
            </a:fld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z="2400" b="1" smtClean="0"/>
              <a:t>7</a:t>
            </a:fld>
            <a:endParaRPr lang="ru-RU" sz="2400" b="1"/>
          </a:p>
        </p:txBody>
      </p:sp>
    </p:spTree>
    <p:extLst>
      <p:ext uri="{BB962C8B-B14F-4D97-AF65-F5344CB8AC3E}">
        <p14:creationId xmlns:p14="http://schemas.microsoft.com/office/powerpoint/2010/main" val="34965987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  <p:sndAc>
          <p:stSnd>
            <p:snd r:embed="rId2" name="chimes.wav"/>
          </p:stSnd>
        </p:sndAc>
      </p:transition>
    </mc:Choice>
    <mc:Fallback xmlns="">
      <p:transition spd="med">
        <p:fade/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467544" y="260648"/>
            <a:ext cx="8229600" cy="4709160"/>
          </a:xfrm>
        </p:spPr>
        <p:txBody>
          <a:bodyPr>
            <a:noAutofit/>
          </a:bodyPr>
          <a:lstStyle/>
          <a:p>
            <a:r>
              <a:rPr lang="ru-RU" b="1" dirty="0" err="1">
                <a:solidFill>
                  <a:srgbClr val="FF0000"/>
                </a:solidFill>
              </a:rPr>
              <a:t>ихний</a:t>
            </a:r>
            <a:r>
              <a:rPr lang="ru-RU" b="1" dirty="0">
                <a:solidFill>
                  <a:srgbClr val="FF0000"/>
                </a:solidFill>
              </a:rPr>
              <a:t>- их</a:t>
            </a:r>
            <a:endParaRPr lang="ru-RU" dirty="0">
              <a:solidFill>
                <a:srgbClr val="FF0000"/>
              </a:solidFill>
            </a:endParaRPr>
          </a:p>
          <a:p>
            <a:r>
              <a:rPr lang="ru-RU" b="1" dirty="0" err="1">
                <a:solidFill>
                  <a:srgbClr val="FF0000"/>
                </a:solidFill>
              </a:rPr>
              <a:t>местов</a:t>
            </a:r>
            <a:r>
              <a:rPr lang="ru-RU" b="1" dirty="0">
                <a:solidFill>
                  <a:srgbClr val="FF0000"/>
                </a:solidFill>
              </a:rPr>
              <a:t>-мест </a:t>
            </a:r>
            <a:endParaRPr lang="ru-RU" b="1" dirty="0" smtClean="0">
              <a:solidFill>
                <a:srgbClr val="FF0000"/>
              </a:solidFill>
            </a:endParaRPr>
          </a:p>
          <a:p>
            <a:pPr marL="137160" indent="0">
              <a:buNone/>
            </a:pP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smtClean="0">
                <a:solidFill>
                  <a:srgbClr val="FF0000"/>
                </a:solidFill>
              </a:rPr>
              <a:t>    (</a:t>
            </a:r>
            <a:r>
              <a:rPr lang="ru-RU" b="1" dirty="0">
                <a:solidFill>
                  <a:srgbClr val="FF0000"/>
                </a:solidFill>
              </a:rPr>
              <a:t>морфологическая норма)</a:t>
            </a:r>
            <a:endParaRPr lang="ru-RU" dirty="0">
              <a:solidFill>
                <a:srgbClr val="FF0000"/>
              </a:solidFill>
            </a:endParaRPr>
          </a:p>
          <a:p>
            <a:r>
              <a:rPr lang="ru-RU" b="1" dirty="0" err="1">
                <a:solidFill>
                  <a:srgbClr val="FF0000"/>
                </a:solidFill>
              </a:rPr>
              <a:t>очаровательство</a:t>
            </a:r>
            <a:r>
              <a:rPr lang="ru-RU" b="1" dirty="0">
                <a:solidFill>
                  <a:srgbClr val="FF0000"/>
                </a:solidFill>
              </a:rPr>
              <a:t> – </a:t>
            </a:r>
            <a:r>
              <a:rPr lang="ru-RU" b="1" dirty="0" smtClean="0">
                <a:solidFill>
                  <a:srgbClr val="FF0000"/>
                </a:solidFill>
              </a:rPr>
              <a:t>очарование</a:t>
            </a:r>
          </a:p>
          <a:p>
            <a:pPr marL="137160" indent="0">
              <a:buNone/>
            </a:pP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smtClean="0">
                <a:solidFill>
                  <a:srgbClr val="FF0000"/>
                </a:solidFill>
              </a:rPr>
              <a:t>      </a:t>
            </a:r>
            <a:r>
              <a:rPr lang="ru-RU" b="1" dirty="0">
                <a:solidFill>
                  <a:srgbClr val="FF0000"/>
                </a:solidFill>
              </a:rPr>
              <a:t>( словообразовательная)</a:t>
            </a:r>
            <a:endParaRPr lang="ru-RU" dirty="0">
              <a:solidFill>
                <a:srgbClr val="FF0000"/>
              </a:solidFill>
            </a:endParaRPr>
          </a:p>
          <a:p>
            <a:r>
              <a:rPr lang="ru-RU" b="1" dirty="0">
                <a:solidFill>
                  <a:srgbClr val="FF0000"/>
                </a:solidFill>
              </a:rPr>
              <a:t>Отец Павла посвятил свою жизнь </a:t>
            </a:r>
            <a:r>
              <a:rPr lang="ru-RU" b="1" dirty="0" smtClean="0">
                <a:solidFill>
                  <a:srgbClr val="FF0000"/>
                </a:solidFill>
              </a:rPr>
              <a:t>побоям </a:t>
            </a:r>
          </a:p>
          <a:p>
            <a:pPr marL="137160" indent="0">
              <a:buNone/>
            </a:pPr>
            <a:r>
              <a:rPr lang="ru-RU" b="1" dirty="0" smtClean="0">
                <a:solidFill>
                  <a:srgbClr val="FF0000"/>
                </a:solidFill>
              </a:rPr>
              <a:t>      (</a:t>
            </a:r>
            <a:r>
              <a:rPr lang="ru-RU" b="1" dirty="0">
                <a:solidFill>
                  <a:srgbClr val="FF0000"/>
                </a:solidFill>
              </a:rPr>
              <a:t>фразеологическая</a:t>
            </a:r>
            <a:r>
              <a:rPr lang="ru-RU" b="1" dirty="0" smtClean="0">
                <a:solidFill>
                  <a:srgbClr val="FF0000"/>
                </a:solidFill>
              </a:rPr>
              <a:t>)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endParaRPr lang="ru-RU" b="1" dirty="0" smtClean="0">
              <a:solidFill>
                <a:srgbClr val="FF0000"/>
              </a:solidFill>
            </a:endParaRPr>
          </a:p>
          <a:p>
            <a:r>
              <a:rPr lang="ru-RU" b="1" dirty="0" smtClean="0">
                <a:solidFill>
                  <a:srgbClr val="FF0000"/>
                </a:solidFill>
              </a:rPr>
              <a:t>К </a:t>
            </a:r>
            <a:r>
              <a:rPr lang="ru-RU" b="1" dirty="0">
                <a:solidFill>
                  <a:srgbClr val="FF0000"/>
                </a:solidFill>
              </a:rPr>
              <a:t>службе он относился честно и добровольно. </a:t>
            </a:r>
            <a:endParaRPr lang="ru-RU" b="1" dirty="0" smtClean="0">
              <a:solidFill>
                <a:srgbClr val="FF0000"/>
              </a:solidFill>
            </a:endParaRPr>
          </a:p>
          <a:p>
            <a:pPr marL="137160" indent="0">
              <a:buNone/>
            </a:pP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smtClean="0">
                <a:solidFill>
                  <a:srgbClr val="FF0000"/>
                </a:solidFill>
              </a:rPr>
              <a:t>       (</a:t>
            </a:r>
            <a:r>
              <a:rPr lang="ru-RU" b="1" dirty="0">
                <a:solidFill>
                  <a:srgbClr val="FF0000"/>
                </a:solidFill>
              </a:rPr>
              <a:t>лексическая)</a:t>
            </a:r>
            <a:endParaRPr lang="ru-RU" dirty="0">
              <a:solidFill>
                <a:srgbClr val="FF0000"/>
              </a:solidFill>
            </a:endParaRPr>
          </a:p>
          <a:p>
            <a:r>
              <a:rPr lang="ru-RU" b="1" dirty="0">
                <a:solidFill>
                  <a:srgbClr val="FF0000"/>
                </a:solidFill>
              </a:rPr>
              <a:t>Мать начинает гордиться за меня. </a:t>
            </a:r>
            <a:endParaRPr lang="ru-RU" b="1" dirty="0" smtClean="0">
              <a:solidFill>
                <a:srgbClr val="FF0000"/>
              </a:solidFill>
            </a:endParaRPr>
          </a:p>
          <a:p>
            <a:pPr marL="137160" indent="0">
              <a:buNone/>
            </a:pPr>
            <a:r>
              <a:rPr lang="ru-RU" b="1" dirty="0" smtClean="0">
                <a:solidFill>
                  <a:srgbClr val="FF0000"/>
                </a:solidFill>
              </a:rPr>
              <a:t>        ( </a:t>
            </a:r>
            <a:r>
              <a:rPr lang="ru-RU" b="1" dirty="0">
                <a:solidFill>
                  <a:srgbClr val="FF0000"/>
                </a:solidFill>
              </a:rPr>
              <a:t>синтаксическая )</a:t>
            </a:r>
            <a:endParaRPr lang="ru-RU" dirty="0">
              <a:solidFill>
                <a:srgbClr val="FF0000"/>
              </a:solidFill>
            </a:endParaRPr>
          </a:p>
          <a:p>
            <a:endParaRPr lang="ru-RU" dirty="0">
              <a:solidFill>
                <a:srgbClr val="FF0000"/>
              </a:solidFill>
            </a:endParaRPr>
          </a:p>
          <a:p>
            <a:endParaRPr lang="ru-RU" dirty="0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5672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  <p:sndAc>
          <p:stSnd>
            <p:snd r:embed="rId2" name="push.wav"/>
          </p:stSnd>
        </p:sndAc>
      </p:transition>
    </mc:Choice>
    <mc:Fallback xmlns="">
      <p:transition spd="med">
        <p:fade/>
        <p:sndAc>
          <p:stSnd>
            <p:snd r:embed="rId3" name="push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Проанализируйте текст и ответьте на вопросы: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37160" indent="0">
              <a:buNone/>
            </a:pPr>
            <a:r>
              <a:rPr lang="ru-RU" sz="3200" i="1" dirty="0"/>
              <a:t>«Ну, главный герой э-э-э книги — типа такой, в общем, человек. Короче, ездит он как бы по нашей, эта, русской земле, значит, встречается там типа с людьми всяких сословий, типа э-э-э от помещиков до простых. Так сказать, взят он больше типа затем, чтобы э-э-э показать, так сказать, недостатки и, так сказать, как бы пороки э-э-э русского человека.»</a:t>
            </a:r>
          </a:p>
          <a:p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62159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  <p:sndAc>
          <p:stSnd>
            <p:snd r:embed="rId2" name="chimes.wav"/>
          </p:stSnd>
        </p:sndAc>
      </p:transition>
    </mc:Choice>
    <mc:Fallback xmlns="">
      <p:transition spd="med">
        <p:fade/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138</TotalTime>
  <Words>484</Words>
  <Application>Microsoft Office PowerPoint</Application>
  <PresentationFormat>Экран (4:3)</PresentationFormat>
  <Paragraphs>90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Апекс</vt:lpstr>
      <vt:lpstr>«Видна птица по перьям, а человек — по речам.»</vt:lpstr>
      <vt:lpstr>Индуктор к уроку:</vt:lpstr>
      <vt:lpstr>Пословицы</vt:lpstr>
      <vt:lpstr>Группы пословиц:</vt:lpstr>
      <vt:lpstr>Качества речи:</vt:lpstr>
      <vt:lpstr>Презентация PowerPoint</vt:lpstr>
      <vt:lpstr>Определите языковые нормы:</vt:lpstr>
      <vt:lpstr>    </vt:lpstr>
      <vt:lpstr>Проанализируйте текст и ответьте на вопросы:</vt:lpstr>
      <vt:lpstr>Вывод:</vt:lpstr>
      <vt:lpstr>Домашнее задание:</vt:lpstr>
      <vt:lpstr>Спасибо за внимание.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«Видна птица по перьям, а человек — по речам.»</dc:title>
  <dc:creator>user</dc:creator>
  <cp:lastModifiedBy>user</cp:lastModifiedBy>
  <cp:revision>19</cp:revision>
  <dcterms:created xsi:type="dcterms:W3CDTF">2012-11-09T18:35:54Z</dcterms:created>
  <dcterms:modified xsi:type="dcterms:W3CDTF">2013-12-01T17:11:42Z</dcterms:modified>
</cp:coreProperties>
</file>