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480720"/>
          </a:xfrm>
          <a:prstGeom prst="rect">
            <a:avLst/>
          </a:prstGeom>
        </p:spPr>
      </p:pic>
      <p:pic>
        <p:nvPicPr>
          <p:cNvPr id="6" name="Pyotr_Ilich_CHajkovskij_-_Vremena_Goda._Aprel._Podsnezhnik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rmAutofit fontScale="62500" lnSpcReduction="20000"/>
          </a:bodyPr>
          <a:lstStyle/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Я</a:t>
            </a:r>
            <a:r>
              <a:rPr lang="ba-RU" sz="7000" dirty="0">
                <a:latin typeface="a_Helver Bashkir" panose="020B0504020202020204" pitchFamily="34" charset="0"/>
              </a:rPr>
              <a:t>рҙамсыл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Ҡ</a:t>
            </a:r>
            <a:r>
              <a:rPr lang="ba-RU" sz="7000" dirty="0">
                <a:latin typeface="a_Helver Bashkir" panose="020B0504020202020204" pitchFamily="34" charset="0"/>
              </a:rPr>
              <a:t>айғыртыусан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 smtClean="0">
                <a:solidFill>
                  <a:srgbClr val="FF0000"/>
                </a:solidFill>
                <a:latin typeface="a_Helver Bashkir" panose="020B0504020202020204" pitchFamily="34" charset="0"/>
              </a:rPr>
              <a:t>Ш</a:t>
            </a:r>
            <a:r>
              <a:rPr lang="ba-RU" sz="7000" dirty="0" smtClean="0">
                <a:latin typeface="a_Helver Bashkir" panose="020B0504020202020204" pitchFamily="34" charset="0"/>
              </a:rPr>
              <a:t>әфҡәтле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Ы</a:t>
            </a:r>
            <a:r>
              <a:rPr lang="ba-RU" sz="7000" dirty="0">
                <a:latin typeface="a_Helver Bashkir" panose="020B0504020202020204" pitchFamily="34" charset="0"/>
              </a:rPr>
              <a:t>ңғай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Л</a:t>
            </a:r>
            <a:r>
              <a:rPr lang="ba-RU" sz="7000" dirty="0">
                <a:latin typeface="a_Helver Bashkir" panose="020B0504020202020204" pitchFamily="34" charset="0"/>
              </a:rPr>
              <a:t>айыҡлы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Ы</a:t>
            </a:r>
            <a:r>
              <a:rPr lang="ba-RU" sz="7000" dirty="0">
                <a:latin typeface="a_Helver Bashkir" panose="020B0504020202020204" pitchFamily="34" charset="0"/>
              </a:rPr>
              <a:t>шаныслы</a:t>
            </a:r>
            <a:endParaRPr lang="ru-RU" sz="7000" dirty="0">
              <a:latin typeface="a_Helver Bashkir" panose="020B0504020202020204" pitchFamily="34" charset="0"/>
            </a:endParaRPr>
          </a:p>
          <a:p>
            <a:r>
              <a:rPr lang="ba-RU" sz="7000" dirty="0">
                <a:solidFill>
                  <a:srgbClr val="FF0000"/>
                </a:solidFill>
                <a:latin typeface="a_Helver Bashkir" panose="020B0504020202020204" pitchFamily="34" charset="0"/>
              </a:rPr>
              <a:t>Ҡ</a:t>
            </a:r>
            <a:r>
              <a:rPr lang="ba-RU" sz="7000" dirty="0">
                <a:latin typeface="a_Helver Bashkir" panose="020B0504020202020204" pitchFamily="34" charset="0"/>
              </a:rPr>
              <a:t>әҙерле</a:t>
            </a:r>
            <a:endParaRPr lang="ru-RU" sz="7000" dirty="0">
              <a:latin typeface="a_Helver Bashkir" panose="020B05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649808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ba-RU" sz="2800" dirty="0" smtClean="0"/>
              <a:t>                                                                                                                        Эйе             Юҡ</a:t>
            </a:r>
            <a:endParaRPr lang="ru-RU" sz="2800" dirty="0"/>
          </a:p>
          <a:p>
            <a:r>
              <a:rPr lang="ba-RU" sz="2800" dirty="0"/>
              <a:t>Малай өйрәк </a:t>
            </a:r>
            <a:r>
              <a:rPr lang="ba-RU" sz="2800" dirty="0" smtClean="0"/>
              <a:t>таба.</a:t>
            </a:r>
            <a:endParaRPr lang="ru-RU" sz="2800" dirty="0"/>
          </a:p>
          <a:p>
            <a:r>
              <a:rPr lang="ba-RU" sz="2800" dirty="0"/>
              <a:t>Ҡоштоң тәпәйе </a:t>
            </a:r>
            <a:r>
              <a:rPr lang="ba-RU" sz="2800" dirty="0" smtClean="0"/>
              <a:t>һынған.</a:t>
            </a:r>
            <a:endParaRPr lang="ru-RU" sz="2800" dirty="0"/>
          </a:p>
          <a:p>
            <a:r>
              <a:rPr lang="ba-RU" sz="2800" dirty="0"/>
              <a:t>Малай ҡаҙға икмәк </a:t>
            </a:r>
            <a:r>
              <a:rPr lang="ba-RU" sz="2800" dirty="0" smtClean="0"/>
              <a:t>һала.</a:t>
            </a:r>
            <a:endParaRPr lang="ru-RU" sz="2800" dirty="0"/>
          </a:p>
          <a:p>
            <a:r>
              <a:rPr lang="ba-RU" sz="2800" dirty="0"/>
              <a:t>Ҡыш көнө ҡаҙ осоп </a:t>
            </a:r>
            <a:r>
              <a:rPr lang="ba-RU" sz="2800" dirty="0" smtClean="0"/>
              <a:t>китә.</a:t>
            </a:r>
            <a:endParaRPr lang="ru-RU" sz="2800" dirty="0"/>
          </a:p>
          <a:p>
            <a:r>
              <a:rPr lang="ba-RU" sz="2800" dirty="0"/>
              <a:t>Яҙ көнө “Ҡыйғаҡ!..” тигән тауыш </a:t>
            </a:r>
            <a:r>
              <a:rPr lang="ba-RU" sz="2800" dirty="0" smtClean="0"/>
              <a:t>ишетелә.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2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676456" cy="5361776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ba-RU" sz="4400" dirty="0">
                <a:latin typeface="a_Helver Bashkir" panose="020B0504020202020204" pitchFamily="34" charset="0"/>
              </a:rPr>
              <a:t>Яҡшылыҡ ерҙә ятып ҡалмаҫ</a:t>
            </a:r>
            <a:r>
              <a:rPr lang="ba-RU" sz="4400" dirty="0" smtClean="0">
                <a:latin typeface="a_Helver Bashkir" panose="020B0504020202020204" pitchFamily="34" charset="0"/>
              </a:rPr>
              <a:t>.</a:t>
            </a:r>
          </a:p>
          <a:p>
            <a:pPr marL="45720" lvl="0" indent="0">
              <a:buNone/>
            </a:pPr>
            <a:endParaRPr lang="ru-RU" sz="4400" dirty="0">
              <a:latin typeface="a_Helver Bashkir" panose="020B0504020202020204" pitchFamily="34" charset="0"/>
            </a:endParaRPr>
          </a:p>
          <a:p>
            <a:pPr marL="45720" lvl="0" indent="0">
              <a:buNone/>
            </a:pPr>
            <a:r>
              <a:rPr lang="ba-RU" sz="4400" dirty="0">
                <a:latin typeface="a_Helver Bashkir" panose="020B0504020202020204" pitchFamily="34" charset="0"/>
              </a:rPr>
              <a:t>Белеме барҙың- ҡәҙере бар</a:t>
            </a:r>
            <a:r>
              <a:rPr lang="ba-RU" sz="4400" dirty="0" smtClean="0">
                <a:latin typeface="a_Helver Bashkir" panose="020B0504020202020204" pitchFamily="34" charset="0"/>
              </a:rPr>
              <a:t>.</a:t>
            </a:r>
          </a:p>
          <a:p>
            <a:pPr marL="45720" lvl="0" indent="0">
              <a:buNone/>
            </a:pPr>
            <a:endParaRPr lang="ru-RU" sz="4400" dirty="0">
              <a:latin typeface="a_Helver Bashkir" panose="020B0504020202020204" pitchFamily="34" charset="0"/>
            </a:endParaRPr>
          </a:p>
          <a:p>
            <a:pPr marL="45720" lvl="0" indent="0">
              <a:buNone/>
            </a:pPr>
            <a:r>
              <a:rPr lang="ba-RU" sz="4400" dirty="0">
                <a:latin typeface="a_Helver Bashkir" panose="020B0504020202020204" pitchFamily="34" charset="0"/>
              </a:rPr>
              <a:t>Ҡалған эшкә ҡар яуа.</a:t>
            </a:r>
            <a:endParaRPr lang="ru-RU" sz="4400" dirty="0">
              <a:latin typeface="a_Helver Bashki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6902152" cy="1143000"/>
          </a:xfrm>
        </p:spPr>
        <p:txBody>
          <a:bodyPr/>
          <a:lstStyle/>
          <a:p>
            <a:pPr marL="0" indent="0">
              <a:buNone/>
            </a:pPr>
            <a:r>
              <a:rPr lang="be-BY" dirty="0" smtClean="0"/>
              <a:t>МӘЖИТ ҒАФУРИ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320480" cy="4869160"/>
          </a:xfrm>
        </p:spPr>
      </p:pic>
    </p:spTree>
    <p:extLst>
      <p:ext uri="{BB962C8B-B14F-4D97-AF65-F5344CB8AC3E}">
        <p14:creationId xmlns:p14="http://schemas.microsoft.com/office/powerpoint/2010/main" val="39615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6669360"/>
            <a:ext cx="565448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577800"/>
          </a:xfrm>
        </p:spPr>
        <p:txBody>
          <a:bodyPr/>
          <a:lstStyle/>
          <a:p>
            <a:pPr marL="45720" indent="0">
              <a:buNone/>
            </a:pPr>
            <a:r>
              <a:rPr lang="ba-RU" sz="4000" dirty="0">
                <a:latin typeface="a_Helver Bashkir" panose="020B0504020202020204" pitchFamily="34" charset="0"/>
              </a:rPr>
              <a:t>1) 1880 йылда, Мәжит Ғафури, Ғафури районында, тыуған.</a:t>
            </a:r>
            <a:endParaRPr lang="ru-RU" sz="4000" dirty="0">
              <a:latin typeface="a_Helver Bashkir" panose="020B0504020202020204" pitchFamily="34" charset="0"/>
            </a:endParaRPr>
          </a:p>
          <a:p>
            <a:pPr marL="45720" indent="0">
              <a:buNone/>
            </a:pPr>
            <a:r>
              <a:rPr lang="ba-RU" sz="4000" dirty="0">
                <a:latin typeface="a_Helver Bashkir" panose="020B0504020202020204" pitchFamily="34" charset="0"/>
              </a:rPr>
              <a:t>2) 1901 йылда , беренсе шиғыры, баҫыла, “Ишан шәкерттәре” тигән.</a:t>
            </a:r>
            <a:endParaRPr lang="ru-RU" sz="4000" dirty="0">
              <a:latin typeface="a_Helver Bashkir" panose="020B0504020202020204" pitchFamily="34" charset="0"/>
            </a:endParaRPr>
          </a:p>
          <a:p>
            <a:pPr marL="45720" indent="0">
              <a:buNone/>
            </a:pPr>
            <a:r>
              <a:rPr lang="ba-RU" sz="4000" dirty="0" smtClean="0">
                <a:latin typeface="a_Helver Bashkir" panose="020B0504020202020204" pitchFamily="34" charset="0"/>
              </a:rPr>
              <a:t>3)  Исеме </a:t>
            </a:r>
            <a:r>
              <a:rPr lang="ba-RU" sz="4000" dirty="0">
                <a:latin typeface="a_Helver Bashkir" panose="020B0504020202020204" pitchFamily="34" charset="0"/>
              </a:rPr>
              <a:t>бирелә, Башҡортостандың халыҡ шағиры ,1923 йылда</a:t>
            </a:r>
            <a:r>
              <a:rPr lang="ba-RU" sz="4000" dirty="0" smtClean="0">
                <a:latin typeface="a_Helver Bashkir" panose="020B0504020202020204" pitchFamily="34" charset="0"/>
              </a:rPr>
              <a:t>.</a:t>
            </a:r>
          </a:p>
          <a:p>
            <a:pPr marL="45720" indent="0">
              <a:buNone/>
            </a:pPr>
            <a:endParaRPr lang="ru-RU" sz="3600" dirty="0">
              <a:latin typeface="a_Helver Bashkir" panose="020B050402020202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3474720"/>
          </a:xfrm>
        </p:spPr>
        <p:txBody>
          <a:bodyPr>
            <a:normAutofit/>
          </a:bodyPr>
          <a:lstStyle/>
          <a:p>
            <a:endParaRPr lang="be-BY" sz="2800" dirty="0" smtClean="0">
              <a:latin typeface="a_Helver Bashkir" panose="020B0504020202020204" pitchFamily="34" charset="0"/>
            </a:endParaRPr>
          </a:p>
          <a:p>
            <a:r>
              <a:rPr lang="be-BY" sz="4800" dirty="0" smtClean="0">
                <a:latin typeface="a_Helver Bashkir" panose="020B0504020202020204" pitchFamily="34" charset="0"/>
              </a:rPr>
              <a:t>Яңы һүҙҙәрҙе ятларға.</a:t>
            </a:r>
          </a:p>
          <a:p>
            <a:r>
              <a:rPr lang="be-BY" sz="4800" dirty="0" smtClean="0">
                <a:latin typeface="a_Helver Bashkir" panose="020B0504020202020204" pitchFamily="34" charset="0"/>
              </a:rPr>
              <a:t>Синквейн төҙөргә.</a:t>
            </a:r>
            <a:endParaRPr lang="ru-RU" sz="4800" dirty="0">
              <a:latin typeface="a_Helver Bashki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01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32391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24947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893496" cy="3474720"/>
          </a:xfrm>
        </p:spPr>
        <p:txBody>
          <a:bodyPr>
            <a:noAutofit/>
          </a:bodyPr>
          <a:lstStyle/>
          <a:p>
            <a:r>
              <a:rPr lang="be-BY" sz="8800" dirty="0" smtClean="0">
                <a:latin typeface="a_Helver Bashkir" panose="020B0504020202020204" pitchFamily="34" charset="0"/>
              </a:rPr>
              <a:t>Ә Ү Ө</a:t>
            </a:r>
          </a:p>
          <a:p>
            <a:r>
              <a:rPr lang="be-BY" sz="8800" dirty="0" smtClean="0">
                <a:latin typeface="a_Helver Bashkir" panose="020B0504020202020204" pitchFamily="34" charset="0"/>
              </a:rPr>
              <a:t>Ҫ Һ Ҙ Ғ Ҡ Ң </a:t>
            </a:r>
            <a:endParaRPr lang="ru-RU" sz="8800" dirty="0">
              <a:latin typeface="a_Helver Bashki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799288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1РӘТ       2 РӘТ          3РӘТ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67096"/>
            <a:ext cx="1714500" cy="1714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72208"/>
            <a:ext cx="1699260" cy="1722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4421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24386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821488" cy="3474720"/>
          </a:xfrm>
        </p:spPr>
        <p:txBody>
          <a:bodyPr>
            <a:normAutofit fontScale="92500"/>
          </a:bodyPr>
          <a:lstStyle/>
          <a:p>
            <a:r>
              <a:rPr lang="ba-RU" dirty="0" smtClean="0"/>
              <a:t>   </a:t>
            </a:r>
            <a:r>
              <a:rPr lang="ba-RU" sz="4400" dirty="0">
                <a:latin typeface="a_Helver Bashkir" panose="020B0504020202020204" pitchFamily="34" charset="0"/>
              </a:rPr>
              <a:t>Бик моңло итеп – задушевно</a:t>
            </a:r>
            <a:endParaRPr lang="ru-RU" sz="4400" dirty="0">
              <a:latin typeface="a_Helver Bashkir" panose="020B0504020202020204" pitchFamily="34" charset="0"/>
            </a:endParaRPr>
          </a:p>
          <a:p>
            <a:r>
              <a:rPr lang="ba-RU" sz="4400" dirty="0" smtClean="0">
                <a:latin typeface="a_Helver Bashkir" panose="020B0504020202020204" pitchFamily="34" charset="0"/>
              </a:rPr>
              <a:t> Ҡанат </a:t>
            </a:r>
            <a:r>
              <a:rPr lang="ba-RU" sz="4400" dirty="0">
                <a:latin typeface="a_Helver Bashkir" panose="020B0504020202020204" pitchFamily="34" charset="0"/>
              </a:rPr>
              <a:t>–крыло</a:t>
            </a:r>
            <a:endParaRPr lang="ru-RU" sz="4400" dirty="0">
              <a:latin typeface="a_Helver Bashkir" panose="020B0504020202020204" pitchFamily="34" charset="0"/>
            </a:endParaRPr>
          </a:p>
          <a:p>
            <a:r>
              <a:rPr lang="ba-RU" sz="4400" dirty="0" smtClean="0">
                <a:latin typeface="a_Helver Bashkir" panose="020B0504020202020204" pitchFamily="34" charset="0"/>
              </a:rPr>
              <a:t> Төҙәлде- </a:t>
            </a:r>
            <a:r>
              <a:rPr lang="ba-RU" sz="4400" dirty="0">
                <a:latin typeface="a_Helver Bashkir" panose="020B0504020202020204" pitchFamily="34" charset="0"/>
              </a:rPr>
              <a:t>зажило</a:t>
            </a:r>
            <a:endParaRPr lang="ru-RU" sz="4400" dirty="0">
              <a:latin typeface="a_Helver Bashkir" panose="020B0504020202020204" pitchFamily="34" charset="0"/>
            </a:endParaRPr>
          </a:p>
          <a:p>
            <a:r>
              <a:rPr lang="ba-RU" sz="4400" dirty="0">
                <a:latin typeface="a_Helver Bashkir" panose="020B0504020202020204" pitchFamily="34" charset="0"/>
              </a:rPr>
              <a:t>  </a:t>
            </a:r>
            <a:r>
              <a:rPr lang="ba-RU" sz="4400" dirty="0" smtClean="0">
                <a:latin typeface="a_Helver Bashkir" panose="020B0504020202020204" pitchFamily="34" charset="0"/>
              </a:rPr>
              <a:t> </a:t>
            </a:r>
            <a:r>
              <a:rPr lang="ba-RU" sz="4400" dirty="0">
                <a:latin typeface="a_Helver Bashkir" panose="020B0504020202020204" pitchFamily="34" charset="0"/>
              </a:rPr>
              <a:t>Һуңғы- последний</a:t>
            </a:r>
            <a:endParaRPr lang="ru-RU" sz="4400" dirty="0">
              <a:latin typeface="a_Helver Bashkir" panose="020B05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6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be-BY" sz="4000" dirty="0" smtClean="0">
                <a:latin typeface="a_Helver Bashkir" panose="020B0504020202020204" pitchFamily="34" charset="0"/>
              </a:rPr>
              <a:t>      </a:t>
            </a:r>
            <a:r>
              <a:rPr lang="be-BY" sz="4000" dirty="0" smtClean="0">
                <a:solidFill>
                  <a:srgbClr val="FF0000"/>
                </a:solidFill>
                <a:latin typeface="a_Helver Bashkir" panose="020B0504020202020204" pitchFamily="34" charset="0"/>
              </a:rPr>
              <a:t>Төркөмдә эшләү ҡағиҙәләре</a:t>
            </a:r>
          </a:p>
          <a:p>
            <a:endParaRPr lang="be-BY" sz="2400" dirty="0">
              <a:latin typeface="a_Helver Bashkir" panose="020B0504020202020204" pitchFamily="34" charset="0"/>
            </a:endParaRPr>
          </a:p>
          <a:p>
            <a:r>
              <a:rPr lang="be-BY" sz="3600" dirty="0" smtClean="0">
                <a:solidFill>
                  <a:schemeClr val="tx1"/>
                </a:solidFill>
                <a:latin typeface="a_Helver Bashkir" panose="020B0504020202020204" pitchFamily="34" charset="0"/>
              </a:rPr>
              <a:t>Башлыҡ һайлайбыҙ.</a:t>
            </a:r>
          </a:p>
          <a:p>
            <a:r>
              <a:rPr lang="be-BY" sz="3600" dirty="0" smtClean="0">
                <a:solidFill>
                  <a:schemeClr val="tx1"/>
                </a:solidFill>
                <a:latin typeface="a_Helver Bashkir" panose="020B0504020202020204" pitchFamily="34" charset="0"/>
              </a:rPr>
              <a:t>Күмәкләп, татыу эшләйбеҙ.</a:t>
            </a:r>
          </a:p>
          <a:p>
            <a:r>
              <a:rPr lang="be-BY" sz="3600" dirty="0" smtClean="0">
                <a:solidFill>
                  <a:schemeClr val="tx1"/>
                </a:solidFill>
                <a:latin typeface="a_Helver Bashkir" panose="020B0504020202020204" pitchFamily="34" charset="0"/>
              </a:rPr>
              <a:t>Һәр кемдең яуабын тыңлайбыҙ.</a:t>
            </a:r>
          </a:p>
          <a:p>
            <a:r>
              <a:rPr lang="be-BY" sz="3600" dirty="0" smtClean="0">
                <a:solidFill>
                  <a:schemeClr val="tx1"/>
                </a:solidFill>
                <a:latin typeface="a_Helver Bashkir" panose="020B0504020202020204" pitchFamily="34" charset="0"/>
              </a:rPr>
              <a:t>Тыныс,тауышланмай эшләйбеҙ.</a:t>
            </a:r>
            <a:endParaRPr lang="ru-RU" sz="3600" dirty="0">
              <a:solidFill>
                <a:schemeClr val="tx1"/>
              </a:solidFill>
              <a:latin typeface="a_Helver Bashki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152</Words>
  <Application>Microsoft Office PowerPoint</Application>
  <PresentationFormat>Экран (4:3)</PresentationFormat>
  <Paragraphs>38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1РӘТ       2 РӘТ          3РӘТ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МӘЖИТ ҒАФУРИ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Ахметшина</dc:creator>
  <cp:lastModifiedBy>Ахметшина</cp:lastModifiedBy>
  <cp:revision>10</cp:revision>
  <dcterms:created xsi:type="dcterms:W3CDTF">2014-10-17T07:02:59Z</dcterms:created>
  <dcterms:modified xsi:type="dcterms:W3CDTF">2014-10-20T07:45:06Z</dcterms:modified>
</cp:coreProperties>
</file>