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7" r:id="rId12"/>
    <p:sldId id="270" r:id="rId13"/>
    <p:sldId id="266" r:id="rId14"/>
    <p:sldId id="271" r:id="rId15"/>
    <p:sldId id="269" r:id="rId16"/>
    <p:sldId id="272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B2D"/>
    <a:srgbClr val="22340E"/>
    <a:srgbClr val="43661C"/>
    <a:srgbClr val="1A270B"/>
    <a:srgbClr val="1C2A0C"/>
    <a:srgbClr val="A4D76B"/>
    <a:srgbClr val="DDF0C8"/>
    <a:srgbClr val="B4DE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676" y="2075724"/>
            <a:ext cx="5724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C2A0C"/>
                </a:solidFill>
                <a:latin typeface="Times New Roman" pitchFamily="18" charset="0"/>
                <a:cs typeface="Times New Roman" pitchFamily="18" charset="0"/>
              </a:rPr>
              <a:t>Сочинение-описание </a:t>
            </a:r>
          </a:p>
          <a:p>
            <a:pPr algn="ctr"/>
            <a:r>
              <a:rPr lang="ru-RU" sz="5400" b="1" dirty="0" smtClean="0">
                <a:solidFill>
                  <a:srgbClr val="1C2A0C"/>
                </a:solidFill>
                <a:latin typeface="Times New Roman" pitchFamily="18" charset="0"/>
                <a:cs typeface="Times New Roman" pitchFamily="18" charset="0"/>
              </a:rPr>
              <a:t>по картине А. </a:t>
            </a:r>
            <a:r>
              <a:rPr lang="ru-RU" sz="5400" b="1" dirty="0" err="1" smtClean="0">
                <a:solidFill>
                  <a:srgbClr val="1C2A0C"/>
                </a:solidFill>
                <a:latin typeface="Times New Roman" pitchFamily="18" charset="0"/>
                <a:cs typeface="Times New Roman" pitchFamily="18" charset="0"/>
              </a:rPr>
              <a:t>Пластова</a:t>
            </a:r>
            <a:endParaRPr lang="ru-RU" sz="5400" b="1" dirty="0" smtClean="0">
              <a:solidFill>
                <a:srgbClr val="1C2A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1C2A0C"/>
                </a:solidFill>
                <a:latin typeface="Times New Roman" pitchFamily="18" charset="0"/>
                <a:cs typeface="Times New Roman" pitchFamily="18" charset="0"/>
              </a:rPr>
              <a:t> «Летом».</a:t>
            </a:r>
            <a:endParaRPr lang="ru-RU" sz="5400" b="1" dirty="0">
              <a:solidFill>
                <a:srgbClr val="1C2A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323528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Тема и основная мысль, как правило, обозначены художником в названии картины.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2123728"/>
            <a:ext cx="28083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Тема</a:t>
            </a:r>
            <a:r>
              <a:rPr lang="ru-RU" sz="3200" b="1" dirty="0" smtClean="0">
                <a:latin typeface="Times New Roman" pitchFamily="18" charset="0"/>
              </a:rPr>
              <a:t> - это </a:t>
            </a:r>
            <a:r>
              <a:rPr lang="ru-RU" sz="3200" b="1" dirty="0" smtClean="0">
                <a:latin typeface="Times New Roman" pitchFamily="18" charset="0"/>
              </a:rPr>
              <a:t>предмет изображения.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3851920"/>
            <a:ext cx="352839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Основная мысль </a:t>
            </a:r>
            <a:r>
              <a:rPr lang="ru-RU" sz="3200" b="1" dirty="0" smtClean="0">
                <a:latin typeface="Times New Roman" pitchFamily="18" charset="0"/>
              </a:rPr>
              <a:t>– это авторский замысел, который художник раскрывает изобразительными средствами, в зависимости от своего личного подхода к теме.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7" y="1979712"/>
            <a:ext cx="2808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31B2D"/>
                </a:solidFill>
                <a:latin typeface="Times New Roman" pitchFamily="18" charset="0"/>
              </a:rPr>
              <a:t>Красота </a:t>
            </a:r>
            <a:r>
              <a:rPr lang="ru-RU" sz="3200" b="1" dirty="0" smtClean="0">
                <a:solidFill>
                  <a:srgbClr val="231B2D"/>
                </a:solidFill>
                <a:latin typeface="Times New Roman" pitchFamily="18" charset="0"/>
              </a:rPr>
              <a:t>летней природы. </a:t>
            </a:r>
            <a:endParaRPr lang="ru-RU" sz="3200" dirty="0">
              <a:solidFill>
                <a:srgbClr val="231B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687" y="4499992"/>
            <a:ext cx="28083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31B2D"/>
                </a:solidFill>
                <a:latin typeface="Times New Roman" pitchFamily="18" charset="0"/>
              </a:rPr>
              <a:t>Желание </a:t>
            </a:r>
            <a:r>
              <a:rPr lang="ru-RU" sz="3200" b="1" dirty="0" smtClean="0">
                <a:solidFill>
                  <a:srgbClr val="231B2D"/>
                </a:solidFill>
                <a:latin typeface="Times New Roman" pitchFamily="18" charset="0"/>
              </a:rPr>
              <a:t>автора показать богатство и щедрость родной земли</a:t>
            </a:r>
            <a:r>
              <a:rPr lang="ru-RU" sz="3200" b="1" dirty="0" smtClean="0">
                <a:solidFill>
                  <a:srgbClr val="231B2D"/>
                </a:solidFill>
                <a:latin typeface="Times New Roman" pitchFamily="18" charset="0"/>
              </a:rPr>
              <a:t>. </a:t>
            </a:r>
            <a:endParaRPr lang="ru-RU" sz="3200" dirty="0">
              <a:solidFill>
                <a:srgbClr val="231B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36"/>
            <a:ext cx="6858000" cy="96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712" y="25152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Подберите определения, характеризующие данные предметы.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4" y="2051720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Лес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64" y="3022665"/>
            <a:ext cx="1504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Поляна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4264804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Воздух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5128900"/>
            <a:ext cx="1491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Солнце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64" y="5992996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Берёзы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664" y="7227585"/>
            <a:ext cx="169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Девочка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0848" y="2123728"/>
            <a:ext cx="460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еловый, красивый, зеленый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60848" y="3041829"/>
            <a:ext cx="4797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желто-зеленая, цветущая, земляничная, благоухающая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0848" y="4283968"/>
            <a:ext cx="370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свежий, легко дышать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3075" y="5148064"/>
            <a:ext cx="4434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ослепительное, золотистое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8232" y="5994157"/>
            <a:ext cx="4769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стройные, белоствольные, гибкие, создают тень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8232" y="7236296"/>
            <a:ext cx="450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уставшая, задумчивая, в красном платке и белом платье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696" y="323528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Вставьте пропущенные слова.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1331640"/>
            <a:ext cx="57606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Летний </a:t>
            </a:r>
            <a:r>
              <a:rPr lang="ru-RU" sz="3600" b="1" dirty="0" smtClean="0"/>
              <a:t>____________ день</a:t>
            </a:r>
            <a:r>
              <a:rPr lang="ru-RU" sz="3600" b="1" dirty="0" smtClean="0"/>
              <a:t>. </a:t>
            </a:r>
            <a:r>
              <a:rPr lang="ru-RU" sz="3600" b="1" dirty="0" smtClean="0"/>
              <a:t>Лесная __________. </a:t>
            </a:r>
            <a:r>
              <a:rPr lang="ru-RU" sz="3600" b="1" dirty="0" smtClean="0"/>
              <a:t>Солнце светит на полянку. От солнца </a:t>
            </a:r>
            <a:r>
              <a:rPr lang="ru-RU" sz="3600" b="1" dirty="0" smtClean="0"/>
              <a:t>трава ___________. </a:t>
            </a:r>
            <a:r>
              <a:rPr lang="ru-RU" sz="3600" b="1" dirty="0" smtClean="0"/>
              <a:t>Растут </a:t>
            </a:r>
            <a:r>
              <a:rPr lang="ru-RU" sz="3600" b="1" dirty="0" smtClean="0"/>
              <a:t>две __________, </a:t>
            </a:r>
            <a:r>
              <a:rPr lang="ru-RU" sz="3600" b="1" dirty="0" smtClean="0"/>
              <a:t>луг осыпан цветами, цветут </a:t>
            </a:r>
            <a:r>
              <a:rPr lang="ru-RU" sz="3600" b="1" dirty="0" smtClean="0"/>
              <a:t>голубенькие ____________, белые ___________.</a:t>
            </a:r>
          </a:p>
          <a:p>
            <a:r>
              <a:rPr lang="ru-RU" sz="3600" b="1" dirty="0" smtClean="0"/>
              <a:t>__________ – </a:t>
            </a:r>
            <a:r>
              <a:rPr lang="ru-RU" sz="3600" b="1" dirty="0" smtClean="0"/>
              <a:t>ярко-зеленая, расцвечена </a:t>
            </a:r>
            <a:r>
              <a:rPr lang="ru-RU" sz="3600" b="1" dirty="0" smtClean="0"/>
              <a:t>желтыми</a:t>
            </a:r>
          </a:p>
          <a:p>
            <a:r>
              <a:rPr lang="ru-RU" sz="3600" b="1" dirty="0" smtClean="0"/>
              <a:t>_____________; </a:t>
            </a:r>
            <a:r>
              <a:rPr lang="ru-RU" sz="3600" b="1" dirty="0" smtClean="0"/>
              <a:t>лиловыми колокольчиками.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1347" y="1394937"/>
            <a:ext cx="216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солнечный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3927" y="2987824"/>
            <a:ext cx="1465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желтая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984" y="4635297"/>
            <a:ext cx="2726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колокольчики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0888" y="5211361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ромашки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2976" y="3563888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березы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4904" y="1907704"/>
            <a:ext cx="1664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полянка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6752" y="5724128"/>
            <a:ext cx="1286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Трава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1269" y="6804248"/>
            <a:ext cx="170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цветами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2515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Выпишите сначала словосочетания, характеризующие женщину, а затем те, которые относятся к девочке.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784" y="32038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красном платке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9733" y="2627784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Мозолистые руки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1765429"/>
            <a:ext cx="210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женщина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65104" y="1765429"/>
            <a:ext cx="183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девочка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711" y="3851920"/>
            <a:ext cx="317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Рядом с собакой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99871" y="4499992"/>
            <a:ext cx="4547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синем платке и платье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3720" y="5148064"/>
            <a:ext cx="3927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Коса из-под косынки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8701" y="5796136"/>
            <a:ext cx="293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Она задремала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94787" y="6444208"/>
            <a:ext cx="3327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 босыми ногами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32613" y="7020272"/>
            <a:ext cx="3002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Много трудится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10381" y="7668344"/>
            <a:ext cx="301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Обирает ягодки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61411" y="8316416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Прикрылась рукой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8 0.00747 L -0.20973 0.00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-1.66667E-6 L 0.25209 -0.000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7.22222E-6 L 0.26249 7.2222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4.44444E-6 L -0.1868 -0.000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38889E-6 L 0.19861 -0.000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889E-6 L -0.19931 -0.000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889E-6 L 0.26967 -0.000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3.05556E-6 L -0.17523 -0.000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778E-6 L -0.1838 -0.000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169168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1. Яркая</a:t>
            </a:r>
            <a:r>
              <a:rPr lang="ru-RU" sz="3200" b="1" dirty="0" smtClean="0"/>
              <a:t>, солнечная опушка леса, здесь отдыхают девочка и женщина.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680" y="42863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Спишите, обозначьте грамматическую основу предложений.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3562147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2. Девочка </a:t>
            </a:r>
            <a:r>
              <a:rPr lang="ru-RU" sz="3200" b="1" dirty="0" smtClean="0"/>
              <a:t>сидит на траве, вытянув босые ноги, неторопливо обрывает с ветки спелые, сочные ягоды малины и бросает их в кружку.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6442467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Ослепительное </a:t>
            </a:r>
            <a:r>
              <a:rPr lang="ru-RU" sz="3200" b="1" dirty="0" smtClean="0"/>
              <a:t>солнце озаряет всю поляну т окрашивает ее в желтоватый цвет.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64" y="251520"/>
            <a:ext cx="6048672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	Лето </a:t>
            </a:r>
            <a:r>
              <a:rPr lang="ru-RU" sz="1500" dirty="0" smtClean="0"/>
              <a:t>– прекрасная пора, которая дарит нам не только хорошую солнечную погоду, а и целые корзины ягод, фруктов, грибов!  О лете написано много стихотворений, созданы картины. Одна из них – картина А. А. </a:t>
            </a:r>
            <a:r>
              <a:rPr lang="ru-RU" sz="1500" dirty="0" err="1" smtClean="0"/>
              <a:t>Пластова</a:t>
            </a:r>
            <a:r>
              <a:rPr lang="ru-RU" sz="1500" dirty="0" smtClean="0"/>
              <a:t> «Летом». На ней изображён знойный летний полдень. Под густыми ветвями белоствольной берёзки расположились грибники, рядом с ними – собака. На переднем плане картины мы видим девочку в белом платьице и красном платочке. Она сидит на траве, неторопливо обирает  с веточки спелые ягоды и складывает их в кружку. Красный платок девочки притягивает взгляд, и мы внимательно вглядываемся в её лицо. Глаза девочки опущены, на смуглых щеках играет румянец. Из-под платочка виднеются тёмные волосы, одна прядь выбилась и упала на грудь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r>
              <a:rPr lang="ru-RU" sz="1500" dirty="0" smtClean="0"/>
              <a:t>	Рядом </a:t>
            </a:r>
            <a:r>
              <a:rPr lang="ru-RU" sz="1500" dirty="0" smtClean="0"/>
              <a:t>с девочкой улеглась собака. Глаза у неё прикрыты, уши опущены, видимо, она тоже устала бегать по лесу</a:t>
            </a:r>
            <a:r>
              <a:rPr lang="ru-RU" sz="1500" dirty="0" smtClean="0"/>
              <a:t>.	</a:t>
            </a:r>
            <a:endParaRPr lang="ru-RU" sz="1500" dirty="0" smtClean="0"/>
          </a:p>
          <a:p>
            <a:r>
              <a:rPr lang="ru-RU" sz="1500" dirty="0" smtClean="0"/>
              <a:t>	Позади </a:t>
            </a:r>
            <a:r>
              <a:rPr lang="ru-RU" sz="1500" dirty="0" smtClean="0"/>
              <a:t>девочки лежит женщина в синем платье и синем платке. Она, очевидно, очень устала и уснула на свежем воздухе. Одну руку она положила под голову, а другой прикрыла голову от палящего солнца. Притягивает взгляд рука женщины, поднятая вверх. Художник очень ярко нарисовал её. Рука загорелая, сильная, натруженная. Сразу видно, что женщине приходится много работать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r>
              <a:rPr lang="ru-RU" sz="1500" dirty="0" smtClean="0"/>
              <a:t>	В </a:t>
            </a:r>
            <a:r>
              <a:rPr lang="ru-RU" sz="1500" dirty="0" smtClean="0"/>
              <a:t>густой траве стоят корзина и ведро с грибами. В корзине лежат большие грузди, а в ведре – боровики с красно-коричневыми шляпками на крепких ножках. Здесь же стоит глиняный кувшин, полный спелой малины. Яркие сочные ягоды так и просятся в рот, очень хочется ощутить на губах сладкий малиновый сок, вдохнуть запах целебной лесной ягоды. Женщина с девочкой расположились под большой берёзой на тихой красивой поляне, окружённой белоствольными берёзами. Среди сочной изумрудной травы пестреют </a:t>
            </a:r>
            <a:r>
              <a:rPr lang="ru-RU" sz="1500" dirty="0" err="1" smtClean="0"/>
              <a:t>голубые</a:t>
            </a:r>
            <a:r>
              <a:rPr lang="ru-RU" sz="1500" dirty="0" smtClean="0"/>
              <a:t> колокольчики, ромашки, какие-то жёлтые цветы. Ослепительные лучи солнца сверкают на листьях берёз и окрашивают их в золотистый цвет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r>
              <a:rPr lang="ru-RU" sz="1500" dirty="0" smtClean="0"/>
              <a:t>	Мне </a:t>
            </a:r>
            <a:r>
              <a:rPr lang="ru-RU" sz="1500" dirty="0" smtClean="0"/>
              <a:t>очень нравится эта картина. Художнику удалось передать неповторимую прелесть летнего дня. Яркие краски радуют глаз, поднимают настроение, будят воспоминания о летних днях. Хочется долго смотреть на картину и вдруг очутиться на этой солнечной полянке, полюбоваться красотой природы, насобирать много ягод и грибов, вдохнуть их аромат  и полежать в мягкой душистой траве.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20688" y="1259632"/>
            <a:ext cx="57580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270B"/>
                </a:solidFill>
              </a:rPr>
              <a:t>Смотри, как роща зеленеет,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Палящим солнцем облита,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А в ней какою негой веет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От каждой ветки и листа</a:t>
            </a:r>
            <a:r>
              <a:rPr lang="ru-RU" sz="2400" b="1" dirty="0" smtClean="0">
                <a:solidFill>
                  <a:srgbClr val="1A270B"/>
                </a:solidFill>
              </a:rPr>
              <a:t>!</a:t>
            </a:r>
          </a:p>
          <a:p>
            <a:endParaRPr lang="ru-RU" sz="2400" b="1" dirty="0">
              <a:solidFill>
                <a:srgbClr val="1A270B"/>
              </a:solidFill>
            </a:endParaRPr>
          </a:p>
          <a:p>
            <a:r>
              <a:rPr lang="ru-RU" sz="2400" b="1" dirty="0">
                <a:solidFill>
                  <a:srgbClr val="1A270B"/>
                </a:solidFill>
              </a:rPr>
              <a:t>                 Войдём и сядем над корнями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                 Дерев, поимых родником, - 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                 Там, где обвеянный их мглами,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                 Он шепчет в сумраке немом</a:t>
            </a:r>
            <a:r>
              <a:rPr lang="ru-RU" sz="2400" b="1" dirty="0" smtClean="0">
                <a:solidFill>
                  <a:srgbClr val="1A270B"/>
                </a:solidFill>
              </a:rPr>
              <a:t>.</a:t>
            </a:r>
          </a:p>
          <a:p>
            <a:endParaRPr lang="ru-RU" sz="2400" b="1" dirty="0">
              <a:solidFill>
                <a:srgbClr val="1A270B"/>
              </a:solidFill>
            </a:endParaRPr>
          </a:p>
          <a:p>
            <a:r>
              <a:rPr lang="ru-RU" sz="2400" b="1" dirty="0">
                <a:solidFill>
                  <a:srgbClr val="1A270B"/>
                </a:solidFill>
              </a:rPr>
              <a:t>Над нами бредят их вершины,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В полдневный зной погружены,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И лишь порою крик орлиный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До нас доходит в вышины…</a:t>
            </a:r>
          </a:p>
          <a:p>
            <a:r>
              <a:rPr lang="ru-RU" sz="2400" b="1" dirty="0">
                <a:solidFill>
                  <a:srgbClr val="1A270B"/>
                </a:solidFill>
              </a:rPr>
              <a:t>                                                 Ф.И. Тютчев</a:t>
            </a:r>
          </a:p>
          <a:p>
            <a:endParaRPr lang="ru-RU" sz="2400" b="1" dirty="0">
              <a:solidFill>
                <a:srgbClr val="1A270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0658" y="755576"/>
            <a:ext cx="6156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43661C"/>
                </a:solidFill>
              </a:rPr>
              <a:t>   </a:t>
            </a:r>
            <a:r>
              <a:rPr lang="ru-RU" sz="3600" b="1" i="1" u="sng" dirty="0">
                <a:solidFill>
                  <a:srgbClr val="C00000"/>
                </a:solidFill>
              </a:rPr>
              <a:t>Пейзаж</a:t>
            </a:r>
            <a:r>
              <a:rPr lang="ru-RU" sz="3600" b="1" i="1" dirty="0">
                <a:solidFill>
                  <a:srgbClr val="43661C"/>
                </a:solidFill>
              </a:rPr>
              <a:t> </a:t>
            </a:r>
            <a:r>
              <a:rPr lang="ru-RU" sz="3600" b="1" i="1" dirty="0">
                <a:solidFill>
                  <a:srgbClr val="1C2A0C"/>
                </a:solidFill>
              </a:rPr>
              <a:t>– жанр изобразительного</a:t>
            </a:r>
          </a:p>
          <a:p>
            <a:r>
              <a:rPr lang="ru-RU" sz="3600" b="1" i="1" dirty="0">
                <a:solidFill>
                  <a:srgbClr val="1C2A0C"/>
                </a:solidFill>
              </a:rPr>
              <a:t>искусства, в котором предметом </a:t>
            </a:r>
          </a:p>
          <a:p>
            <a:r>
              <a:rPr lang="ru-RU" sz="3600" b="1" i="1" dirty="0">
                <a:solidFill>
                  <a:srgbClr val="1C2A0C"/>
                </a:solidFill>
              </a:rPr>
              <a:t>изображения является природа.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4664" y="4828088"/>
            <a:ext cx="61025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43661C"/>
                </a:solidFill>
                <a:cs typeface="Times New Roman" pitchFamily="18" charset="0"/>
              </a:rPr>
              <a:t>  </a:t>
            </a:r>
            <a:r>
              <a:rPr lang="ru-RU" sz="3600" b="1" i="1" u="sng" dirty="0">
                <a:solidFill>
                  <a:srgbClr val="C00000"/>
                </a:solidFill>
                <a:cs typeface="Times New Roman" pitchFamily="18" charset="0"/>
              </a:rPr>
              <a:t>Описание</a:t>
            </a:r>
            <a:r>
              <a:rPr lang="ru-RU" sz="3600" b="1" i="1" dirty="0">
                <a:solidFill>
                  <a:srgbClr val="43661C"/>
                </a:solidFill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1C2A0C"/>
                </a:solidFill>
                <a:cs typeface="Times New Roman" pitchFamily="18" charset="0"/>
              </a:rPr>
              <a:t>– </a:t>
            </a:r>
            <a:r>
              <a:rPr lang="ru-RU" sz="3600" b="1" i="1" dirty="0" smtClean="0">
                <a:solidFill>
                  <a:srgbClr val="1C2A0C"/>
                </a:solidFill>
                <a:cs typeface="Times New Roman" pitchFamily="18" charset="0"/>
              </a:rPr>
              <a:t>изображение какого-либо предмета, явления действительности путём перечисления и раскрытия его основных признаков.</a:t>
            </a:r>
            <a:endParaRPr lang="ru-RU" sz="3600" b="1" i="1" dirty="0">
              <a:solidFill>
                <a:srgbClr val="1C2A0C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70" y="1000045"/>
            <a:ext cx="59946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Композиция описания: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endParaRPr lang="ru-RU" sz="3600" b="1" i="1" dirty="0" smtClean="0"/>
          </a:p>
          <a:p>
            <a:r>
              <a:rPr lang="ru-RU" sz="4400" b="1" i="1" dirty="0" smtClean="0">
                <a:solidFill>
                  <a:srgbClr val="1C2A0C"/>
                </a:solidFill>
              </a:rPr>
              <a:t>1. Общее </a:t>
            </a:r>
            <a:r>
              <a:rPr lang="ru-RU" sz="4400" b="1" i="1" dirty="0" smtClean="0">
                <a:solidFill>
                  <a:srgbClr val="1C2A0C"/>
                </a:solidFill>
              </a:rPr>
              <a:t>представление о предмете. </a:t>
            </a:r>
            <a:endParaRPr lang="ru-RU" sz="4400" b="1" i="1" dirty="0" smtClean="0">
              <a:solidFill>
                <a:srgbClr val="1C2A0C"/>
              </a:solidFill>
            </a:endParaRPr>
          </a:p>
          <a:p>
            <a:endParaRPr lang="ru-RU" sz="2000" b="1" i="1" dirty="0" smtClean="0">
              <a:solidFill>
                <a:srgbClr val="1C2A0C"/>
              </a:solidFill>
            </a:endParaRPr>
          </a:p>
          <a:p>
            <a:r>
              <a:rPr lang="ru-RU" sz="4400" b="1" i="1" dirty="0" smtClean="0">
                <a:solidFill>
                  <a:srgbClr val="1C2A0C"/>
                </a:solidFill>
              </a:rPr>
              <a:t>2</a:t>
            </a:r>
            <a:r>
              <a:rPr lang="ru-RU" sz="4400" b="1" i="1" dirty="0" smtClean="0">
                <a:solidFill>
                  <a:srgbClr val="1C2A0C"/>
                </a:solidFill>
              </a:rPr>
              <a:t>. Отдельные признаки предмета. </a:t>
            </a:r>
            <a:endParaRPr lang="ru-RU" sz="4400" b="1" i="1" dirty="0" smtClean="0">
              <a:solidFill>
                <a:srgbClr val="1C2A0C"/>
              </a:solidFill>
            </a:endParaRPr>
          </a:p>
          <a:p>
            <a:endParaRPr lang="ru-RU" sz="2000" b="1" i="1" dirty="0" smtClean="0">
              <a:solidFill>
                <a:srgbClr val="1C2A0C"/>
              </a:solidFill>
            </a:endParaRPr>
          </a:p>
          <a:p>
            <a:r>
              <a:rPr lang="ru-RU" sz="4400" b="1" i="1" dirty="0" smtClean="0">
                <a:solidFill>
                  <a:srgbClr val="1C2A0C"/>
                </a:solidFill>
              </a:rPr>
              <a:t>3</a:t>
            </a:r>
            <a:r>
              <a:rPr lang="ru-RU" sz="4400" b="1" i="1" dirty="0" smtClean="0">
                <a:solidFill>
                  <a:srgbClr val="1C2A0C"/>
                </a:solidFill>
              </a:rPr>
              <a:t>. Авторская оценка, вывод, </a:t>
            </a:r>
            <a:r>
              <a:rPr lang="ru-RU" sz="4400" b="1" i="1" dirty="0" smtClean="0">
                <a:solidFill>
                  <a:srgbClr val="1C2A0C"/>
                </a:solidFill>
              </a:rPr>
              <a:t>заключение.</a:t>
            </a:r>
            <a:endParaRPr lang="ru-RU" sz="4400" i="1" dirty="0">
              <a:solidFill>
                <a:srgbClr val="1C2A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267744"/>
            <a:ext cx="2808312" cy="26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80" y="39553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43661C"/>
                </a:solidFill>
                <a:latin typeface="Monotype Corsiva" pitchFamily="66" charset="0"/>
              </a:rPr>
              <a:t>Аркадий  Александрович </a:t>
            </a:r>
          </a:p>
          <a:p>
            <a:r>
              <a:rPr lang="ru-RU" sz="4400" b="1" dirty="0" smtClean="0">
                <a:solidFill>
                  <a:srgbClr val="43661C"/>
                </a:solidFill>
                <a:latin typeface="Monotype Corsiva" pitchFamily="66" charset="0"/>
              </a:rPr>
              <a:t>Пластов</a:t>
            </a:r>
            <a:endParaRPr lang="ru-RU" sz="4400" b="1" dirty="0">
              <a:solidFill>
                <a:srgbClr val="43661C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920" y="3059832"/>
            <a:ext cx="3906135" cy="57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683568"/>
            <a:ext cx="520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1C2A0C"/>
                </a:solidFill>
                <a:latin typeface="Times New Roman" pitchFamily="18" charset="0"/>
              </a:rPr>
              <a:t>Изобразительные средства</a:t>
            </a:r>
            <a:endParaRPr lang="ru-RU" sz="3200" b="1" i="1" dirty="0">
              <a:solidFill>
                <a:srgbClr val="1C2A0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1763688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Сравнение</a:t>
            </a:r>
            <a:r>
              <a:rPr lang="ru-RU" sz="4400" b="1" dirty="0" smtClean="0"/>
              <a:t> – изображение одного предмета путём сравнения с другим.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696" y="5220072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- сверкают, подобно дорогим изумрудам;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- лёгкие листья берёз, словно волна ослепительных брызг.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395536"/>
            <a:ext cx="5827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1C2A0C"/>
                </a:solidFill>
                <a:latin typeface="Times New Roman" pitchFamily="18" charset="0"/>
              </a:rPr>
              <a:t>Изобразительные средства</a:t>
            </a:r>
            <a:endParaRPr lang="ru-RU" sz="3600" b="1" i="1" dirty="0">
              <a:solidFill>
                <a:srgbClr val="1C2A0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1394351"/>
            <a:ext cx="60486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</a:rPr>
              <a:t>Сравнение</a:t>
            </a:r>
            <a:r>
              <a:rPr lang="ru-RU" sz="3800" b="1" dirty="0" smtClean="0"/>
              <a:t> – художественное определение предмета или явления, помогающее живо представить себе предмет. Почувствовать отношение автора к нему.</a:t>
            </a:r>
            <a:endParaRPr lang="ru-RU" sz="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696" y="5796136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- ослепительный луч солнца;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- яркие краски лета;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- свежая, яркая, чистая зелень.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611560"/>
            <a:ext cx="520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1C2A0C"/>
                </a:solidFill>
                <a:latin typeface="Times New Roman" pitchFamily="18" charset="0"/>
              </a:rPr>
              <a:t>Изобразительные средства</a:t>
            </a:r>
            <a:endParaRPr lang="ru-RU" sz="3200" b="1" i="1" dirty="0">
              <a:solidFill>
                <a:srgbClr val="1C2A0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1691680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Сравнение</a:t>
            </a:r>
            <a:r>
              <a:rPr lang="ru-RU" sz="4000" b="1" dirty="0" smtClean="0"/>
              <a:t> – приписывание свойств и признаков одушевлённых предметов неодушевлённым. Часто олицетворение применяется при изображении природы.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696" y="709228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- солнечные зайчики играют в траве.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476672" y="1115616"/>
            <a:ext cx="6120680" cy="774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. Вступление.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Тема и основная мысль картины  А.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Пластова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II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. Основная часть. Описание картины                 А. А. </a:t>
            </a:r>
            <a:r>
              <a:rPr kumimoji="0" lang="ru-RU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Пластова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 «Летом».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1. Внешний вид, выражение лиц, позы героев картины.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2. Пейзаж.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3. Настроение, вызванное картиной.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III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rgbClr val="1C2A0C"/>
                </a:solidFill>
                <a:effectLst/>
                <a:uLnTx/>
                <a:uFillTx/>
                <a:ea typeface="+mn-ea"/>
                <a:cs typeface="+mn-cs"/>
              </a:rPr>
              <a:t>. Заключение.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Мастерство художника.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904" y="179512"/>
            <a:ext cx="1423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2013-10-13T11:14:36Z</dcterms:created>
  <dcterms:modified xsi:type="dcterms:W3CDTF">2013-10-13T15:05:40Z</dcterms:modified>
</cp:coreProperties>
</file>