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9" r:id="rId4"/>
    <p:sldId id="268" r:id="rId5"/>
    <p:sldId id="266" r:id="rId6"/>
    <p:sldId id="267" r:id="rId7"/>
    <p:sldId id="265" r:id="rId8"/>
    <p:sldId id="263" r:id="rId9"/>
    <p:sldId id="257" r:id="rId10"/>
    <p:sldId id="261" r:id="rId11"/>
    <p:sldId id="258" r:id="rId12"/>
    <p:sldId id="260" r:id="rId13"/>
    <p:sldId id="272" r:id="rId14"/>
    <p:sldId id="271" r:id="rId15"/>
    <p:sldId id="273" r:id="rId16"/>
    <p:sldId id="262" r:id="rId17"/>
    <p:sldId id="259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640C0-D8A2-498D-A496-2E26F3D1E543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9C37A-399D-439F-88A6-0BBA9F8301B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31076fe0aaf7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5148064" cy="1407674"/>
          </a:xfrm>
          <a:prstGeom prst="rect">
            <a:avLst/>
          </a:prstGeom>
        </p:spPr>
      </p:pic>
      <p:pic>
        <p:nvPicPr>
          <p:cNvPr id="10" name="Рисунок 9" descr="31076fe0aaf7.jpg"/>
          <p:cNvPicPr>
            <a:picLocks noChangeAspect="1"/>
          </p:cNvPicPr>
          <p:nvPr userDrawn="1"/>
        </p:nvPicPr>
        <p:blipFill>
          <a:blip r:embed="rId4" cstate="print"/>
          <a:srcRect r="22380"/>
          <a:stretch>
            <a:fillRect/>
          </a:stretch>
        </p:blipFill>
        <p:spPr>
          <a:xfrm>
            <a:off x="5148064" y="0"/>
            <a:ext cx="3995936" cy="14076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8;&#1088;&#1080;&#1085;&#1072;\Desktop\&#1086;&#1082;&#1088;%20&#1084;&#1080;&#1088;\V%20mire%20zhivotnyh%20-%20Zastavka%20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8;&#1088;&#1080;&#1085;&#1072;\Desktop\&#1086;&#1082;&#1088;%20&#1084;&#1080;&#1088;\Alla%20Pugacheva%20-%20.mp3" TargetMode="Externa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uclearno.com/text.asp?8965" TargetMode="External"/><Relationship Id="rId3" Type="http://schemas.openxmlformats.org/officeDocument/2006/relationships/hyperlink" Target="http://allsorts.ucoz.ru/photo/2-0-114-3" TargetMode="External"/><Relationship Id="rId7" Type="http://schemas.openxmlformats.org/officeDocument/2006/relationships/hyperlink" Target="http://kartinki-risunki.ru/node/21301" TargetMode="External"/><Relationship Id="rId2" Type="http://schemas.openxmlformats.org/officeDocument/2006/relationships/hyperlink" Target="http://www.xrest.ru/original/414095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vfl.ru/fotos/e168ac9f86578_341.html" TargetMode="External"/><Relationship Id="rId11" Type="http://schemas.openxmlformats.org/officeDocument/2006/relationships/hyperlink" Target="http://ru.wikipedia.org/" TargetMode="External"/><Relationship Id="rId5" Type="http://schemas.openxmlformats.org/officeDocument/2006/relationships/hyperlink" Target="http://900igr.net/kartinki/okruzhajuschij-mir/Rastenija-i-zhivotnye/035-Nasekomye.html" TargetMode="External"/><Relationship Id="rId10" Type="http://schemas.openxmlformats.org/officeDocument/2006/relationships/hyperlink" Target="http://www.bio.vsu.ru/oriolus/ris43.jpg" TargetMode="External"/><Relationship Id="rId4" Type="http://schemas.openxmlformats.org/officeDocument/2006/relationships/hyperlink" Target="http://polzunki-a.ru/kartinki-nasekomyh.html" TargetMode="External"/><Relationship Id="rId9" Type="http://schemas.openxmlformats.org/officeDocument/2006/relationships/hyperlink" Target="http://www.artap.ru/animal/animal26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8;&#1088;&#1080;&#1085;&#1072;\Desktop\&#1086;&#1082;&#1088;%20&#1084;&#1080;&#1088;\&amp;%239834_%20Zvuki%20prirody(3D)%20-%20.mp3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g15.nnm.ru/b/6/c/1/4/930a2e0c29e1b43ef48b3b3c7f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33970"/>
            <a:ext cx="4211141" cy="3224030"/>
          </a:xfrm>
          <a:prstGeom prst="rect">
            <a:avLst/>
          </a:prstGeom>
          <a:noFill/>
        </p:spPr>
      </p:pic>
      <p:pic>
        <p:nvPicPr>
          <p:cNvPr id="15364" name="Picture 4" descr="http://360x640.mobi/uploads/posts/2010-08/1281113803_for-the-bird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807042"/>
            <a:ext cx="4067944" cy="30509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348880"/>
            <a:ext cx="7772400" cy="1470025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000099"/>
                </a:solidFill>
              </a:rPr>
              <a:t>Птичьи секреты</a:t>
            </a:r>
            <a:endParaRPr lang="ru-RU" sz="9600" b="1" dirty="0">
              <a:solidFill>
                <a:srgbClr val="000099"/>
              </a:solidFill>
            </a:endParaRPr>
          </a:p>
        </p:txBody>
      </p:sp>
      <p:pic>
        <p:nvPicPr>
          <p:cNvPr id="7" name="V mire zhivotnyh - Zastavka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452320" y="2060848"/>
            <a:ext cx="736848" cy="736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7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24744"/>
            <a:ext cx="3814192" cy="1470025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Скворец 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420888"/>
            <a:ext cx="5076056" cy="4437112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ru-RU" sz="3600" dirty="0" smtClean="0">
                <a:solidFill>
                  <a:srgbClr val="7030A0"/>
                </a:solidFill>
              </a:rPr>
              <a:t>Скворец уже тем необыкновенен, что оперение его уникально красиво!</a:t>
            </a:r>
          </a:p>
          <a:p>
            <a:pPr>
              <a:spcBef>
                <a:spcPts val="0"/>
              </a:spcBef>
            </a:pPr>
            <a:r>
              <a:rPr lang="ru-RU" sz="3600" dirty="0" smtClean="0">
                <a:solidFill>
                  <a:srgbClr val="7030A0"/>
                </a:solidFill>
              </a:rPr>
              <a:t>Большинство этих птиц в холодное время года перебирается на юг Европы</a:t>
            </a:r>
          </a:p>
          <a:p>
            <a:endParaRPr lang="ru-RU" dirty="0"/>
          </a:p>
        </p:txBody>
      </p:sp>
      <p:pic>
        <p:nvPicPr>
          <p:cNvPr id="4" name="Содержимое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12845" y="1412776"/>
            <a:ext cx="4031155" cy="3760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708920"/>
            <a:ext cx="7772400" cy="1470025"/>
          </a:xfrm>
        </p:spPr>
        <p:txBody>
          <a:bodyPr>
            <a:noAutofit/>
          </a:bodyPr>
          <a:lstStyle/>
          <a:p>
            <a:r>
              <a:rPr lang="ru-RU" sz="9600" b="1" i="1" dirty="0" smtClean="0">
                <a:solidFill>
                  <a:srgbClr val="FF0000"/>
                </a:solidFill>
              </a:rPr>
              <a:t>Зимующие птицы</a:t>
            </a:r>
            <a:endParaRPr lang="ru-RU" sz="96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653136"/>
            <a:ext cx="3166120" cy="1470025"/>
          </a:xfrm>
        </p:spPr>
        <p:txBody>
          <a:bodyPr/>
          <a:lstStyle/>
          <a:p>
            <a:r>
              <a:rPr lang="ru-RU" sz="8800" b="1" dirty="0" smtClean="0">
                <a:solidFill>
                  <a:srgbClr val="FF0000"/>
                </a:solidFill>
              </a:rPr>
              <a:t>Дятел </a:t>
            </a:r>
            <a:endParaRPr lang="ru-RU" sz="88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1484784"/>
            <a:ext cx="5940152" cy="489654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В лесу под щебет, звон и свист</a:t>
            </a:r>
          </a:p>
          <a:p>
            <a:r>
              <a:rPr lang="ru-RU" sz="4000" b="1" dirty="0" smtClean="0">
                <a:solidFill>
                  <a:srgbClr val="7030A0"/>
                </a:solidFill>
              </a:rPr>
              <a:t>Стучит лесной Телеграфист:</a:t>
            </a:r>
          </a:p>
          <a:p>
            <a:r>
              <a:rPr lang="ru-RU" sz="4000" b="1" dirty="0" smtClean="0">
                <a:solidFill>
                  <a:srgbClr val="7030A0"/>
                </a:solidFill>
              </a:rPr>
              <a:t>«Здорово, дрозд приятель!»</a:t>
            </a:r>
          </a:p>
          <a:p>
            <a:r>
              <a:rPr lang="ru-RU" sz="4000" b="1" dirty="0" smtClean="0">
                <a:solidFill>
                  <a:srgbClr val="7030A0"/>
                </a:solidFill>
              </a:rPr>
              <a:t>И ставит подпись…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4" name="Изображение 2" descr="Снимок экрана 2012-10-21 в 22.31.57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325813" cy="4198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7650" y="0"/>
            <a:ext cx="5086350" cy="3373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220072" y="4437112"/>
            <a:ext cx="3382144" cy="1470025"/>
          </a:xfrm>
        </p:spPr>
        <p:txBody>
          <a:bodyPr/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Воробей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0" y="2132856"/>
            <a:ext cx="4932040" cy="489654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Маленький мальчишка</a:t>
            </a:r>
          </a:p>
          <a:p>
            <a:r>
              <a:rPr lang="ru-RU" sz="4000" b="1" dirty="0" smtClean="0">
                <a:solidFill>
                  <a:srgbClr val="7030A0"/>
                </a:solidFill>
              </a:rPr>
              <a:t>В сером </a:t>
            </a:r>
            <a:r>
              <a:rPr lang="ru-RU" sz="4000" b="1" dirty="0" err="1" smtClean="0">
                <a:solidFill>
                  <a:srgbClr val="7030A0"/>
                </a:solidFill>
              </a:rPr>
              <a:t>ярмячишке</a:t>
            </a:r>
            <a:r>
              <a:rPr lang="ru-RU" sz="4000" b="1" dirty="0" smtClean="0">
                <a:solidFill>
                  <a:srgbClr val="7030A0"/>
                </a:solidFill>
              </a:rPr>
              <a:t> </a:t>
            </a:r>
          </a:p>
          <a:p>
            <a:r>
              <a:rPr lang="ru-RU" sz="4000" b="1" dirty="0" smtClean="0">
                <a:solidFill>
                  <a:srgbClr val="7030A0"/>
                </a:solidFill>
              </a:rPr>
              <a:t>По дворам шныряет,</a:t>
            </a:r>
          </a:p>
          <a:p>
            <a:r>
              <a:rPr lang="ru-RU" sz="4000" b="1" dirty="0" smtClean="0">
                <a:solidFill>
                  <a:srgbClr val="7030A0"/>
                </a:solidFill>
              </a:rPr>
              <a:t>Крошки собирает</a:t>
            </a:r>
            <a:r>
              <a:rPr lang="ru-RU" dirty="0" smtClean="0">
                <a:solidFill>
                  <a:srgbClr val="0000FF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36096" y="1556792"/>
            <a:ext cx="3419872" cy="1470025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Синица 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268760"/>
            <a:ext cx="5580112" cy="4608512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7030A0"/>
                </a:solidFill>
              </a:rPr>
              <a:t>Спинкою зеленовата,</a:t>
            </a:r>
          </a:p>
          <a:p>
            <a:r>
              <a:rPr lang="ru-RU" sz="4400" dirty="0" smtClean="0">
                <a:solidFill>
                  <a:srgbClr val="7030A0"/>
                </a:solidFill>
              </a:rPr>
              <a:t>Животиком желтовата</a:t>
            </a:r>
          </a:p>
          <a:p>
            <a:r>
              <a:rPr lang="ru-RU" sz="4400" dirty="0" smtClean="0">
                <a:solidFill>
                  <a:srgbClr val="7030A0"/>
                </a:solidFill>
              </a:rPr>
              <a:t>Шапочка чёрненькая ,</a:t>
            </a:r>
          </a:p>
          <a:p>
            <a:r>
              <a:rPr lang="ru-RU" sz="4400" dirty="0" smtClean="0">
                <a:solidFill>
                  <a:srgbClr val="7030A0"/>
                </a:solidFill>
              </a:rPr>
              <a:t>И полоской  шарфик.</a:t>
            </a:r>
          </a:p>
          <a:p>
            <a:endParaRPr lang="ru-RU" dirty="0"/>
          </a:p>
        </p:txBody>
      </p:sp>
      <p:pic>
        <p:nvPicPr>
          <p:cNvPr id="4" name="Изображение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582988"/>
            <a:ext cx="3923928" cy="3275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08104" y="1556792"/>
            <a:ext cx="3454152" cy="1470025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Ворона  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7030A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5" name="Изображение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175000"/>
            <a:ext cx="3276600" cy="368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1340768"/>
            <a:ext cx="55081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Кар! Кар! Кар!-</a:t>
            </a:r>
          </a:p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Кричит плутовка.</a:t>
            </a:r>
          </a:p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Ну и ловкая воровка!</a:t>
            </a:r>
          </a:p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Все блестящие вещицы</a:t>
            </a:r>
          </a:p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Очень любит эта птица!</a:t>
            </a:r>
          </a:p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И она вам всем знакома,</a:t>
            </a:r>
          </a:p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Как зовут её?</a:t>
            </a:r>
            <a:endParaRPr lang="ru-RU" sz="4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-57333" y="2876736"/>
            <a:ext cx="4038600" cy="3923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628800"/>
            <a:ext cx="9144000" cy="1470025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Кольца на лапках птиц помогают  узнавать больше об образе жизни                                   птиц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летят птицы\tema_ptizi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9144000" cy="5660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lla Pugacheva -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020272" y="1844824"/>
            <a:ext cx="1240904" cy="1240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47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700808"/>
            <a:ext cx="8424936" cy="424847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3600" b="1" smtClean="0">
                <a:solidFill>
                  <a:srgbClr val="FF0000"/>
                </a:solidFill>
              </a:rPr>
              <a:t/>
            </a:r>
            <a:br>
              <a:rPr lang="ru-RU" sz="3600" b="1" smtClean="0">
                <a:solidFill>
                  <a:srgbClr val="FF0000"/>
                </a:solidFill>
              </a:rPr>
            </a:br>
            <a:r>
              <a:rPr lang="ru-RU" sz="3600" b="1" smtClean="0">
                <a:solidFill>
                  <a:srgbClr val="FF0000"/>
                </a:solidFill>
              </a:rPr>
              <a:t>Использованные </a:t>
            </a:r>
            <a:r>
              <a:rPr lang="ru-RU" sz="3600" b="1" dirty="0" smtClean="0">
                <a:solidFill>
                  <a:srgbClr val="FF0000"/>
                </a:solidFill>
              </a:rPr>
              <a:t>ресурсы: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000" dirty="0" smtClean="0"/>
              <a:t>птички </a:t>
            </a:r>
            <a:r>
              <a:rPr lang="en-US" sz="2000" dirty="0" smtClean="0">
                <a:hlinkClick r:id="rId2"/>
              </a:rPr>
              <a:t>http://www.xrest.ru/original/414095/</a:t>
            </a:r>
            <a:r>
              <a:rPr lang="ru-RU" sz="2000" dirty="0" smtClean="0"/>
              <a:t> ;</a:t>
            </a:r>
            <a:r>
              <a:rPr lang="en-US" sz="2000" dirty="0" smtClean="0"/>
              <a:t> </a:t>
            </a:r>
            <a:r>
              <a:rPr lang="en-US" sz="2000" dirty="0" smtClean="0">
                <a:hlinkClick r:id="rId3"/>
              </a:rPr>
              <a:t>http://allsorts.ucoz.ru/photo/2-0-114-3</a:t>
            </a:r>
            <a:r>
              <a:rPr lang="ru-RU" sz="2000" dirty="0" smtClean="0"/>
              <a:t> ; </a:t>
            </a:r>
            <a:r>
              <a:rPr lang="en-US" sz="2000" dirty="0" smtClean="0">
                <a:hlinkClick r:id="rId4"/>
              </a:rPr>
              <a:t>http://polzunki-a.ru/kartinki-nasekomyh.html</a:t>
            </a:r>
            <a:r>
              <a:rPr lang="ru-RU" sz="2000" dirty="0" smtClean="0"/>
              <a:t> ; </a:t>
            </a:r>
            <a:r>
              <a:rPr lang="en-US" sz="2000" dirty="0" smtClean="0"/>
              <a:t>http://oboisaita.3dn.ru/publ/zhivotnye/babochki/6-1-0-167</a:t>
            </a:r>
            <a:r>
              <a:rPr lang="ru-RU" sz="2000" dirty="0" smtClean="0"/>
              <a:t> ;</a:t>
            </a:r>
            <a:r>
              <a:rPr lang="en-US" sz="2000" dirty="0" smtClean="0"/>
              <a:t> </a:t>
            </a:r>
            <a:r>
              <a:rPr lang="en-US" sz="2000" dirty="0" smtClean="0">
                <a:hlinkClick r:id="rId5"/>
              </a:rPr>
              <a:t>http://900igr.net/kartinki/okruzhajuschij-mir/Rastenija-i-zhivotnye/035-Nasekomye.html</a:t>
            </a:r>
            <a:r>
              <a:rPr lang="ru-RU" sz="2000" dirty="0" smtClean="0"/>
              <a:t> ;</a:t>
            </a:r>
            <a:r>
              <a:rPr lang="en-US" sz="2000" dirty="0" smtClean="0"/>
              <a:t> </a:t>
            </a:r>
            <a:r>
              <a:rPr lang="en-US" sz="2000" dirty="0" smtClean="0">
                <a:hlinkClick r:id="rId6"/>
              </a:rPr>
              <a:t>http://vfl.ru/fotos/e168ac9f86578_341.html</a:t>
            </a:r>
            <a:r>
              <a:rPr lang="ru-RU" sz="2000" dirty="0" smtClean="0"/>
              <a:t> ;</a:t>
            </a:r>
            <a:r>
              <a:rPr lang="en-US" sz="2000" dirty="0" smtClean="0"/>
              <a:t> </a:t>
            </a:r>
            <a:r>
              <a:rPr lang="en-US" sz="2000" dirty="0" smtClean="0">
                <a:hlinkClick r:id="rId7"/>
              </a:rPr>
              <a:t>http://kartinki-risunki.ru/node/21301</a:t>
            </a:r>
            <a:r>
              <a:rPr lang="ru-RU" sz="2000" dirty="0" smtClean="0"/>
              <a:t> ;</a:t>
            </a:r>
            <a:r>
              <a:rPr lang="en-US" sz="2000" dirty="0" smtClean="0"/>
              <a:t> </a:t>
            </a:r>
            <a:r>
              <a:rPr lang="en-US" sz="2000" dirty="0" smtClean="0">
                <a:hlinkClick r:id="rId8"/>
              </a:rPr>
              <a:t>http://www.nuclearno.com/text.asp?8965</a:t>
            </a:r>
            <a:r>
              <a:rPr lang="ru-RU" sz="2000" dirty="0" smtClean="0"/>
              <a:t> ;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 smtClean="0">
                <a:hlinkClick r:id="rId9"/>
              </a:rPr>
              <a:t>http://www.artap.ru/animal/animal26.jpg</a:t>
            </a:r>
            <a:r>
              <a:rPr lang="ru-RU" sz="2000" dirty="0" smtClean="0"/>
              <a:t>;  </a:t>
            </a:r>
            <a:r>
              <a:rPr lang="ru-RU" sz="2000" dirty="0" smtClean="0">
                <a:hlinkClick r:id="rId10"/>
              </a:rPr>
              <a:t>http://www.bio.vsu.ru/oriolus/ris43.jpg</a:t>
            </a:r>
            <a:r>
              <a:rPr lang="ru-RU" sz="2000" dirty="0" smtClean="0"/>
              <a:t>; </a:t>
            </a:r>
            <a:br>
              <a:rPr lang="ru-RU" sz="2000" dirty="0" smtClean="0"/>
            </a:br>
            <a:r>
              <a:rPr lang="en-US" sz="2000" dirty="0" smtClean="0">
                <a:hlinkClick r:id="rId11"/>
              </a:rPr>
              <a:t>http://ru.wikipedia.org/</a:t>
            </a:r>
            <a:r>
              <a:rPr lang="ru-RU" sz="2000" dirty="0" smtClean="0"/>
              <a:t>; </a:t>
            </a:r>
            <a:r>
              <a:rPr lang="ru-RU" sz="2000" dirty="0" smtClean="0">
                <a:hlinkClick r:id="rId9"/>
              </a:rPr>
              <a:t>http://www.artap.ru/animal/animal26.jpg</a:t>
            </a:r>
            <a:r>
              <a:rPr lang="ru-RU" sz="2000" dirty="0" smtClean="0"/>
              <a:t>; </a:t>
            </a:r>
            <a:br>
              <a:rPr lang="ru-RU" sz="2000" dirty="0" smtClean="0"/>
            </a:br>
            <a:r>
              <a:rPr lang="ru-RU" sz="2000" dirty="0" smtClean="0">
                <a:hlinkClick r:id="rId10"/>
              </a:rPr>
              <a:t>http://www.bio.vsu.ru/oriolus/ris43.jpg</a:t>
            </a:r>
            <a:r>
              <a:rPr lang="ru-RU" sz="2000" dirty="0" smtClean="0"/>
              <a:t>; </a:t>
            </a:r>
            <a:br>
              <a:rPr lang="ru-RU" sz="2000" dirty="0" smtClean="0"/>
            </a:br>
            <a:r>
              <a:rPr lang="en-US" sz="2000" dirty="0" smtClean="0">
                <a:hlinkClick r:id="rId11"/>
              </a:rPr>
              <a:t>http://ru.wikipedia.org/</a:t>
            </a:r>
            <a:r>
              <a:rPr lang="ru-RU" sz="2000" dirty="0" smtClean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789040"/>
            <a:ext cx="8134672" cy="1226567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000099"/>
                </a:solidFill>
              </a:rPr>
              <a:t>Я рада нашей встрече, друзья! </a:t>
            </a:r>
            <a:br>
              <a:rPr lang="ru-RU" sz="4900" b="1" dirty="0" smtClean="0">
                <a:solidFill>
                  <a:srgbClr val="000099"/>
                </a:solidFill>
              </a:rPr>
            </a:br>
            <a:r>
              <a:rPr lang="ru-RU" sz="4900" b="1" dirty="0" smtClean="0">
                <a:solidFill>
                  <a:srgbClr val="000099"/>
                </a:solidFill>
              </a:rPr>
              <a:t>Мы сегодня на уроке будем вспоминать,</a:t>
            </a:r>
            <a:br>
              <a:rPr lang="ru-RU" sz="4900" b="1" dirty="0" smtClean="0">
                <a:solidFill>
                  <a:srgbClr val="000099"/>
                </a:solidFill>
              </a:rPr>
            </a:br>
            <a:r>
              <a:rPr lang="ru-RU" sz="4900" b="1" dirty="0" smtClean="0">
                <a:solidFill>
                  <a:srgbClr val="000099"/>
                </a:solidFill>
              </a:rPr>
              <a:t>Рассуждать, объяснять и задания выполнять</a:t>
            </a:r>
            <a:br>
              <a:rPr lang="ru-RU" sz="4900" b="1" dirty="0" smtClean="0">
                <a:solidFill>
                  <a:srgbClr val="000099"/>
                </a:solidFill>
              </a:rPr>
            </a:br>
            <a:r>
              <a:rPr lang="ru-RU" sz="4900" b="1" dirty="0" smtClean="0">
                <a:solidFill>
                  <a:srgbClr val="000099"/>
                </a:solidFill>
              </a:rPr>
              <a:t>А чтоб урок пошёл вам впрок,</a:t>
            </a:r>
            <a:br>
              <a:rPr lang="ru-RU" sz="4900" b="1" dirty="0" smtClean="0">
                <a:solidFill>
                  <a:srgbClr val="000099"/>
                </a:solidFill>
              </a:rPr>
            </a:br>
            <a:r>
              <a:rPr lang="ru-RU" sz="4900" b="1" dirty="0" smtClean="0">
                <a:solidFill>
                  <a:srgbClr val="000099"/>
                </a:solidFill>
              </a:rPr>
              <a:t>Активно в работу включайся, дружок!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upload.wikimedia.org/wikipedia/commons/thumb/d/de/BIEDRONA.JPG/600px-BIEDRO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04" y="775700"/>
            <a:ext cx="2184740" cy="2184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708920"/>
            <a:ext cx="7772400" cy="1470025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0099"/>
                </a:solidFill>
              </a:rPr>
              <a:t>Убери лишнюю картинку</a:t>
            </a:r>
            <a:endParaRPr lang="ru-RU" sz="5400" b="1" dirty="0">
              <a:solidFill>
                <a:srgbClr val="000099"/>
              </a:solidFill>
            </a:endParaRPr>
          </a:p>
        </p:txBody>
      </p:sp>
      <p:pic>
        <p:nvPicPr>
          <p:cNvPr id="2052" name="Picture 4" descr="http://img13.nnm.ru/imagez/gallery/f/9/5/8/6/f958686f3586d0df459308d719c62e83_f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1" y="476673"/>
            <a:ext cx="3600400" cy="27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http://wap.unsveta.com/images/25929cy320x4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861048"/>
            <a:ext cx="1997968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http://wap.unsveta.com/images/25297cy320x4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33733" y="503936"/>
            <a:ext cx="1823590" cy="2735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8" name="Picture 10" descr="http://wap.unsveta.com/images/25280cy320x4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69984" y="4005064"/>
            <a:ext cx="1901957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0" name="Picture 12" descr="http://s012.radikal.ru/i319/1103/d4/fc4a54b540d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7744" y="3907004"/>
            <a:ext cx="4218831" cy="2950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64502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99"/>
                </a:solidFill>
              </a:rPr>
              <a:t>Сегодня на уроке мы</a:t>
            </a:r>
            <a:br>
              <a:rPr lang="ru-RU" b="1" dirty="0" smtClean="0">
                <a:solidFill>
                  <a:srgbClr val="000099"/>
                </a:solidFill>
              </a:rPr>
            </a:br>
            <a:r>
              <a:rPr lang="ru-RU" b="1" dirty="0" smtClean="0">
                <a:solidFill>
                  <a:srgbClr val="000099"/>
                </a:solidFill>
              </a:rPr>
              <a:t>Поговорим о маленьких синицах</a:t>
            </a:r>
            <a:br>
              <a:rPr lang="ru-RU" b="1" dirty="0" smtClean="0">
                <a:solidFill>
                  <a:srgbClr val="000099"/>
                </a:solidFill>
              </a:rPr>
            </a:br>
            <a:r>
              <a:rPr lang="ru-RU" b="1" dirty="0" smtClean="0">
                <a:solidFill>
                  <a:srgbClr val="000099"/>
                </a:solidFill>
              </a:rPr>
              <a:t>О перелётных и зимующих здесь птицах.</a:t>
            </a:r>
            <a:br>
              <a:rPr lang="ru-RU" b="1" dirty="0" smtClean="0">
                <a:solidFill>
                  <a:srgbClr val="000099"/>
                </a:solidFill>
              </a:rPr>
            </a:br>
            <a:r>
              <a:rPr lang="ru-RU" b="1" dirty="0" smtClean="0">
                <a:solidFill>
                  <a:srgbClr val="000099"/>
                </a:solidFill>
              </a:rPr>
              <a:t>О том, как в парке каплями зари</a:t>
            </a:r>
            <a:br>
              <a:rPr lang="ru-RU" b="1" dirty="0" smtClean="0">
                <a:solidFill>
                  <a:srgbClr val="000099"/>
                </a:solidFill>
              </a:rPr>
            </a:br>
            <a:r>
              <a:rPr lang="ru-RU" b="1" dirty="0" smtClean="0">
                <a:solidFill>
                  <a:srgbClr val="000099"/>
                </a:solidFill>
              </a:rPr>
              <a:t>Уже мелькают красногруды снегири.</a:t>
            </a:r>
            <a:br>
              <a:rPr lang="ru-RU" b="1" dirty="0" smtClean="0">
                <a:solidFill>
                  <a:srgbClr val="000099"/>
                </a:solidFill>
              </a:rPr>
            </a:br>
            <a:r>
              <a:rPr lang="ru-RU" b="1" dirty="0" smtClean="0">
                <a:solidFill>
                  <a:srgbClr val="000099"/>
                </a:solidFill>
              </a:rPr>
              <a:t>Что в декабре морозно и светло</a:t>
            </a:r>
            <a:br>
              <a:rPr lang="ru-RU" b="1" dirty="0" smtClean="0">
                <a:solidFill>
                  <a:srgbClr val="000099"/>
                </a:solidFill>
              </a:rPr>
            </a:br>
            <a:r>
              <a:rPr lang="ru-RU" b="1" dirty="0" smtClean="0">
                <a:solidFill>
                  <a:srgbClr val="000099"/>
                </a:solidFill>
              </a:rPr>
              <a:t>От перистого инея бело.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&amp;#9834_ Zvuki prirody(3D) -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5193432"/>
            <a:ext cx="1664568" cy="1664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5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708920"/>
            <a:ext cx="7772400" cy="1470025"/>
          </a:xfrm>
        </p:spPr>
        <p:txBody>
          <a:bodyPr>
            <a:noAutofit/>
          </a:bodyPr>
          <a:lstStyle/>
          <a:p>
            <a:r>
              <a:rPr lang="ru-RU" sz="9600" b="1" i="1" dirty="0" smtClean="0">
                <a:solidFill>
                  <a:srgbClr val="FF0000"/>
                </a:solidFill>
              </a:rPr>
              <a:t>Перелетные птицы </a:t>
            </a:r>
            <a:endParaRPr lang="ru-RU" sz="96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548680"/>
            <a:ext cx="4679227" cy="4365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59832" y="1196752"/>
            <a:ext cx="7772400" cy="1470025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Ласточка 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2420888"/>
            <a:ext cx="5220072" cy="4223320"/>
          </a:xfrm>
        </p:spPr>
        <p:txBody>
          <a:bodyPr/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Целых три месяца летят ласточки в Африку, пролетая за ночь около 500 километров.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7984" y="1052736"/>
            <a:ext cx="4716016" cy="1470025"/>
          </a:xfrm>
        </p:spPr>
        <p:txBody>
          <a:bodyPr>
            <a:norm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</a:rPr>
              <a:t>Стриж </a:t>
            </a:r>
            <a:endParaRPr lang="ru-RU" sz="88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24544" y="0"/>
            <a:ext cx="4618857" cy="4309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2636912"/>
            <a:ext cx="6400800" cy="4221088"/>
          </a:xfrm>
        </p:spPr>
        <p:txBody>
          <a:bodyPr>
            <a:normAutofit fontScale="85000" lnSpcReduction="20000"/>
          </a:bodyPr>
          <a:lstStyle/>
          <a:p>
            <a:r>
              <a:rPr lang="ru-RU" sz="5200" b="1" dirty="0" smtClean="0">
                <a:solidFill>
                  <a:srgbClr val="7030A0"/>
                </a:solidFill>
              </a:rPr>
              <a:t>Стрижи - </a:t>
            </a:r>
            <a:r>
              <a:rPr lang="ru-RU" sz="5200" b="1" u="sng" dirty="0" smtClean="0">
                <a:solidFill>
                  <a:srgbClr val="7030A0"/>
                </a:solidFill>
              </a:rPr>
              <a:t>лучшие </a:t>
            </a:r>
            <a:r>
              <a:rPr lang="ru-RU" sz="5200" b="1" dirty="0" smtClean="0">
                <a:solidFill>
                  <a:srgbClr val="7030A0"/>
                </a:solidFill>
              </a:rPr>
              <a:t>летуны среди птиц и могут пролетать до 100 километров в час. В воздухе стрижи могут спать! Улетают далеко-далеко! В Африку!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4008" y="1196752"/>
            <a:ext cx="3742184" cy="1470025"/>
          </a:xfrm>
        </p:spPr>
        <p:txBody>
          <a:bodyPr>
            <a:norm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</a:rPr>
              <a:t>Цапля </a:t>
            </a:r>
            <a:endParaRPr lang="ru-RU" sz="88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60648"/>
            <a:ext cx="4258817" cy="4139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2420888"/>
            <a:ext cx="5508104" cy="4104456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</a:pPr>
            <a:r>
              <a:rPr lang="ru-RU" sz="4000" dirty="0" smtClean="0">
                <a:solidFill>
                  <a:srgbClr val="7030A0"/>
                </a:solidFill>
              </a:rPr>
              <a:t>Эту птицу можно встретить в лесах и болотах.</a:t>
            </a:r>
          </a:p>
          <a:p>
            <a:pPr>
              <a:spcBef>
                <a:spcPts val="0"/>
              </a:spcBef>
            </a:pPr>
            <a:r>
              <a:rPr lang="ru-RU" sz="4000" dirty="0" smtClean="0">
                <a:solidFill>
                  <a:srgbClr val="7030A0"/>
                </a:solidFill>
              </a:rPr>
              <a:t> Рост цапли достигает 1,5 метра.</a:t>
            </a:r>
          </a:p>
          <a:p>
            <a:pPr>
              <a:spcBef>
                <a:spcPts val="0"/>
              </a:spcBef>
            </a:pPr>
            <a:r>
              <a:rPr lang="ru-RU" sz="4000" dirty="0" smtClean="0">
                <a:solidFill>
                  <a:srgbClr val="7030A0"/>
                </a:solidFill>
              </a:rPr>
              <a:t> Зимуют цапли  в Африке. При полете, птица издает звук «</a:t>
            </a:r>
            <a:r>
              <a:rPr lang="ru-RU" sz="4000" dirty="0" err="1" smtClean="0">
                <a:solidFill>
                  <a:srgbClr val="7030A0"/>
                </a:solidFill>
              </a:rPr>
              <a:t>крянк</a:t>
            </a:r>
            <a:r>
              <a:rPr lang="ru-RU" sz="4000" dirty="0" smtClean="0">
                <a:solidFill>
                  <a:srgbClr val="7030A0"/>
                </a:solidFill>
              </a:rPr>
              <a:t>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052736"/>
            <a:ext cx="3382144" cy="1470025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Грач 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276872"/>
            <a:ext cx="5076056" cy="4581128"/>
          </a:xfrm>
        </p:spPr>
        <p:txBody>
          <a:bodyPr>
            <a:normAutofit lnSpcReduction="10000"/>
          </a:bodyPr>
          <a:lstStyle/>
          <a:p>
            <a:r>
              <a:rPr lang="ru-RU" sz="3600" dirty="0" smtClean="0">
                <a:solidFill>
                  <a:srgbClr val="7030A0"/>
                </a:solidFill>
              </a:rPr>
              <a:t>Самая известная перелетная птица нашего региона Грачи не улетают на зимовку далеко- большинство этих птиц в холодное время года перебирается на юг Европы.</a:t>
            </a:r>
          </a:p>
          <a:p>
            <a:endParaRPr lang="ru-RU" dirty="0"/>
          </a:p>
        </p:txBody>
      </p:sp>
      <p:pic>
        <p:nvPicPr>
          <p:cNvPr id="4" name="Содержимое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17941" y="1412776"/>
            <a:ext cx="4126059" cy="3849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238</Words>
  <Application>Microsoft Office PowerPoint</Application>
  <PresentationFormat>Экран (4:3)</PresentationFormat>
  <Paragraphs>45</Paragraphs>
  <Slides>18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Птичьи секреты</vt:lpstr>
      <vt:lpstr>Я рада нашей встрече, друзья!  Мы сегодня на уроке будем вспоминать, Рассуждать, объяснять и задания выполнять А чтоб урок пошёл вам впрок, Активно в работу включайся, дружок! </vt:lpstr>
      <vt:lpstr>Убери лишнюю картинку</vt:lpstr>
      <vt:lpstr>Сегодня на уроке мы Поговорим о маленьких синицах О перелётных и зимующих здесь птицах. О том, как в парке каплями зари Уже мелькают красногруды снегири. Что в декабре морозно и светло От перистого инея бело. </vt:lpstr>
      <vt:lpstr>Перелетные птицы </vt:lpstr>
      <vt:lpstr>Ласточка </vt:lpstr>
      <vt:lpstr>Стриж </vt:lpstr>
      <vt:lpstr>Цапля </vt:lpstr>
      <vt:lpstr>Грач </vt:lpstr>
      <vt:lpstr>Скворец </vt:lpstr>
      <vt:lpstr>Зимующие птицы</vt:lpstr>
      <vt:lpstr>Дятел </vt:lpstr>
      <vt:lpstr>Воробей </vt:lpstr>
      <vt:lpstr>Синица </vt:lpstr>
      <vt:lpstr>Ворона  </vt:lpstr>
      <vt:lpstr>Кольца на лапках птиц помогают  узнавать больше об образе жизни                                   птиц</vt:lpstr>
      <vt:lpstr>Слайд 17</vt:lpstr>
      <vt:lpstr> Использованные ресурсы: птички http://www.xrest.ru/original/414095/ ; http://allsorts.ucoz.ru/photo/2-0-114-3 ; http://polzunki-a.ru/kartinki-nasekomyh.html ; http://oboisaita.3dn.ru/publ/zhivotnye/babochki/6-1-0-167 ; http://900igr.net/kartinki/okruzhajuschij-mir/Rastenija-i-zhivotnye/035-Nasekomye.html ; http://vfl.ru/fotos/e168ac9f86578_341.html ; http://kartinki-risunki.ru/node/21301 ; http://www.nuclearno.com/text.asp?8965 ;  http://www.artap.ru/animal/animal26.jpg;  http://www.bio.vsu.ru/oriolus/ris43.jpg;  http://ru.wikipedia.org/; http://www.artap.ru/animal/animal26.jpg;  http://www.bio.vsu.ru/oriolus/ris43.jpg;  http://ru.wikipedia.org/. 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oxana</dc:creator>
  <cp:lastModifiedBy>Ирина</cp:lastModifiedBy>
  <cp:revision>14</cp:revision>
  <dcterms:created xsi:type="dcterms:W3CDTF">2012-01-30T17:29:35Z</dcterms:created>
  <dcterms:modified xsi:type="dcterms:W3CDTF">2012-12-01T18:48:57Z</dcterms:modified>
</cp:coreProperties>
</file>