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56" r:id="rId5"/>
    <p:sldId id="260" r:id="rId6"/>
    <p:sldId id="273" r:id="rId7"/>
    <p:sldId id="266" r:id="rId8"/>
    <p:sldId id="272" r:id="rId9"/>
    <p:sldId id="264" r:id="rId10"/>
    <p:sldId id="274" r:id="rId11"/>
    <p:sldId id="276" r:id="rId12"/>
    <p:sldId id="265" r:id="rId13"/>
    <p:sldId id="267" r:id="rId14"/>
    <p:sldId id="275" r:id="rId15"/>
    <p:sldId id="277" r:id="rId16"/>
    <p:sldId id="278" r:id="rId17"/>
    <p:sldId id="271" r:id="rId18"/>
    <p:sldId id="279" r:id="rId19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6"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023" autoAdjust="0"/>
    <p:restoredTop sz="95756" autoAdjust="0"/>
  </p:normalViewPr>
  <p:slideViewPr>
    <p:cSldViewPr snapToGrid="0">
      <p:cViewPr varScale="1">
        <p:scale>
          <a:sx n="57" d="100"/>
          <a:sy n="57" d="100"/>
        </p:scale>
        <p:origin x="-467" y="-10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1" d="100"/>
          <a:sy n="101" d="100"/>
        </p:scale>
        <p:origin x="2802" y="10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79F5A309-6581-4E75-B734-A35E87497ACA}" type="datetime1">
              <a:rPr lang="ru-RU" smtClean="0"/>
              <a:pPr algn="r" rtl="0"/>
              <a:t>21.03.2016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3BA41B7A-C47C-4694-AD21-93EE059A6020}" type="datetime1">
              <a:rPr lang="ru-RU" smtClean="0"/>
              <a:pPr/>
              <a:t>21.03.2016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rtl="0"/>
            <a:fld id="{6A7ADFC3-73C2-4D4B-8819-C9B8874B2DBC}" type="datetime1">
              <a:rPr lang="ru-RU" smtClean="0"/>
              <a:pPr rtl="0"/>
              <a:t>21.03.2016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6991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ru-RU" dirty="0" smtClean="0"/>
              <a:t>Образец подзаголовка</a:t>
            </a:r>
            <a:endParaRPr lang="ru-RU" dirty="0"/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283AE48-2B29-458D-855C-F9EE618DEE18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05470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A42E57D-F822-48C6-80C4-C728D47C9334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076664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63B6E3-E4D6-457F-98EE-A4FFA5A10A18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94977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EA4DC59-A580-4A70-8FB2-6EA814C196A8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899905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DDDEA8-44D6-4689-910E-477B147F41BE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179164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1674E1-BEBB-42B4-A913-8FABAE73B342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077512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CE4FC2-21D1-42A0-840F-CBF235A29A6B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3304637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00AC4B0-D443-486E-B75F-00140C1F14E9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983093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0DCEDA-23C4-4D63-A9A4-BBEA2DB194AF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25268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B943BE-D0EC-4B4A-B5C5-685590B4DA54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77006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 bwMode="gray"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ru-RU" dirty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8C0D83-19C4-4CB9-BC69-13FF8F563426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393017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dirty="0" smtClean="0"/>
              <a:t>Образец текста</a:t>
            </a:r>
          </a:p>
          <a:p>
            <a:pPr lvl="1" rtl="0"/>
            <a:r>
              <a:rPr lang="ru-RU" dirty="0" smtClean="0"/>
              <a:t>Второй уровень</a:t>
            </a:r>
          </a:p>
          <a:p>
            <a:pPr lvl="2" rtl="0"/>
            <a:r>
              <a:rPr lang="ru-RU" dirty="0" smtClean="0"/>
              <a:t>Третий уровень</a:t>
            </a:r>
          </a:p>
          <a:p>
            <a:pPr lvl="3" rtl="0"/>
            <a:r>
              <a:rPr lang="ru-RU" dirty="0" smtClean="0"/>
              <a:t>Четвертый уровень</a:t>
            </a:r>
          </a:p>
          <a:p>
            <a:pPr lvl="4" rtl="0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fld id="{A9743F63-23E4-4773-AE91-B950842495E4}" type="datetime1">
              <a:rPr lang="ru-RU" smtClean="0"/>
              <a:pPr rtl="0"/>
              <a:t>21.03.2016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900">
                <a:solidFill>
                  <a:schemeClr val="bg1"/>
                </a:solidFill>
              </a:defRPr>
            </a:lvl1pPr>
          </a:lstStyle>
          <a:p>
            <a:pPr rtl="0"/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050" b="1">
                <a:solidFill>
                  <a:schemeClr val="accent2"/>
                </a:solidFill>
              </a:defRPr>
            </a:lvl1pPr>
          </a:lstStyle>
          <a:p>
            <a:pPr rtl="0"/>
            <a:r>
              <a:rPr lang="ru-RU" dirty="0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40;&#1083;&#1083;&#1072;1\Downloads\veselaya_pesenka_-_bez_slov_(iPlayer.fm).mp3" TargetMode="Externa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5213" y="1885950"/>
            <a:ext cx="10493375" cy="1123257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/>
              <a:t>Мама, папа, Я – дружная СЕМЬЯ</a:t>
            </a:r>
            <a:endParaRPr lang="ru-RU" sz="5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7651" y="3291840"/>
            <a:ext cx="9825644" cy="781395"/>
          </a:xfrm>
        </p:spPr>
        <p:txBody>
          <a:bodyPr rtlCol="0"/>
          <a:lstStyle/>
          <a:p>
            <a:pPr algn="ctr" rtl="0"/>
            <a:r>
              <a:rPr lang="ru-RU" dirty="0" smtClean="0"/>
              <a:t>Конструирование из палочек </a:t>
            </a:r>
            <a:r>
              <a:rPr lang="ru-RU" dirty="0" err="1" smtClean="0"/>
              <a:t>Кюизенера</a:t>
            </a:r>
            <a:endParaRPr lang="ru-RU" dirty="0"/>
          </a:p>
        </p:txBody>
      </p:sp>
      <p:pic>
        <p:nvPicPr>
          <p:cNvPr id="4" name="veselaya_pesenka_-_bez_slov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6307023" y="2991630"/>
            <a:ext cx="276225" cy="27622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48000" y="266007"/>
            <a:ext cx="62290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ГБДОУ детский сад № 67</a:t>
            </a:r>
          </a:p>
          <a:p>
            <a:pPr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 «Волшебник» комбинированного вида</a:t>
            </a:r>
          </a:p>
          <a:p>
            <a:pPr algn="ctr"/>
            <a:r>
              <a:rPr lang="ru-RU" b="1" dirty="0" smtClean="0">
                <a:ea typeface="Calibri" pitchFamily="34" charset="0"/>
                <a:cs typeface="Times New Roman" pitchFamily="18" charset="0"/>
              </a:rPr>
              <a:t>Красносельского района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463040" y="4039986"/>
            <a:ext cx="7265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eaLnBrk="0" hangingPunct="0"/>
            <a:r>
              <a:rPr lang="ru-RU" b="1" dirty="0" smtClean="0">
                <a:ea typeface="Calibri" pitchFamily="34" charset="0"/>
                <a:cs typeface="Calibri" pitchFamily="34" charset="0"/>
              </a:rPr>
              <a:t>Составила: Жук А.И. </a:t>
            </a:r>
          </a:p>
          <a:p>
            <a:pPr algn="r" eaLnBrk="0" hangingPunct="0"/>
            <a:r>
              <a:rPr lang="ru-RU" b="1" dirty="0" smtClean="0">
                <a:ea typeface="Calibri" pitchFamily="34" charset="0"/>
                <a:cs typeface="Calibri" pitchFamily="34" charset="0"/>
              </a:rPr>
              <a:t>воспитатель группы № 10</a:t>
            </a:r>
            <a:r>
              <a:rPr lang="ru-RU" dirty="0" smtClean="0">
                <a:ea typeface="Calibri" pitchFamily="34" charset="0"/>
                <a:cs typeface="Calibri" pitchFamily="34" charset="0"/>
              </a:rPr>
              <a:t>.</a:t>
            </a:r>
            <a:endParaRPr lang="ru-RU" sz="500" dirty="0">
              <a:latin typeface="Arial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0" y="5486401"/>
            <a:ext cx="6096000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endParaRPr lang="ru-RU" sz="500" b="1" dirty="0" smtClean="0">
              <a:latin typeface="Arial" charset="0"/>
              <a:ea typeface="Calibri" pitchFamily="34" charset="0"/>
              <a:cs typeface="Calibri" pitchFamily="34" charset="0"/>
            </a:endParaRPr>
          </a:p>
          <a:p>
            <a:pPr algn="ctr" eaLnBrk="0" hangingPunct="0"/>
            <a:r>
              <a:rPr lang="ru-RU" b="1" dirty="0" smtClean="0">
                <a:ea typeface="Calibri" pitchFamily="34" charset="0"/>
                <a:cs typeface="Calibri" pitchFamily="34" charset="0"/>
              </a:rPr>
              <a:t>Санкт-Петербург</a:t>
            </a:r>
            <a:br>
              <a:rPr lang="ru-RU" b="1" dirty="0" smtClean="0">
                <a:ea typeface="Calibri" pitchFamily="34" charset="0"/>
                <a:cs typeface="Calibri" pitchFamily="34" charset="0"/>
              </a:rPr>
            </a:br>
            <a:r>
              <a:rPr lang="ru-RU" b="1" dirty="0" smtClean="0">
                <a:ea typeface="Calibri" pitchFamily="34" charset="0"/>
                <a:cs typeface="Calibri" pitchFamily="34" charset="0"/>
              </a:rPr>
              <a:t>2016</a:t>
            </a:r>
            <a:endParaRPr lang="ru-RU" b="1" dirty="0">
              <a:ea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84225"/>
      </p:ext>
    </p:extLst>
  </p:cSld>
  <p:clrMapOvr>
    <a:masterClrMapping/>
  </p:clrMapOvr>
  <p:transition spd="med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5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99316" y="-1"/>
            <a:ext cx="4754880" cy="6483927"/>
          </a:xfrm>
        </p:spPr>
        <p:txBody>
          <a:bodyPr rtlCol="0">
            <a:normAutofit fontScale="90000"/>
          </a:bodyPr>
          <a:lstStyle/>
          <a:p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/>
              <a:t/>
            </a:r>
            <a:br>
              <a:rPr lang="ru-RU" sz="2200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</a:t>
            </a: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Семья – словечко странное,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Хотя не иностранное.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Как слово получилось,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ясно нам совсем.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Ну, «Я» – мы понимаем,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почему их семь?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Не надо думать и гадать,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надо просто сосчитать: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Два дедушки,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Две бабушки,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Плюс папа, мама, я.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Сложили? Получается семь человек,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Семь «Я»!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А если есть собака?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Выходит восемь «Я»?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– Нет, если есть собака,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Выходит Во! – семья.</a:t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М. Шварц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IMG_1487-2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796848" y="337812"/>
            <a:ext cx="4271962" cy="5695949"/>
          </a:xfrm>
        </p:spPr>
      </p:pic>
      <p:pic>
        <p:nvPicPr>
          <p:cNvPr id="7" name="Рисунок 6" descr="IMG_1493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22321" y="383215"/>
            <a:ext cx="5944734" cy="43716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2173" y="6151419"/>
            <a:ext cx="3923607" cy="465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Ислам Рамазанов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0882181"/>
      </p:ext>
    </p:extLst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6226" y="-448886"/>
            <a:ext cx="3690850" cy="5669280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Стихи про маму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- это значит нежность,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ласка, доброта,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- это безмятежность,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радость, красота!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- это на ночь сказка,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утренний рассвет,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- в трудный час подсказка,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мудрость и совет!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- это зелень лета,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снег, осенний лист,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- это лучик света,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Мама - это значит ЖИЗНЬ!</a:t>
            </a:r>
            <a:b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А. </a:t>
            </a:r>
            <a:r>
              <a:rPr lang="ru-RU" sz="2000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Шатохина</a:t>
            </a:r>
            <a:endParaRPr 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1465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044930" y="405214"/>
            <a:ext cx="4222369" cy="5629825"/>
          </a:xfrm>
          <a:prstGeom prst="rect">
            <a:avLst/>
          </a:prstGeom>
        </p:spPr>
      </p:pic>
      <p:pic>
        <p:nvPicPr>
          <p:cNvPr id="9" name="Рисунок 8" descr="IMG_1464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271848" y="637804"/>
            <a:ext cx="6342610" cy="49026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28306" y="6151419"/>
            <a:ext cx="3956858" cy="465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Глеб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Зудилов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148945" y="365759"/>
            <a:ext cx="4771505" cy="6284423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Взрослые — Стоит лишь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ним приглядеться,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сразу увидишь,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много в них детства.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папе, и в маме,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строгом прохожем,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стареньких дедушке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 бабушкой – тоже.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Особенно это заметно бывает,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они что-нибудь,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вдруг, разбивают,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покупают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обновку с получки,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получают подарок от внучки.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Они и смеяться умеют,  как дети.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все они взрослые –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взрослые эти. И тем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отличаются от детворы, 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времени мало у них для игры.                			                              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А. Мовшович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428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96044" y="393208"/>
            <a:ext cx="4256116" cy="5674820"/>
          </a:xfrm>
          <a:prstGeom prst="rect">
            <a:avLst/>
          </a:prstGeom>
        </p:spPr>
      </p:pic>
      <p:pic>
        <p:nvPicPr>
          <p:cNvPr id="6" name="Рисунок 5" descr="IMG_1429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053187" y="781397"/>
            <a:ext cx="5739315" cy="43059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96042" y="6151419"/>
            <a:ext cx="3923607" cy="465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Дима Антонов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29105" y="598517"/>
            <a:ext cx="3341717" cy="475488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Папа, мама, брат и я — мы спортивная семья.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солнечным утром и пасмурным днем,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 спортом мы дружим и дружно живем.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Лыжи у папы, фитнес у мамы,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 брата футбол, борьба у меня.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 — это сила! Спорт — это здоровье!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 — это игра!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Физкульт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УРА!                                             	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Сабри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IMG_1414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23481" y="678787"/>
            <a:ext cx="6473363" cy="4855022"/>
          </a:xfrm>
          <a:prstGeom prst="rect">
            <a:avLst/>
          </a:prstGeom>
        </p:spPr>
      </p:pic>
      <p:pic>
        <p:nvPicPr>
          <p:cNvPr id="6" name="Рисунок 5" descr="IMG_1411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928553" y="415636"/>
            <a:ext cx="5392548" cy="56202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9540" y="6134793"/>
            <a:ext cx="3923607" cy="465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Артем Абрамов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IMG_1324-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2234254" y="382385"/>
            <a:ext cx="4195121" cy="5593495"/>
          </a:xfr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7343775" y="722576"/>
            <a:ext cx="414337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Дома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На улице дождь непрерывный,</a:t>
            </a:r>
            <a:b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А дома тепло и светло.</a:t>
            </a:r>
            <a:b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И можно на бурые ливни</a:t>
            </a:r>
            <a:b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Спокойно смотреть сквозь стекло.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Тут можно укрыться от зноя,</a:t>
            </a:r>
            <a:b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Спастись от морозного дня.</a:t>
            </a:r>
            <a:b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В хорошее место родное -</a:t>
            </a:r>
            <a:b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ea typeface="+mj-ea"/>
                <a:cs typeface="Times New Roman" pitchFamily="18" charset="0"/>
              </a:rPr>
              <a:t>Домой так и тянет меня.</a:t>
            </a: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sz="20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А. </a:t>
            </a:r>
            <a:r>
              <a:rPr lang="ru-RU" sz="20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Барто</a:t>
            </a:r>
            <a:endParaRPr lang="ru-RU" sz="20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0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1061" y="6134794"/>
            <a:ext cx="3923607" cy="465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Ярослав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Ошарин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47155" y="814647"/>
            <a:ext cx="5087389" cy="448887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4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	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- это самое емкое слово.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нем слышится «семя» - жизни основа.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 «я» - это семеро, связанных прочно,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будущих жизней - надежный источник.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Семья - это радостный детский смех.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- то, что в жизни нам дарит успех!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Пусть будут опорой друг другу родные,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пусть всех минуют несчастья любые! </a:t>
            </a:r>
          </a:p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Семья - нашей жизни надежный оплот,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 в детстве и в старости нас бережет.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Семья - на любви построенный дом,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Пусть радость и счастье царствуют в нем.</a:t>
            </a:r>
          </a:p>
          <a:p>
            <a:endParaRPr lang="ru-RU" dirty="0"/>
          </a:p>
        </p:txBody>
      </p:sp>
      <p:pic>
        <p:nvPicPr>
          <p:cNvPr id="3" name="Рисунок 2" descr="IMG_1335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6999488" y="648393"/>
            <a:ext cx="3952702" cy="5270269"/>
          </a:xfrm>
          <a:prstGeom prst="rect">
            <a:avLst/>
          </a:prstGeom>
        </p:spPr>
      </p:pic>
      <p:pic>
        <p:nvPicPr>
          <p:cNvPr id="5" name="Рисунок 4" descr="IMG_1319-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82691" y="570808"/>
            <a:ext cx="4023359" cy="5364479"/>
          </a:xfrm>
          <a:prstGeom prst="rect">
            <a:avLst/>
          </a:prstGeom>
        </p:spPr>
      </p:pic>
      <p:pic>
        <p:nvPicPr>
          <p:cNvPr id="6" name="Рисунок 5" descr="IMG_1347-2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6966064" y="520930"/>
            <a:ext cx="4123113" cy="5497484"/>
          </a:xfrm>
          <a:prstGeom prst="rect">
            <a:avLst/>
          </a:prstGeom>
        </p:spPr>
      </p:pic>
      <p:pic>
        <p:nvPicPr>
          <p:cNvPr id="7" name="Рисунок 6" descr="IMG_1367-2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966066" y="465514"/>
            <a:ext cx="4189614" cy="5586152"/>
          </a:xfrm>
          <a:prstGeom prst="rect">
            <a:avLst/>
          </a:prstGeom>
        </p:spPr>
      </p:pic>
      <p:pic>
        <p:nvPicPr>
          <p:cNvPr id="8" name="Рисунок 7" descr="IMG_1332-2.jpg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>
            <a:off x="6833063" y="249385"/>
            <a:ext cx="4339242" cy="5785655"/>
          </a:xfrm>
          <a:prstGeom prst="rect">
            <a:avLst/>
          </a:prstGeom>
        </p:spPr>
      </p:pic>
      <p:pic>
        <p:nvPicPr>
          <p:cNvPr id="9" name="Рисунок 8" descr="IMG_1361-2.jpg"/>
          <p:cNvPicPr>
            <a:picLocks noChangeAspect="1"/>
          </p:cNvPicPr>
          <p:nvPr/>
        </p:nvPicPr>
        <p:blipFill>
          <a:blip r:embed="rId8" cstate="email"/>
          <a:stretch>
            <a:fillRect/>
          </a:stretch>
        </p:blipFill>
        <p:spPr>
          <a:xfrm>
            <a:off x="6816115" y="232757"/>
            <a:ext cx="4376650" cy="5835534"/>
          </a:xfrm>
          <a:prstGeom prst="rect">
            <a:avLst/>
          </a:prstGeom>
        </p:spPr>
      </p:pic>
      <p:pic>
        <p:nvPicPr>
          <p:cNvPr id="10" name="Рисунок 9" descr="IMG_1402-2.jpg"/>
          <p:cNvPicPr>
            <a:picLocks noChangeAspect="1"/>
          </p:cNvPicPr>
          <p:nvPr/>
        </p:nvPicPr>
        <p:blipFill>
          <a:blip r:embed="rId9" cstate="email"/>
          <a:stretch>
            <a:fillRect/>
          </a:stretch>
        </p:blipFill>
        <p:spPr>
          <a:xfrm>
            <a:off x="6800651" y="232757"/>
            <a:ext cx="4400853" cy="5852160"/>
          </a:xfrm>
          <a:prstGeom prst="rect">
            <a:avLst/>
          </a:prstGeom>
        </p:spPr>
      </p:pic>
      <p:pic>
        <p:nvPicPr>
          <p:cNvPr id="11" name="Рисунок 10" descr="IMG_1352-2.jpg"/>
          <p:cNvPicPr>
            <a:picLocks noChangeAspect="1"/>
          </p:cNvPicPr>
          <p:nvPr/>
        </p:nvPicPr>
        <p:blipFill>
          <a:blip r:embed="rId10" cstate="email"/>
          <a:stretch>
            <a:fillRect/>
          </a:stretch>
        </p:blipFill>
        <p:spPr>
          <a:xfrm>
            <a:off x="6797734" y="229987"/>
            <a:ext cx="4424448" cy="5854930"/>
          </a:xfrm>
          <a:prstGeom prst="rect">
            <a:avLst/>
          </a:prstGeom>
        </p:spPr>
      </p:pic>
      <p:pic>
        <p:nvPicPr>
          <p:cNvPr id="12" name="Рисунок 11" descr="IMG_1327-2.jpg"/>
          <p:cNvPicPr>
            <a:picLocks noChangeAspect="1"/>
          </p:cNvPicPr>
          <p:nvPr/>
        </p:nvPicPr>
        <p:blipFill>
          <a:blip r:embed="rId11" cstate="email"/>
          <a:stretch>
            <a:fillRect/>
          </a:stretch>
        </p:blipFill>
        <p:spPr>
          <a:xfrm>
            <a:off x="6793360" y="199505"/>
            <a:ext cx="4529591" cy="5885411"/>
          </a:xfrm>
          <a:prstGeom prst="rect">
            <a:avLst/>
          </a:prstGeom>
        </p:spPr>
      </p:pic>
    </p:spTree>
  </p:cSld>
  <p:clrMapOvr>
    <a:masterClrMapping/>
  </p:clrMapOvr>
  <p:transition spd="med" advTm="2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9500"/>
                            </p:stCondLst>
                            <p:childTnLst>
                              <p:par>
                                <p:cTn id="21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000"/>
                            </p:stCondLst>
                            <p:childTnLst>
                              <p:par>
                                <p:cTn id="2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500"/>
                            </p:stCondLst>
                            <p:childTnLst>
                              <p:par>
                                <p:cTn id="29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0"/>
                            </p:stCondLst>
                            <p:childTnLst>
                              <p:par>
                                <p:cTn id="33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3500"/>
                            </p:stCondLst>
                            <p:childTnLst>
                              <p:par>
                                <p:cTn id="37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0"/>
                            </p:stCondLst>
                            <p:childTnLst>
                              <p:par>
                                <p:cTn id="41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500"/>
                            </p:stCondLst>
                            <p:childTnLst>
                              <p:par>
                                <p:cTn id="45" presetID="9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4000"/>
                            </p:stCondLst>
                            <p:childTnLst>
                              <p:par>
                                <p:cTn id="49" presetID="9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семейном кругу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семейном кругу мы с вами растем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 основ – родительский дом.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семейном кругу все корни твои,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 жизнь ты входишь из семьи.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семейном кругу мы жизнь создаем,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Основа основ – родительский дом.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74568479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452-2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5895029" y="264918"/>
            <a:ext cx="4286250" cy="5715000"/>
          </a:xfrm>
        </p:spPr>
      </p:pic>
      <p:pic>
        <p:nvPicPr>
          <p:cNvPr id="8" name="Рисунок 7" descr="IMG_1450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565722" y="544173"/>
            <a:ext cx="6961260" cy="5407740"/>
          </a:xfrm>
          <a:prstGeom prst="rect">
            <a:avLst/>
          </a:prstGeom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13657" y="292936"/>
            <a:ext cx="3125587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Уют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уют,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Так заполнивший дом?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когда поют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Песенку перед сном.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уют?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пирог, молоко,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когда встают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Радостно и легко.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уют?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рассеянный свет,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когда устают.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Если кого нет.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такое уют? –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когда семья,</a:t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когда живут</a:t>
            </a:r>
            <a:b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Папа, мама и 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О.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Бундур</a:t>
            </a:r>
            <a:endParaRPr lang="ru-RU" sz="2000" b="1" dirty="0" smtClean="0">
              <a:solidFill>
                <a:srgbClr val="0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8909" y="6134793"/>
            <a:ext cx="400673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Меланья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Шанковяк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10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1469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62793" y="421180"/>
            <a:ext cx="4272458" cy="5597235"/>
          </a:xfrm>
          <a:prstGeom prst="rect">
            <a:avLst/>
          </a:prstGeom>
        </p:spPr>
      </p:pic>
      <p:pic>
        <p:nvPicPr>
          <p:cNvPr id="3" name="Рисунок 2" descr="IMG_1471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31520" y="1052513"/>
            <a:ext cx="6615747" cy="4786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1066800"/>
            <a:ext cx="1158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8077200" y="371475"/>
            <a:ext cx="3524250" cy="5282565"/>
          </a:xfrm>
          <a:prstGeom prst="rect">
            <a:avLst/>
          </a:prstGeom>
        </p:spPr>
        <p:txBody>
          <a:bodyPr rtlCol="0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21535" y="863138"/>
            <a:ext cx="34137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Мой дом 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Скворцы живут в скворечнике,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Очки живут в очечнике,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Лиса живет в своей норе,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Живут деревья на горе…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у меня есть тоже дом,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самый лучший: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Мама в нём!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М. Тахистова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562793" y="6118168"/>
            <a:ext cx="400673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Максим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Кирпу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9647156"/>
      </p:ext>
    </p:extLst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63534" y="448886"/>
            <a:ext cx="3990109" cy="5968537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Дом, как известно всем давно,—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не стены, не окно,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не стулья со столом: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не дом.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 — это то, куда готов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Ты возвращаться вновь и вновь,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Яростным, добрым, нежным, злым,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Еле живым.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 — это там, где вас поймут,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Там, где надеются и ждут,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Где ты забудешь о плохом, —</a:t>
            </a:r>
            <a:b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твой дом.                                                                              	                                                 	</a:t>
            </a:r>
            <a:r>
              <a:rPr lang="ru-RU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Е. </a:t>
            </a:r>
            <a:r>
              <a:rPr lang="ru-RU" b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Куменко</a:t>
            </a:r>
            <a:endParaRPr lang="ru-RU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1477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99563" y="399011"/>
            <a:ext cx="3890357" cy="5187142"/>
          </a:xfrm>
          <a:prstGeom prst="rect">
            <a:avLst/>
          </a:prstGeom>
        </p:spPr>
      </p:pic>
      <p:pic>
        <p:nvPicPr>
          <p:cNvPr id="5" name="Рисунок 4" descr="IMG_1474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86153" y="714894"/>
            <a:ext cx="6133710" cy="47382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49439" y="5835535"/>
            <a:ext cx="3857105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Назар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Караев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6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G_1439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438996" y="414339"/>
            <a:ext cx="7099069" cy="5324302"/>
          </a:xfrm>
          <a:prstGeom prst="rect">
            <a:avLst/>
          </a:prstGeom>
        </p:spPr>
      </p:pic>
      <p:pic>
        <p:nvPicPr>
          <p:cNvPr id="10" name="Содержимое 9" descr="IMG_1437-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460009" y="415637"/>
            <a:ext cx="7038379" cy="5237018"/>
          </a:xfrm>
        </p:spPr>
      </p:pic>
      <p:sp>
        <p:nvSpPr>
          <p:cNvPr id="4" name="TextBox 3"/>
          <p:cNvSpPr txBox="1"/>
          <p:nvPr/>
        </p:nvSpPr>
        <p:spPr>
          <a:xfrm>
            <a:off x="266007" y="365760"/>
            <a:ext cx="3757353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лесу</a:t>
            </a:r>
          </a:p>
          <a:p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Семьей пошли по ягоды в дальний лес.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Видимо-невидимо там чудес!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видали рыжего муравья,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Повстречали белочку у ручья.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Отыскали беленький мы грибок,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Положили бережно в кузовок.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Ну, а спелой ягоды и не счесть!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домой воротимся, станем есть.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в лесу гуляли бы до утра,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 уж вечер близится – спать пора.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Саконская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8997" y="6101543"/>
            <a:ext cx="5386646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Кристина Михайлова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5224699"/>
      </p:ext>
    </p:extLst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1462-2.jpg"/>
          <p:cNvPicPr>
            <a:picLocks noGrp="1" noChangeAspect="1"/>
          </p:cNvPicPr>
          <p:nvPr>
            <p:ph sz="quarter" idx="4"/>
          </p:nvPr>
        </p:nvPicPr>
        <p:blipFill>
          <a:blip r:embed="rId2" cstate="email"/>
          <a:stretch>
            <a:fillRect/>
          </a:stretch>
        </p:blipFill>
        <p:spPr>
          <a:xfrm>
            <a:off x="5968538" y="387928"/>
            <a:ext cx="4272741" cy="5696987"/>
          </a:xfrm>
        </p:spPr>
      </p:pic>
      <p:pic>
        <p:nvPicPr>
          <p:cNvPr id="8" name="Рисунок 7" descr="IMG_1456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872643" y="535395"/>
            <a:ext cx="6848302" cy="5039846"/>
          </a:xfrm>
          <a:prstGeom prst="rect">
            <a:avLst/>
          </a:prstGeom>
        </p:spPr>
      </p:pic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864524" y="382386"/>
            <a:ext cx="3740727" cy="4791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идёт по улице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новом платье мама,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улица волнуется: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Какая дама!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идут по улице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 ручку с мамой папа,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улица любуется: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Какая пара!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идём по улице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Папа, я и мама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Вся улица хмурится: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Детей-то мало…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О.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Бундур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02035" y="6151419"/>
            <a:ext cx="3923607" cy="465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Надя </a:t>
            </a:r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Началова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10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0160" y="1014152"/>
            <a:ext cx="3348990" cy="3343535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У меня есть семья -</a:t>
            </a:r>
            <a:br>
              <a:rPr lang="ru-RU" sz="2200" dirty="0" smtClean="0"/>
            </a:br>
            <a:r>
              <a:rPr lang="ru-RU" sz="2200" dirty="0" smtClean="0"/>
              <a:t>Мама, папа, брат и я.</a:t>
            </a:r>
            <a:br>
              <a:rPr lang="ru-RU" sz="2200" dirty="0" smtClean="0"/>
            </a:br>
            <a:r>
              <a:rPr lang="ru-RU" sz="2200" dirty="0" smtClean="0"/>
              <a:t>Лучше всех мы живем,</a:t>
            </a:r>
            <a:br>
              <a:rPr lang="ru-RU" sz="2200" dirty="0" smtClean="0"/>
            </a:br>
            <a:r>
              <a:rPr lang="ru-RU" sz="2200" dirty="0" smtClean="0"/>
              <a:t>Песни громко мы поем.</a:t>
            </a:r>
            <a:br>
              <a:rPr lang="ru-RU" sz="2200" dirty="0" smtClean="0"/>
            </a:br>
            <a:r>
              <a:rPr lang="ru-RU" sz="2200" dirty="0" smtClean="0"/>
              <a:t>Никому не разрешу</a:t>
            </a:r>
            <a:br>
              <a:rPr lang="ru-RU" sz="2200" dirty="0" smtClean="0"/>
            </a:br>
            <a:r>
              <a:rPr lang="ru-RU" sz="2200" dirty="0" smtClean="0"/>
              <a:t>Обижать семью свою.</a:t>
            </a:r>
            <a:br>
              <a:rPr lang="ru-RU" sz="2200" dirty="0" smtClean="0"/>
            </a:br>
            <a:r>
              <a:rPr lang="ru-RU" sz="2200" dirty="0" smtClean="0"/>
              <a:t>Пусть всегда живет семья -</a:t>
            </a:r>
            <a:br>
              <a:rPr lang="ru-RU" sz="2200" dirty="0" smtClean="0"/>
            </a:br>
            <a:r>
              <a:rPr lang="ru-RU" sz="2200" dirty="0" smtClean="0"/>
              <a:t>Мама, папа, брат и я.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Рисунок 3" descr="IMG_1444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616931" y="316924"/>
            <a:ext cx="3956858" cy="5275810"/>
          </a:xfrm>
          <a:prstGeom prst="rect">
            <a:avLst/>
          </a:prstGeom>
        </p:spPr>
      </p:pic>
      <p:pic>
        <p:nvPicPr>
          <p:cNvPr id="5" name="Рисунок 4" descr="IMG_1448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268453" y="558469"/>
            <a:ext cx="6452492" cy="48780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650180" y="5818910"/>
            <a:ext cx="3923607" cy="46551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Арина Кудряшова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Tm="7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58024" y="382385"/>
            <a:ext cx="4696171" cy="5270269"/>
          </a:xfrm>
        </p:spPr>
        <p:txBody>
          <a:bodyPr rtlCol="0">
            <a:normAutofit fontScale="90000"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Мама на папу глядит,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Улыбается,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Папа на маму глядит,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Улыбается,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день самый будний,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 воскресенье,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за окошком – не солнце,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вьюга,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Просто такое у них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Настроение,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Просто они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Очень любят друг друга.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От этой любви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И легко, и светло.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Мне с папой и мамой 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 повезло!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О.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Бундур</a:t>
            </a:r>
            <a:endParaRPr lang="ru-RU" sz="2200" b="1" dirty="0"/>
          </a:p>
        </p:txBody>
      </p:sp>
      <p:pic>
        <p:nvPicPr>
          <p:cNvPr id="3" name="Рисунок 2" descr="IMG_1480-2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978429" y="406937"/>
            <a:ext cx="4206240" cy="5611478"/>
          </a:xfrm>
          <a:prstGeom prst="rect">
            <a:avLst/>
          </a:prstGeom>
        </p:spPr>
      </p:pic>
      <p:pic>
        <p:nvPicPr>
          <p:cNvPr id="4" name="Рисунок 3" descr="IMG_1483-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31272" y="378499"/>
            <a:ext cx="5852161" cy="4412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78183" y="6118167"/>
            <a:ext cx="4372493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Самир</a:t>
            </a:r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Сафаров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52944001"/>
      </p:ext>
    </p:extLst>
  </p:cSld>
  <p:clrMapOvr>
    <a:masterClrMapping/>
  </p:clrMapOvr>
  <p:transition spd="med" advTm="1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Счастливые дети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on3" id="{7909083B-3485-49E7-BBE7-EFD488C62F99}" vid="{B57F6697-5DA8-422E-86BF-20B69A74A1E0}"/>
    </a:ext>
  </a:extLst>
</a:theme>
</file>

<file path=ppt/theme/theme2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73ACA78-A274-4649-895B-0A186772844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DB3DE0D-024C-483B-A6B7-830610782E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08115A4-3310-48A1-A92C-01BFC85749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110</Words>
  <Application>Microsoft Office PowerPoint</Application>
  <PresentationFormat>Произвольный</PresentationFormat>
  <Paragraphs>62</Paragraphs>
  <Slides>15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Счастливые дети 16x9</vt:lpstr>
      <vt:lpstr>             Мама, папа, Я – дружная СЕМЬЯ</vt:lpstr>
      <vt:lpstr>В семейном кругу  В семейном кругу мы с вами растем Основа основ – родительский дом. В семейном кругу все корни твои, И в жизнь ты входишь из семьи. В семейном кругу мы жизнь создаем, Основа основ – родительский дом.</vt:lpstr>
      <vt:lpstr>Слайд 3</vt:lpstr>
      <vt:lpstr>Слайд 4</vt:lpstr>
      <vt:lpstr>Слайд 5</vt:lpstr>
      <vt:lpstr>Слайд 6</vt:lpstr>
      <vt:lpstr>Слайд 7</vt:lpstr>
      <vt:lpstr>У меня есть семья - Мама, папа, брат и я. Лучше всех мы живем, Песни громко мы поем. Никому не разрешу Обижать семью свою. Пусть всегда живет семья - Мама, папа, брат и я. </vt:lpstr>
      <vt:lpstr>Мама на папу глядит, Улыбается, Папа на маму глядит, Улыбается,  А день самый будний,  Не воскресенье,  И за окошком – не солнце,  А вьюга,  Просто такое у них Настроение,  Просто они  Очень любят друг друга.  От этой любви  И легко, и светло. Мне с папой и мамой  Так повезло!   О. Бундур</vt:lpstr>
      <vt:lpstr>                     Семья   Семья – словечко странное, Хотя не иностранное. – Как слово получилось, Не ясно нам совсем. Ну, «Я» – мы понимаем, А почему их семь? Не надо думать и гадать, А надо просто сосчитать: Два дедушки, Две бабушки, Плюс папа, мама, я. Сложили? Получается семь человек, Семь «Я»! – А если есть собака? Выходит восемь «Я»? – Нет, если есть собака, Выходит Во! – семья.  М. Шварц </vt:lpstr>
      <vt:lpstr>Стихи про маму  Мама - это значит нежность, Это ласка, доброта, Мама - это безмятежность, Это радость, красота! Мама - это на ночь сказка, Это утренний рассвет, Мама - в трудный час подсказка, Это мудрость и совет! Мама - это зелень лета, Это снег, осенний лист, Мама - это лучик света, Мама - это значит ЖИЗНЬ!   А. Шатохина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2013-07-31T14:58:52Z</dcterms:created>
  <dcterms:modified xsi:type="dcterms:W3CDTF">2016-03-21T17:54:06Z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