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44" r:id="rId2"/>
  </p:sldMasterIdLst>
  <p:sldIdLst>
    <p:sldId id="265" r:id="rId3"/>
    <p:sldId id="266" r:id="rId4"/>
    <p:sldId id="260" r:id="rId5"/>
    <p:sldId id="258" r:id="rId6"/>
    <p:sldId id="259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84" autoAdjust="0"/>
    <p:restoredTop sz="94660"/>
  </p:normalViewPr>
  <p:slideViewPr>
    <p:cSldViewPr>
      <p:cViewPr varScale="1">
        <p:scale>
          <a:sx n="98" d="100"/>
          <a:sy n="98" d="100"/>
        </p:scale>
        <p:origin x="-10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5"/>
  <c:chart>
    <c:plotArea>
      <c:layout/>
      <c:bar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написали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на "5"</c:v>
                </c:pt>
                <c:pt idx="1">
                  <c:v>на "4"</c:v>
                </c:pt>
                <c:pt idx="2">
                  <c:v>на "3"</c:v>
                </c:pt>
                <c:pt idx="3">
                  <c:v>на "2"</c:v>
                </c:pt>
                <c:pt idx="4">
                  <c:v>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общее количество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на "5"</c:v>
                </c:pt>
                <c:pt idx="1">
                  <c:v>на "4"</c:v>
                </c:pt>
                <c:pt idx="2">
                  <c:v>на "3"</c:v>
                </c:pt>
                <c:pt idx="3">
                  <c:v>на "2"</c:v>
                </c:pt>
                <c:pt idx="4">
                  <c:v> 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16</c:v>
                </c:pt>
                <c:pt idx="1">
                  <c:v>16</c:v>
                </c:pt>
                <c:pt idx="2">
                  <c:v>16</c:v>
                </c:pt>
                <c:pt idx="3">
                  <c:v>16</c:v>
                </c:pt>
              </c:numCache>
            </c:numRef>
          </c:val>
        </c:ser>
        <c:overlap val="100"/>
        <c:axId val="54858112"/>
        <c:axId val="54859648"/>
      </c:barChart>
      <c:catAx>
        <c:axId val="54858112"/>
        <c:scaling>
          <c:orientation val="minMax"/>
        </c:scaling>
        <c:axPos val="b"/>
        <c:tickLblPos val="nextTo"/>
        <c:crossAx val="54859648"/>
        <c:crosses val="autoZero"/>
        <c:auto val="1"/>
        <c:lblAlgn val="ctr"/>
        <c:lblOffset val="100"/>
      </c:catAx>
      <c:valAx>
        <c:axId val="54859648"/>
        <c:scaling>
          <c:orientation val="minMax"/>
        </c:scaling>
        <c:axPos val="l"/>
        <c:majorGridlines/>
        <c:numFmt formatCode="0%" sourceLinked="1"/>
        <c:tickLblPos val="nextTo"/>
        <c:crossAx val="5485811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допустили ошибки</c:v>
                </c:pt>
              </c:strCache>
            </c:strRef>
          </c:tx>
          <c:dLbls>
            <c:showVal val="1"/>
          </c:dLbls>
          <c:cat>
            <c:strRef>
              <c:f>Лист1!$A$2:$A$9</c:f>
              <c:strCache>
                <c:ptCount val="8"/>
                <c:pt idx="0">
                  <c:v>Безударная  гласная в корне  </c:v>
                </c:pt>
                <c:pt idx="1">
                  <c:v>Непроизносимые согласные</c:v>
                </c:pt>
                <c:pt idx="2">
                  <c:v>Замена
</c:v>
                </c:pt>
                <c:pt idx="3">
                  <c:v>Парные звонкие и глухие согласные</c:v>
                </c:pt>
                <c:pt idx="4">
                  <c:v>Пропуск </c:v>
                </c:pt>
                <c:pt idx="5">
                  <c:v>Правописание предлогов </c:v>
                </c:pt>
                <c:pt idx="6">
                  <c:v>Показатель мягкости - ь </c:v>
                </c:pt>
                <c:pt idx="7">
                  <c:v>Большая буква в именах собственных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11</c:v>
                </c:pt>
                <c:pt idx="1">
                  <c:v>2</c:v>
                </c:pt>
                <c:pt idx="2">
                  <c:v>9</c:v>
                </c:pt>
                <c:pt idx="3">
                  <c:v>9</c:v>
                </c:pt>
                <c:pt idx="4">
                  <c:v>6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общее количество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Безударная  гласная в корне  </c:v>
                </c:pt>
                <c:pt idx="1">
                  <c:v>Непроизносимые согласные</c:v>
                </c:pt>
                <c:pt idx="2">
                  <c:v>Замена
</c:v>
                </c:pt>
                <c:pt idx="3">
                  <c:v>Парные звонкие и глухие согласные</c:v>
                </c:pt>
                <c:pt idx="4">
                  <c:v>Пропуск </c:v>
                </c:pt>
                <c:pt idx="5">
                  <c:v>Правописание предлогов </c:v>
                </c:pt>
                <c:pt idx="6">
                  <c:v>Показатель мягкости - ь </c:v>
                </c:pt>
                <c:pt idx="7">
                  <c:v>Большая буква в именах собственных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16</c:v>
                </c:pt>
                <c:pt idx="1">
                  <c:v>16</c:v>
                </c:pt>
                <c:pt idx="2">
                  <c:v>16</c:v>
                </c:pt>
                <c:pt idx="3">
                  <c:v>16</c:v>
                </c:pt>
                <c:pt idx="4">
                  <c:v>16</c:v>
                </c:pt>
                <c:pt idx="5">
                  <c:v>16</c:v>
                </c:pt>
                <c:pt idx="6">
                  <c:v>16</c:v>
                </c:pt>
                <c:pt idx="7">
                  <c:v>16</c:v>
                </c:pt>
              </c:numCache>
            </c:numRef>
          </c:val>
        </c:ser>
        <c:overlap val="100"/>
        <c:axId val="80180736"/>
        <c:axId val="80182272"/>
      </c:barChart>
      <c:catAx>
        <c:axId val="8018073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80182272"/>
        <c:crosses val="autoZero"/>
        <c:auto val="1"/>
        <c:lblAlgn val="ctr"/>
        <c:lblOffset val="100"/>
      </c:catAx>
      <c:valAx>
        <c:axId val="80182272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000" baseline="0"/>
            </a:pPr>
            <a:endParaRPr lang="ru-RU"/>
          </a:p>
        </c:txPr>
        <c:crossAx val="8018073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+mn-lt"/>
              </a:rPr>
              <a:t>АНАЛИЗ ДИКТАНТА</a:t>
            </a:r>
            <a:endParaRPr lang="ru-RU" b="1" dirty="0">
              <a:solidFill>
                <a:srgbClr val="0070C0"/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Cambria" pitchFamily="18" charset="0"/>
              </a:rPr>
              <a:t>АНАЛИЗ  ОШИБОК</a:t>
            </a:r>
            <a:endParaRPr lang="ru-RU" sz="40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200024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274638"/>
            <a:ext cx="8358246" cy="1439862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 smtClean="0">
                <a:solidFill>
                  <a:srgbClr val="FF0000"/>
                </a:solidFill>
              </a:rPr>
              <a:t>Чтобы проверить безударную гласную в корне</a:t>
            </a:r>
            <a:endParaRPr lang="ru-RU" sz="4800" b="1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71472" y="1857375"/>
            <a:ext cx="7715304" cy="426878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800" b="1" dirty="0" smtClean="0"/>
              <a:t>   надо, изменить форму слова или подобрать такое родственное слово, чтобы безударный гласный звук  в проверочном слове оказался под  ударением.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71480"/>
            <a:ext cx="7758138" cy="1857388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 smtClean="0">
                <a:solidFill>
                  <a:srgbClr val="FF0000"/>
                </a:solidFill>
              </a:rPr>
              <a:t>Чтобы проверить</a:t>
            </a:r>
            <a:br>
              <a:rPr lang="ru-RU" sz="4800" b="1" u="sng" dirty="0" smtClean="0">
                <a:solidFill>
                  <a:srgbClr val="FF0000"/>
                </a:solidFill>
              </a:rPr>
            </a:br>
            <a:r>
              <a:rPr lang="ru-RU" sz="4800" b="1" u="sng" dirty="0" smtClean="0">
                <a:solidFill>
                  <a:srgbClr val="FF0000"/>
                </a:solidFill>
              </a:rPr>
              <a:t> парные звонкие и глухие согласные </a:t>
            </a:r>
            <a:endParaRPr lang="ru-RU" sz="4800" b="1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571744"/>
            <a:ext cx="8229600" cy="355441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4800" b="1" dirty="0" smtClean="0"/>
              <a:t>надо,  изменить  слово так, чтобы после согласного стоял звук  гласный  или звуки </a:t>
            </a:r>
            <a:endParaRPr lang="ru-RU" sz="4800" b="1" dirty="0" smtClean="0"/>
          </a:p>
          <a:p>
            <a:pPr algn="ctr">
              <a:buNone/>
            </a:pPr>
            <a:r>
              <a:rPr lang="ru-RU" sz="4800" dirty="0" smtClean="0"/>
              <a:t>[ </a:t>
            </a:r>
            <a:r>
              <a:rPr lang="ru-RU" sz="4800" b="1" i="1" dirty="0" smtClean="0"/>
              <a:t>л, м, </a:t>
            </a:r>
            <a:r>
              <a:rPr lang="ru-RU" sz="4800" b="1" i="1" dirty="0" err="1" smtClean="0"/>
              <a:t>н</a:t>
            </a:r>
            <a:r>
              <a:rPr lang="ru-RU" sz="4800" b="1" i="1" dirty="0" smtClean="0"/>
              <a:t>, </a:t>
            </a:r>
            <a:r>
              <a:rPr lang="ru-RU" sz="4800" b="1" i="1" dirty="0" err="1" smtClean="0"/>
              <a:t>р</a:t>
            </a:r>
            <a:r>
              <a:rPr lang="ru-RU" sz="4800" b="1" i="1" dirty="0" smtClean="0"/>
              <a:t>, </a:t>
            </a:r>
            <a:r>
              <a:rPr lang="ru-RU" sz="4800" b="1" i="1" dirty="0" err="1" smtClean="0"/>
              <a:t>й</a:t>
            </a:r>
            <a:r>
              <a:rPr lang="ru-RU" sz="4800" b="1" i="1" dirty="0" smtClean="0"/>
              <a:t> </a:t>
            </a:r>
            <a:r>
              <a:rPr lang="ru-RU" sz="4800" b="1" dirty="0" smtClean="0"/>
              <a:t>]</a:t>
            </a:r>
            <a:endParaRPr lang="ru-RU" sz="4800" dirty="0" smtClean="0"/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 smtClean="0">
                <a:solidFill>
                  <a:srgbClr val="FF0000"/>
                </a:solidFill>
              </a:rPr>
              <a:t>Чтобы проверить </a:t>
            </a:r>
            <a:br>
              <a:rPr lang="ru-RU" sz="4800" b="1" u="sng" dirty="0" smtClean="0">
                <a:solidFill>
                  <a:srgbClr val="FF0000"/>
                </a:solidFill>
              </a:rPr>
            </a:br>
            <a:r>
              <a:rPr lang="ru-RU" sz="4800" b="1" u="sng" dirty="0" smtClean="0">
                <a:solidFill>
                  <a:srgbClr val="FF0000"/>
                </a:solidFill>
              </a:rPr>
              <a:t>  непроизносимые согласные</a:t>
            </a:r>
            <a:endParaRPr lang="ru-RU" sz="4800" b="1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357430"/>
            <a:ext cx="8229600" cy="376873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/>
              <a:t>надо,  подобрать такое проверочное слово, в котором этот согласный произносится отчётливо.</a:t>
            </a:r>
            <a:endParaRPr lang="ru-RU" sz="48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14283" y="357188"/>
            <a:ext cx="8501122" cy="60722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/>
              <a:t>        </a:t>
            </a:r>
            <a:r>
              <a:rPr lang="ru-RU" sz="2800" b="1" dirty="0" smtClean="0">
                <a:solidFill>
                  <a:srgbClr val="FF0000"/>
                </a:solidFill>
              </a:rPr>
              <a:t>К</a:t>
            </a:r>
            <a:r>
              <a:rPr lang="ru-RU" sz="2800" b="1" dirty="0" smtClean="0"/>
              <a:t>атюша  Бровкина  и </a:t>
            </a:r>
            <a:r>
              <a:rPr lang="ru-RU" sz="2800" b="1" dirty="0" smtClean="0">
                <a:solidFill>
                  <a:srgbClr val="FF0000"/>
                </a:solidFill>
              </a:rPr>
              <a:t>Ю</a:t>
            </a:r>
            <a:r>
              <a:rPr lang="ru-RU" sz="2800" b="1" dirty="0" smtClean="0"/>
              <a:t>ля  Зубкова – </a:t>
            </a:r>
            <a:r>
              <a:rPr lang="ru-RU" sz="2800" b="1" dirty="0" smtClean="0">
                <a:solidFill>
                  <a:srgbClr val="0070C0"/>
                </a:solidFill>
              </a:rPr>
              <a:t>(подруженьки) </a:t>
            </a:r>
            <a:r>
              <a:rPr lang="ru-RU" sz="2800" b="1" dirty="0" smtClean="0"/>
              <a:t>подру</a:t>
            </a:r>
            <a:r>
              <a:rPr lang="ru-RU" sz="2800" b="1" dirty="0" smtClean="0">
                <a:solidFill>
                  <a:srgbClr val="FF0000"/>
                </a:solidFill>
              </a:rPr>
              <a:t>ж</a:t>
            </a:r>
            <a:r>
              <a:rPr lang="ru-RU" sz="2800" b="1" dirty="0" smtClean="0"/>
              <a:t>ки. Они ж</a:t>
            </a:r>
            <a:r>
              <a:rPr lang="ru-RU" sz="2800" b="1" dirty="0" smtClean="0">
                <a:solidFill>
                  <a:srgbClr val="FF0000"/>
                </a:solidFill>
              </a:rPr>
              <a:t>и</a:t>
            </a:r>
            <a:r>
              <a:rPr lang="ru-RU" sz="2800" b="1" dirty="0" smtClean="0"/>
              <a:t>вут на одной </a:t>
            </a:r>
            <a:r>
              <a:rPr lang="ru-RU" sz="2800" b="1" dirty="0" smtClean="0">
                <a:solidFill>
                  <a:srgbClr val="0070C0"/>
                </a:solidFill>
              </a:rPr>
              <a:t>(</a:t>
            </a:r>
            <a:r>
              <a:rPr lang="ru-RU" sz="2800" b="1" dirty="0" err="1" smtClean="0">
                <a:solidFill>
                  <a:srgbClr val="0070C0"/>
                </a:solidFill>
              </a:rPr>
              <a:t>площадочка</a:t>
            </a:r>
            <a:r>
              <a:rPr lang="ru-RU" sz="2800" b="1" dirty="0" smtClean="0">
                <a:solidFill>
                  <a:srgbClr val="0070C0"/>
                </a:solidFill>
              </a:rPr>
              <a:t>) </a:t>
            </a:r>
            <a:r>
              <a:rPr lang="ru-RU" sz="2800" b="1" dirty="0" smtClean="0"/>
              <a:t>площа</a:t>
            </a:r>
            <a:r>
              <a:rPr lang="ru-RU" sz="2800" b="1" dirty="0" smtClean="0">
                <a:solidFill>
                  <a:srgbClr val="FF0000"/>
                </a:solidFill>
              </a:rPr>
              <a:t>д</a:t>
            </a:r>
            <a:r>
              <a:rPr lang="ru-RU" sz="2800" b="1" dirty="0" smtClean="0"/>
              <a:t>ке.  Катя  любит читать  </a:t>
            </a:r>
            <a:r>
              <a:rPr lang="ru-RU" sz="2800" b="1" dirty="0" smtClean="0">
                <a:solidFill>
                  <a:srgbClr val="0070C0"/>
                </a:solidFill>
              </a:rPr>
              <a:t>(книжечка)  </a:t>
            </a:r>
            <a:r>
              <a:rPr lang="ru-RU" sz="2800" b="1" dirty="0" smtClean="0"/>
              <a:t>кни</a:t>
            </a:r>
            <a:r>
              <a:rPr lang="ru-RU" sz="2800" b="1" dirty="0" smtClean="0">
                <a:solidFill>
                  <a:srgbClr val="FF0000"/>
                </a:solidFill>
              </a:rPr>
              <a:t>ж</a:t>
            </a:r>
            <a:r>
              <a:rPr lang="ru-RU" sz="2800" b="1" dirty="0" smtClean="0"/>
              <a:t>ки.  Она  читает  </a:t>
            </a:r>
            <a:r>
              <a:rPr lang="ru-RU" sz="2800" b="1" dirty="0" smtClean="0">
                <a:solidFill>
                  <a:srgbClr val="0070C0"/>
                </a:solidFill>
              </a:rPr>
              <a:t>(сказочка)  </a:t>
            </a:r>
            <a:r>
              <a:rPr lang="ru-RU" sz="2800" b="1" dirty="0" smtClean="0"/>
              <a:t>ска</a:t>
            </a:r>
            <a:r>
              <a:rPr lang="ru-RU" sz="2800" b="1" dirty="0" smtClean="0">
                <a:solidFill>
                  <a:srgbClr val="FF0000"/>
                </a:solidFill>
              </a:rPr>
              <a:t>з</a:t>
            </a:r>
            <a:r>
              <a:rPr lang="ru-RU" sz="2800" b="1" dirty="0" smtClean="0"/>
              <a:t>ки,  </a:t>
            </a:r>
            <a:r>
              <a:rPr lang="ru-RU" sz="2800" b="1" dirty="0" smtClean="0">
                <a:solidFill>
                  <a:srgbClr val="0070C0"/>
                </a:solidFill>
              </a:rPr>
              <a:t>(</a:t>
            </a:r>
            <a:r>
              <a:rPr lang="ru-RU" sz="2800" b="1" dirty="0" err="1" smtClean="0">
                <a:solidFill>
                  <a:srgbClr val="0070C0"/>
                </a:solidFill>
              </a:rPr>
              <a:t>загадочка</a:t>
            </a:r>
            <a:r>
              <a:rPr lang="ru-RU" sz="2800" b="1" dirty="0" smtClean="0">
                <a:solidFill>
                  <a:srgbClr val="0070C0"/>
                </a:solidFill>
              </a:rPr>
              <a:t>)  </a:t>
            </a:r>
            <a:r>
              <a:rPr lang="ru-RU" sz="2800" b="1" dirty="0" smtClean="0"/>
              <a:t>зага</a:t>
            </a:r>
            <a:r>
              <a:rPr lang="ru-RU" sz="2800" b="1" dirty="0" smtClean="0">
                <a:solidFill>
                  <a:srgbClr val="FF0000"/>
                </a:solidFill>
              </a:rPr>
              <a:t>д</a:t>
            </a:r>
            <a:r>
              <a:rPr lang="ru-RU" sz="2800" b="1" dirty="0" smtClean="0"/>
              <a:t>ки.  У  </a:t>
            </a:r>
            <a:r>
              <a:rPr lang="ru-RU" sz="2800" b="1" dirty="0" err="1" smtClean="0">
                <a:solidFill>
                  <a:srgbClr val="FF0000"/>
                </a:solidFill>
              </a:rPr>
              <a:t>Ю</a:t>
            </a:r>
            <a:r>
              <a:rPr lang="ru-RU" sz="2800" b="1" dirty="0" err="1" smtClean="0"/>
              <a:t>леньки</a:t>
            </a:r>
            <a:r>
              <a:rPr lang="ru-RU" sz="2800" b="1" dirty="0" smtClean="0"/>
              <a:t>   </a:t>
            </a:r>
            <a:r>
              <a:rPr lang="ru-RU" sz="2800" b="1" dirty="0" smtClean="0">
                <a:solidFill>
                  <a:srgbClr val="0070C0"/>
                </a:solidFill>
              </a:rPr>
              <a:t>(редок)  </a:t>
            </a:r>
            <a:r>
              <a:rPr lang="ru-RU" sz="2800" b="1" dirty="0" smtClean="0"/>
              <a:t>ре</a:t>
            </a:r>
            <a:r>
              <a:rPr lang="ru-RU" sz="2800" b="1" dirty="0" smtClean="0">
                <a:solidFill>
                  <a:srgbClr val="FF0000"/>
                </a:solidFill>
              </a:rPr>
              <a:t>д</a:t>
            </a:r>
            <a:r>
              <a:rPr lang="ru-RU" sz="2800" b="1" dirty="0" smtClean="0"/>
              <a:t>кий дар.  Дево</a:t>
            </a:r>
            <a:r>
              <a:rPr lang="ru-RU" sz="2800" b="1" dirty="0" smtClean="0">
                <a:solidFill>
                  <a:srgbClr val="FF0000"/>
                </a:solidFill>
              </a:rPr>
              <a:t>чк</a:t>
            </a:r>
            <a:r>
              <a:rPr lang="ru-RU" sz="2800" b="1" dirty="0" smtClean="0"/>
              <a:t>а  умела  шит</a:t>
            </a:r>
            <a:r>
              <a:rPr lang="ru-RU" sz="2800" b="1" dirty="0" smtClean="0">
                <a:solidFill>
                  <a:srgbClr val="FF0000"/>
                </a:solidFill>
              </a:rPr>
              <a:t>ь</a:t>
            </a:r>
            <a:r>
              <a:rPr lang="ru-RU" sz="2800" b="1" dirty="0" smtClean="0"/>
              <a:t>.  Пока ш</a:t>
            </a:r>
            <a:r>
              <a:rPr lang="ru-RU" sz="2800" b="1" dirty="0" smtClean="0">
                <a:solidFill>
                  <a:srgbClr val="FF0000"/>
                </a:solidFill>
              </a:rPr>
              <a:t>ь</a:t>
            </a:r>
            <a:r>
              <a:rPr lang="ru-RU" sz="2800" b="1" dirty="0" smtClean="0"/>
              <a:t>ёт одежду  </a:t>
            </a:r>
            <a:r>
              <a:rPr lang="ru-RU" sz="2800" b="1" dirty="0" smtClean="0">
                <a:solidFill>
                  <a:srgbClr val="0070C0"/>
                </a:solidFill>
              </a:rPr>
              <a:t>(свой) </a:t>
            </a:r>
            <a:r>
              <a:rPr lang="ru-RU" sz="2800" b="1" dirty="0" smtClean="0"/>
              <a:t>св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/>
              <a:t>им куклам.  На </a:t>
            </a:r>
            <a:r>
              <a:rPr lang="ru-RU" sz="2800" b="1" dirty="0" smtClean="0">
                <a:solidFill>
                  <a:srgbClr val="0070C0"/>
                </a:solidFill>
              </a:rPr>
              <a:t>(стол)  </a:t>
            </a:r>
            <a:r>
              <a:rPr lang="ru-RU" sz="2800" b="1" dirty="0" smtClean="0"/>
              <a:t>ст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/>
              <a:t>ле  </a:t>
            </a:r>
            <a:r>
              <a:rPr lang="ru-RU" sz="2800" b="1" dirty="0" smtClean="0">
                <a:solidFill>
                  <a:srgbClr val="0070C0"/>
                </a:solidFill>
              </a:rPr>
              <a:t>(стоя) </a:t>
            </a:r>
            <a:r>
              <a:rPr lang="ru-RU" sz="2800" b="1" dirty="0" smtClean="0"/>
              <a:t>ст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/>
              <a:t>ит  маш</a:t>
            </a:r>
            <a:r>
              <a:rPr lang="ru-RU" sz="2800" b="1" dirty="0" smtClean="0">
                <a:solidFill>
                  <a:srgbClr val="FF0000"/>
                </a:solidFill>
              </a:rPr>
              <a:t>и</a:t>
            </a:r>
            <a:r>
              <a:rPr lang="ru-RU" sz="2800" b="1" dirty="0" smtClean="0"/>
              <a:t>нка.  Лежат  нитки,  </a:t>
            </a:r>
            <a:r>
              <a:rPr lang="ru-RU" sz="2800" b="1" dirty="0" smtClean="0">
                <a:solidFill>
                  <a:srgbClr val="0070C0"/>
                </a:solidFill>
              </a:rPr>
              <a:t>(булавочка)  </a:t>
            </a:r>
            <a:r>
              <a:rPr lang="ru-RU" sz="2800" b="1" dirty="0" smtClean="0"/>
              <a:t>була</a:t>
            </a:r>
            <a:r>
              <a:rPr lang="ru-RU" sz="2800" b="1" dirty="0" smtClean="0">
                <a:solidFill>
                  <a:srgbClr val="FF0000"/>
                </a:solidFill>
              </a:rPr>
              <a:t>в</a:t>
            </a:r>
            <a:r>
              <a:rPr lang="ru-RU" sz="2800" b="1" dirty="0" smtClean="0"/>
              <a:t>ки.  Уже  готовы  </a:t>
            </a:r>
            <a:r>
              <a:rPr lang="ru-RU" sz="2800" b="1" dirty="0" smtClean="0">
                <a:solidFill>
                  <a:srgbClr val="0070C0"/>
                </a:solidFill>
              </a:rPr>
              <a:t>(лёгок)  </a:t>
            </a:r>
            <a:r>
              <a:rPr lang="ru-RU" sz="2800" b="1" dirty="0" smtClean="0"/>
              <a:t>лё</a:t>
            </a:r>
            <a:r>
              <a:rPr lang="ru-RU" sz="2800" b="1" dirty="0" smtClean="0">
                <a:solidFill>
                  <a:srgbClr val="FF0000"/>
                </a:solidFill>
              </a:rPr>
              <a:t>г</a:t>
            </a:r>
            <a:r>
              <a:rPr lang="ru-RU" sz="2800" b="1" dirty="0" smtClean="0"/>
              <a:t>кая  </a:t>
            </a:r>
            <a:r>
              <a:rPr lang="ru-RU" sz="2800" b="1" dirty="0" smtClean="0">
                <a:solidFill>
                  <a:srgbClr val="0070C0"/>
                </a:solidFill>
              </a:rPr>
              <a:t>(блузочка)  </a:t>
            </a:r>
            <a:r>
              <a:rPr lang="ru-RU" sz="2800" b="1" dirty="0" smtClean="0"/>
              <a:t>блу</a:t>
            </a:r>
            <a:r>
              <a:rPr lang="ru-RU" sz="2800" b="1" dirty="0" smtClean="0">
                <a:solidFill>
                  <a:srgbClr val="FF0000"/>
                </a:solidFill>
              </a:rPr>
              <a:t>з</a:t>
            </a:r>
            <a:r>
              <a:rPr lang="ru-RU" sz="2800" b="1" dirty="0" smtClean="0"/>
              <a:t>ка  для  </a:t>
            </a:r>
            <a:r>
              <a:rPr lang="ru-RU" sz="2800" b="1" dirty="0" smtClean="0">
                <a:solidFill>
                  <a:srgbClr val="0070C0"/>
                </a:solidFill>
              </a:rPr>
              <a:t>(лисы) </a:t>
            </a:r>
            <a:r>
              <a:rPr lang="ru-RU" sz="2800" b="1" dirty="0" smtClean="0"/>
              <a:t>л</a:t>
            </a:r>
            <a:r>
              <a:rPr lang="ru-RU" sz="2800" b="1" dirty="0" smtClean="0">
                <a:solidFill>
                  <a:srgbClr val="FF0000"/>
                </a:solidFill>
              </a:rPr>
              <a:t>и</a:t>
            </a:r>
            <a:r>
              <a:rPr lang="ru-RU" sz="2800" b="1" dirty="0" smtClean="0"/>
              <a:t>сички,   </a:t>
            </a:r>
            <a:r>
              <a:rPr lang="ru-RU" sz="2800" b="1" dirty="0" smtClean="0">
                <a:solidFill>
                  <a:srgbClr val="0070C0"/>
                </a:solidFill>
              </a:rPr>
              <a:t>(</a:t>
            </a:r>
            <a:r>
              <a:rPr lang="ru-RU" sz="2800" b="1" dirty="0" err="1" smtClean="0">
                <a:solidFill>
                  <a:srgbClr val="0070C0"/>
                </a:solidFill>
              </a:rPr>
              <a:t>безрукавочка</a:t>
            </a:r>
            <a:r>
              <a:rPr lang="ru-RU" sz="2800" b="1" dirty="0" smtClean="0">
                <a:solidFill>
                  <a:srgbClr val="0070C0"/>
                </a:solidFill>
              </a:rPr>
              <a:t>)  </a:t>
            </a:r>
            <a:r>
              <a:rPr lang="ru-RU" sz="2800" b="1" dirty="0" smtClean="0"/>
              <a:t>безрука</a:t>
            </a:r>
            <a:r>
              <a:rPr lang="ru-RU" sz="2800" b="1" dirty="0" smtClean="0">
                <a:solidFill>
                  <a:srgbClr val="FF0000"/>
                </a:solidFill>
              </a:rPr>
              <a:t>в</a:t>
            </a:r>
            <a:r>
              <a:rPr lang="ru-RU" sz="2800" b="1" dirty="0" smtClean="0"/>
              <a:t>ка  медведю,  </a:t>
            </a:r>
            <a:r>
              <a:rPr lang="ru-RU" sz="2800" b="1" dirty="0" smtClean="0">
                <a:solidFill>
                  <a:srgbClr val="0070C0"/>
                </a:solidFill>
              </a:rPr>
              <a:t>(узок)  </a:t>
            </a:r>
            <a:r>
              <a:rPr lang="ru-RU" sz="2800" b="1" dirty="0" smtClean="0"/>
              <a:t>у</a:t>
            </a:r>
            <a:r>
              <a:rPr lang="ru-RU" sz="2800" b="1" dirty="0" smtClean="0">
                <a:solidFill>
                  <a:srgbClr val="FF0000"/>
                </a:solidFill>
              </a:rPr>
              <a:t>з</a:t>
            </a:r>
            <a:r>
              <a:rPr lang="ru-RU" sz="2800" b="1" dirty="0" smtClean="0"/>
              <a:t>кая  </a:t>
            </a:r>
            <a:r>
              <a:rPr lang="ru-RU" sz="2800" b="1" dirty="0" smtClean="0">
                <a:solidFill>
                  <a:srgbClr val="0070C0"/>
                </a:solidFill>
              </a:rPr>
              <a:t>(юбочка)  </a:t>
            </a:r>
            <a:r>
              <a:rPr lang="ru-RU" sz="2800" b="1" dirty="0" smtClean="0"/>
              <a:t>ю</a:t>
            </a:r>
            <a:r>
              <a:rPr lang="ru-RU" sz="2800" b="1" dirty="0" smtClean="0">
                <a:solidFill>
                  <a:srgbClr val="FF0000"/>
                </a:solidFill>
              </a:rPr>
              <a:t>б</a:t>
            </a:r>
            <a:r>
              <a:rPr lang="ru-RU" sz="2800" b="1" dirty="0" smtClean="0"/>
              <a:t>ка  для  любимой  куклы  Анюты.</a:t>
            </a:r>
            <a:endParaRPr lang="ru-RU" sz="28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198</TotalTime>
  <Words>193</Words>
  <PresentationFormat>Экран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Справедливость</vt:lpstr>
      <vt:lpstr>Тема Office</vt:lpstr>
      <vt:lpstr>АНАЛИЗ ДИКТАНТА</vt:lpstr>
      <vt:lpstr>АНАЛИЗ  ОШИБОК</vt:lpstr>
      <vt:lpstr>Чтобы проверить безударную гласную в корне</vt:lpstr>
      <vt:lpstr>Чтобы проверить  парные звонкие и глухие согласные </vt:lpstr>
      <vt:lpstr>Чтобы проверить    непроизносимые согласные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Анализ </dc:title>
  <cp:lastModifiedBy>USER</cp:lastModifiedBy>
  <cp:revision>28</cp:revision>
  <dcterms:modified xsi:type="dcterms:W3CDTF">2010-05-06T05:00:49Z</dcterms:modified>
</cp:coreProperties>
</file>