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6"/>
  </p:handoutMasterIdLst>
  <p:sldIdLst>
    <p:sldId id="276" r:id="rId2"/>
    <p:sldId id="275" r:id="rId3"/>
    <p:sldId id="256" r:id="rId4"/>
    <p:sldId id="257" r:id="rId5"/>
    <p:sldId id="264" r:id="rId6"/>
    <p:sldId id="265" r:id="rId7"/>
    <p:sldId id="258" r:id="rId8"/>
    <p:sldId id="259" r:id="rId9"/>
    <p:sldId id="260" r:id="rId10"/>
    <p:sldId id="262" r:id="rId11"/>
    <p:sldId id="261" r:id="rId12"/>
    <p:sldId id="263" r:id="rId13"/>
    <p:sldId id="266" r:id="rId14"/>
    <p:sldId id="268" r:id="rId15"/>
    <p:sldId id="269" r:id="rId16"/>
    <p:sldId id="267" r:id="rId17"/>
    <p:sldId id="271" r:id="rId18"/>
    <p:sldId id="270" r:id="rId19"/>
    <p:sldId id="272" r:id="rId20"/>
    <p:sldId id="274" r:id="rId21"/>
    <p:sldId id="273" r:id="rId22"/>
    <p:sldId id="278" r:id="rId23"/>
    <p:sldId id="279" r:id="rId24"/>
    <p:sldId id="277" r:id="rId25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1D1C"/>
    <a:srgbClr val="FFFFD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1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AF745-5FC5-40D1-95D6-4DC9F90C5F0A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29265-F9D3-43EB-BC99-3430D555C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med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475656" y="4293096"/>
            <a:ext cx="2133600" cy="365125"/>
          </a:xfrm>
          <a:prstGeom prst="rect">
            <a:avLst/>
          </a:prstGeom>
        </p:spPr>
        <p:txBody>
          <a:bodyPr/>
          <a:lstStyle/>
          <a:p>
            <a:fld id="{F922450D-C4B6-4FD7-9EA9-445787F37008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82815-4510-4744-A1F2-48280D64A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475656" y="4293096"/>
            <a:ext cx="2133600" cy="365125"/>
          </a:xfrm>
          <a:prstGeom prst="rect">
            <a:avLst/>
          </a:prstGeom>
        </p:spPr>
        <p:txBody>
          <a:bodyPr/>
          <a:lstStyle/>
          <a:p>
            <a:fld id="{F922450D-C4B6-4FD7-9EA9-445787F37008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82815-4510-4744-A1F2-48280D64A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DBEE62-69E7-4506-8B16-660564E1262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aper2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668162" cy="6858000"/>
          </a:xfrm>
          <a:prstGeom prst="rect">
            <a:avLst/>
          </a:prstGeom>
        </p:spPr>
      </p:pic>
      <p:pic>
        <p:nvPicPr>
          <p:cNvPr id="7" name="Рисунок 6" descr="paper2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19672" y="0"/>
            <a:ext cx="1668162" cy="6858000"/>
          </a:xfrm>
          <a:prstGeom prst="rect">
            <a:avLst/>
          </a:prstGeom>
        </p:spPr>
      </p:pic>
      <p:pic>
        <p:nvPicPr>
          <p:cNvPr id="9" name="Рисунок 8" descr="paper2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5856" y="0"/>
            <a:ext cx="1668162" cy="6858000"/>
          </a:xfrm>
          <a:prstGeom prst="rect">
            <a:avLst/>
          </a:prstGeom>
        </p:spPr>
      </p:pic>
      <p:pic>
        <p:nvPicPr>
          <p:cNvPr id="10" name="Рисунок 9" descr="paper2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32040" y="0"/>
            <a:ext cx="1668162" cy="6858000"/>
          </a:xfrm>
          <a:prstGeom prst="rect">
            <a:avLst/>
          </a:prstGeom>
        </p:spPr>
      </p:pic>
      <p:pic>
        <p:nvPicPr>
          <p:cNvPr id="11" name="Рисунок 10" descr="paper2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88224" y="0"/>
            <a:ext cx="1668162" cy="6858000"/>
          </a:xfrm>
          <a:prstGeom prst="rect">
            <a:avLst/>
          </a:prstGeom>
        </p:spPr>
      </p:pic>
      <p:pic>
        <p:nvPicPr>
          <p:cNvPr id="12" name="Рисунок 11" descr="paper22.jpg"/>
          <p:cNvPicPr>
            <a:picLocks noChangeAspect="1"/>
          </p:cNvPicPr>
          <p:nvPr/>
        </p:nvPicPr>
        <p:blipFill>
          <a:blip r:embed="rId7" cstate="print"/>
          <a:srcRect r="37440"/>
          <a:stretch>
            <a:fillRect/>
          </a:stretch>
        </p:blipFill>
        <p:spPr>
          <a:xfrm>
            <a:off x="8100392" y="0"/>
            <a:ext cx="1043608" cy="6858000"/>
          </a:xfrm>
          <a:prstGeom prst="rect">
            <a:avLst/>
          </a:prstGeom>
        </p:spPr>
      </p:pic>
      <p:pic>
        <p:nvPicPr>
          <p:cNvPr id="14" name="Рисунок 13" descr="14358e5cf30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5589240"/>
            <a:ext cx="1383229" cy="10961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82815-4510-4744-A1F2-48280D64A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med">
    <p:cover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s59.radikal.ru/i166/0908/11/a5dc1e6f3fa3.p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08_%D0%B3%D0%BE%D0%B4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A0%D0%A1%D0%94%D0%A0%D0%9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source.org/wiki/%D0%9D%D0%BE%D1%87%D1%8C_(%D0%9C%D0%B0%D1%8F%D0%BA%D0%BE%D0%B2%D1%81%D0%BA%D0%B8%D0%B9)" TargetMode="External"/><Relationship Id="rId2" Type="http://schemas.openxmlformats.org/officeDocument/2006/relationships/hyperlink" Target="https://ru.wikipedia.org/wiki/1909_%D0%B3%D0%BE%D0%B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s://ru.wikipedia.org/wiki/191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490194" y="4853048"/>
            <a:ext cx="40640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1600" b="1" dirty="0">
                <a:latin typeface="Calibri" pitchFamily="34" charset="0"/>
              </a:rPr>
              <a:t>Автор: Корчагина Ольга Даниловна,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600" b="1" dirty="0">
                <a:latin typeface="Calibri" pitchFamily="34" charset="0"/>
              </a:rPr>
              <a:t>учитель начальных классов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600" b="1" dirty="0">
                <a:latin typeface="Calibri" pitchFamily="34" charset="0"/>
              </a:rPr>
              <a:t>МОУ УСОШ № 2 им. Сергея </a:t>
            </a:r>
            <a:r>
              <a:rPr lang="ru-RU" sz="1600" b="1" dirty="0" err="1">
                <a:latin typeface="Calibri" pitchFamily="34" charset="0"/>
              </a:rPr>
              <a:t>Ступакова</a:t>
            </a:r>
            <a:endParaRPr lang="ru-RU" sz="1600" b="1" dirty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ru-RU" sz="1600" b="1" dirty="0">
                <a:latin typeface="Calibri" pitchFamily="34" charset="0"/>
              </a:rPr>
              <a:t>г.Удомля Тверской обл.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5088" y="1986212"/>
            <a:ext cx="7120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al Black" pitchFamily="34" charset="0"/>
              </a:rPr>
              <a:t>«Биография и творчество В.В.Маяковского»</a:t>
            </a:r>
            <a:endParaRPr lang="ru-RU" sz="3600" b="1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10326" y="3746104"/>
            <a:ext cx="6399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 Narrow" pitchFamily="34" charset="0"/>
              </a:rPr>
              <a:t>К уроку литературного чтения. </a:t>
            </a:r>
            <a:endParaRPr lang="ru-RU" sz="32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66141" y="189167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1950" algn="just"/>
            <a:r>
              <a:rPr lang="ru-RU" sz="2000" b="1" dirty="0"/>
              <a:t>В 1911 году поступил в Московское училище живописи, ваяния и зодчества — единственное место, куда приняли без свидетельства о благонадёжности. </a:t>
            </a:r>
            <a:endParaRPr lang="ru-RU" sz="2000" b="1" dirty="0" smtClean="0"/>
          </a:p>
          <a:p>
            <a:pPr indent="361950" algn="just"/>
            <a:r>
              <a:rPr lang="ru-RU" sz="2000" b="1" dirty="0" smtClean="0"/>
              <a:t>30 </a:t>
            </a:r>
            <a:r>
              <a:rPr lang="ru-RU" sz="2000" b="1" dirty="0"/>
              <a:t>ноября 1912 года состоялось первое публичное выступление Маяковского в артистическом подвале «</a:t>
            </a:r>
            <a:r>
              <a:rPr lang="ru-RU" sz="2000" b="1" u="sng" dirty="0"/>
              <a:t>Бродячая собака</a:t>
            </a:r>
            <a:r>
              <a:rPr lang="ru-RU" sz="2000" b="1" dirty="0" smtClean="0"/>
              <a:t>».</a:t>
            </a:r>
            <a:endParaRPr lang="ru-RU" sz="2000" b="1" dirty="0"/>
          </a:p>
        </p:txBody>
      </p:sp>
      <p:pic>
        <p:nvPicPr>
          <p:cNvPr id="24578" name="Picture 2" descr="https://upload.wikimedia.org/wikipedia/ru/thumb/f/fe/%D0%9C%D0%B0%D1%8F%D0%BA.jpg/220px-%D0%9C%D0%B0%D1%8F%D0%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525" y="1639887"/>
            <a:ext cx="2635250" cy="3713308"/>
          </a:xfrm>
          <a:prstGeom prst="rect">
            <a:avLst/>
          </a:prstGeom>
          <a:ln>
            <a:solidFill>
              <a:srgbClr val="501D1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244158" y="5635109"/>
            <a:ext cx="12186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latin typeface="Century" pitchFamily="18" charset="0"/>
              </a:rPr>
              <a:t>1914 год</a:t>
            </a:r>
            <a:endParaRPr lang="ru-RU" sz="2000" b="1" i="1" dirty="0">
              <a:latin typeface="Century" pitchFamily="18" charset="0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73839" y="2075632"/>
            <a:ext cx="42682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2000" b="1" dirty="0"/>
              <a:t>В 1913 году </a:t>
            </a:r>
            <a:r>
              <a:rPr lang="ru-RU" sz="2000" b="1" dirty="0" smtClean="0"/>
              <a:t>вышел первый</a:t>
            </a:r>
            <a:r>
              <a:rPr lang="ru-RU" sz="2000" b="1" dirty="0"/>
              <a:t> </a:t>
            </a:r>
            <a:r>
              <a:rPr lang="ru-RU" sz="2000" b="1" dirty="0" smtClean="0"/>
              <a:t>сборник  </a:t>
            </a:r>
            <a:r>
              <a:rPr lang="ru-RU" sz="2000" b="1" dirty="0"/>
              <a:t> </a:t>
            </a:r>
            <a:r>
              <a:rPr lang="ru-RU" sz="2000" b="1" dirty="0" smtClean="0"/>
              <a:t>Маяковского «Я</a:t>
            </a:r>
            <a:r>
              <a:rPr lang="ru-RU" sz="2000" b="1" dirty="0"/>
              <a:t>» (цикл из четырёх стихотворений). </a:t>
            </a:r>
          </a:p>
          <a:p>
            <a:pPr indent="360363" algn="just"/>
            <a:r>
              <a:rPr lang="ru-RU" sz="2000" b="1" dirty="0" smtClean="0"/>
              <a:t>Он </a:t>
            </a:r>
            <a:r>
              <a:rPr lang="ru-RU" sz="2000" b="1" dirty="0"/>
              <a:t>был написан от руки, снабжён </a:t>
            </a:r>
            <a:r>
              <a:rPr lang="ru-RU" sz="2000" b="1" dirty="0" smtClean="0"/>
              <a:t>рисунками Василия Чекрыгина и Льва </a:t>
            </a:r>
            <a:r>
              <a:rPr lang="ru-RU" sz="2000" b="1" dirty="0" err="1" smtClean="0"/>
              <a:t>Жегина</a:t>
            </a:r>
            <a:r>
              <a:rPr lang="ru-RU" sz="2000" b="1" dirty="0" smtClean="0"/>
              <a:t> и </a:t>
            </a:r>
            <a:r>
              <a:rPr lang="ru-RU" sz="2000" b="1" dirty="0" smtClean="0"/>
              <a:t>размножен   литографическим</a:t>
            </a:r>
            <a:r>
              <a:rPr lang="ru-RU" sz="2000" b="1" dirty="0"/>
              <a:t> </a:t>
            </a:r>
            <a:r>
              <a:rPr lang="ru-RU" sz="2000" b="1" dirty="0" smtClean="0"/>
              <a:t>способом </a:t>
            </a:r>
            <a:r>
              <a:rPr lang="ru-RU" sz="2000" b="1" dirty="0"/>
              <a:t>в количестве 300 экземпляров. </a:t>
            </a:r>
          </a:p>
        </p:txBody>
      </p:sp>
      <p:pic>
        <p:nvPicPr>
          <p:cNvPr id="25602" name="Picture 2" descr="http://bigslide.ru/images/3/2868/960/img8.jpg"/>
          <p:cNvPicPr>
            <a:picLocks noChangeAspect="1" noChangeArrowheads="1"/>
          </p:cNvPicPr>
          <p:nvPr/>
        </p:nvPicPr>
        <p:blipFill>
          <a:blip r:embed="rId2"/>
          <a:srcRect r="49175"/>
          <a:stretch>
            <a:fillRect/>
          </a:stretch>
        </p:blipFill>
        <p:spPr bwMode="auto">
          <a:xfrm>
            <a:off x="451345" y="1517515"/>
            <a:ext cx="3157615" cy="4659548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43350" y="1434587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1950" algn="just"/>
            <a:r>
              <a:rPr lang="ru-RU" sz="2000" b="1" dirty="0"/>
              <a:t>В 1915—1917 гг. Маяковский проходит военную службу в Петрограде в автошколе. 17 декабря 1918 г. поэт впервые прочел со сцены Матросского театра стихи "Левый марш (Матросам)". </a:t>
            </a:r>
            <a:endParaRPr lang="ru-RU" sz="2000" b="1" dirty="0" smtClean="0"/>
          </a:p>
          <a:p>
            <a:pPr indent="361950" algn="just"/>
            <a:r>
              <a:rPr lang="ru-RU" sz="2000" b="1" dirty="0" smtClean="0"/>
              <a:t>В </a:t>
            </a:r>
            <a:r>
              <a:rPr lang="ru-RU" sz="2000" b="1" dirty="0"/>
              <a:t>марте 1919 г. он переезжает в Москву, начинает активно сотрудничать в РОСТА (Российское телеграфное агентство), </a:t>
            </a:r>
            <a:r>
              <a:rPr lang="ru-RU" sz="2000" b="1" dirty="0" smtClean="0"/>
              <a:t>как </a:t>
            </a:r>
            <a:r>
              <a:rPr lang="ru-RU" sz="2000" b="1" dirty="0"/>
              <a:t>поэт и как </a:t>
            </a:r>
            <a:r>
              <a:rPr lang="ru-RU" sz="2000" b="1" dirty="0" smtClean="0"/>
              <a:t>художник</a:t>
            </a:r>
            <a:r>
              <a:rPr lang="ru-RU" sz="2000" b="1" dirty="0"/>
              <a:t>.</a:t>
            </a:r>
            <a:endParaRPr lang="ru-RU" sz="2000" b="1" dirty="0" smtClean="0"/>
          </a:p>
          <a:p>
            <a:pPr indent="361950" algn="just"/>
            <a:r>
              <a:rPr lang="ru-RU" sz="2000" b="1" dirty="0" smtClean="0"/>
              <a:t>В </a:t>
            </a:r>
            <a:r>
              <a:rPr lang="ru-RU" sz="2000" b="1" dirty="0"/>
              <a:t>своих произведениях Маяковский был бескомпромиссен, поэтому и неудобен. </a:t>
            </a:r>
          </a:p>
        </p:txBody>
      </p:sp>
      <p:pic>
        <p:nvPicPr>
          <p:cNvPr id="23554" name="Picture 2" descr="https://upload.wikimedia.org/wikipedia/commons/3/31/Mayakovsky_and_Krasnoarmeits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387" y="1554347"/>
            <a:ext cx="3231245" cy="3974583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9125" y="919460"/>
            <a:ext cx="79152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000" b="1" dirty="0"/>
              <a:t>В поэме "Хорошо!" и сатирической дилогии "Клоп" и "Баня" Маяковский изображает, как в революционной борьбе рождается советская Россия, славит "отечество... которое есть,/но трижды — которое будет", внимательно следит за ростками новой жизни, стремясь как поэт романтико-футуристического склада помочь их быстрому развитию. </a:t>
            </a:r>
            <a:endParaRPr lang="ru-RU" sz="2000" b="1" dirty="0" smtClean="0"/>
          </a:p>
          <a:p>
            <a:pPr indent="361950" algn="just"/>
            <a:r>
              <a:rPr lang="ru-RU" sz="2000" b="1" dirty="0" smtClean="0"/>
              <a:t>Футуризм </a:t>
            </a:r>
            <a:r>
              <a:rPr lang="ru-RU" sz="2000" b="1" dirty="0"/>
              <a:t>Маяковского с самого начала и до конца дней поэта имел романтический характер. </a:t>
            </a:r>
          </a:p>
        </p:txBody>
      </p:sp>
      <p:pic>
        <p:nvPicPr>
          <p:cNvPr id="30722" name="Picture 2" descr="https://upload.wikimedia.org/wikipedia/commons/thumb/c/c7/Mayakovsky_and_Fedor_Tarasov.jpg/1280px-Mayakovsky_and_Fedor_Taras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8249" y="3405904"/>
            <a:ext cx="4197246" cy="3170888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04166" y="1329042"/>
            <a:ext cx="449757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400" b="1" dirty="0"/>
              <a:t>Произведения Маяковского для детей - крупное и неповторимое явление </a:t>
            </a:r>
            <a:r>
              <a:rPr lang="ru-RU" sz="2400" b="1" dirty="0" smtClean="0"/>
              <a:t>в литературе.</a:t>
            </a:r>
          </a:p>
          <a:p>
            <a:pPr indent="361950" algn="just"/>
            <a:r>
              <a:rPr lang="ru-RU" sz="2400" b="1" dirty="0" smtClean="0"/>
              <a:t>Их </a:t>
            </a:r>
            <a:r>
              <a:rPr lang="ru-RU" sz="2400" b="1" dirty="0"/>
              <a:t>своеобразие состоит в том, что Маяковский, обратившись к детям, не отказался ни от политического характера своих произведений, ни от высокого гражданского пафоса. Никто до Маяковского не затрагивал темы современности для детей.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95500" y="123825"/>
            <a:ext cx="477585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В.В.Маяковский детям</a:t>
            </a:r>
            <a:endParaRPr lang="ru-RU" sz="3600" b="1" dirty="0"/>
          </a:p>
        </p:txBody>
      </p:sp>
      <p:pic>
        <p:nvPicPr>
          <p:cNvPr id="4" name="Picture 6" descr="http://img.yakaboo.ua/media/catalog/product/cache/2/image/540x/3a3e96696375076ca41f93a639ac6332/3/6/365541_613534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592" y="1228725"/>
            <a:ext cx="3457311" cy="490225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19500" y="1477243"/>
            <a:ext cx="495299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000" b="1" dirty="0"/>
              <a:t>Широкую известность получили такие стихи для детей Маяковского Владимира Владимировича: </a:t>
            </a:r>
            <a:endParaRPr lang="ru-RU" sz="2000" b="1" dirty="0" smtClean="0"/>
          </a:p>
          <a:p>
            <a:pPr indent="361950" algn="just"/>
            <a:endParaRPr lang="ru-RU" dirty="0" smtClean="0"/>
          </a:p>
          <a:p>
            <a:pPr indent="266700">
              <a:buFont typeface="Wingdings" pitchFamily="2" charset="2"/>
              <a:buChar char="Ø"/>
            </a:pPr>
            <a:r>
              <a:rPr lang="ru-RU" sz="2200" b="1" dirty="0" smtClean="0"/>
              <a:t>Кем быть?</a:t>
            </a:r>
            <a:endParaRPr lang="ru-RU" sz="2200" b="1" dirty="0"/>
          </a:p>
          <a:p>
            <a:pPr indent="266700">
              <a:buFont typeface="Wingdings" pitchFamily="2" charset="2"/>
              <a:buChar char="Ø"/>
            </a:pPr>
            <a:r>
              <a:rPr lang="ru-RU" sz="2200" b="1" dirty="0" smtClean="0"/>
              <a:t>История </a:t>
            </a:r>
            <a:r>
              <a:rPr lang="ru-RU" sz="2200" b="1" dirty="0" err="1"/>
              <a:t>Власа</a:t>
            </a:r>
            <a:r>
              <a:rPr lang="ru-RU" sz="2200" b="1" dirty="0"/>
              <a:t> - лентяя и </a:t>
            </a:r>
            <a:r>
              <a:rPr lang="ru-RU" sz="2200" b="1" dirty="0" smtClean="0"/>
              <a:t>лоботряса.</a:t>
            </a:r>
          </a:p>
          <a:p>
            <a:pPr indent="266700">
              <a:buFont typeface="Wingdings" pitchFamily="2" charset="2"/>
              <a:buChar char="Ø"/>
            </a:pPr>
            <a:r>
              <a:rPr lang="ru-RU" sz="2200" b="1" dirty="0" smtClean="0"/>
              <a:t>Что </a:t>
            </a:r>
            <a:r>
              <a:rPr lang="ru-RU" sz="2200" b="1" dirty="0"/>
              <a:t>ни страница, - то слон, то </a:t>
            </a:r>
            <a:r>
              <a:rPr lang="ru-RU" sz="2200" b="1" dirty="0" smtClean="0"/>
              <a:t>львица.</a:t>
            </a:r>
          </a:p>
          <a:p>
            <a:pPr indent="266700">
              <a:buFont typeface="Wingdings" pitchFamily="2" charset="2"/>
              <a:buChar char="Ø"/>
            </a:pPr>
            <a:r>
              <a:rPr lang="ru-RU" sz="2200" b="1" dirty="0" smtClean="0"/>
              <a:t>Что </a:t>
            </a:r>
            <a:r>
              <a:rPr lang="ru-RU" sz="2200" b="1" dirty="0"/>
              <a:t>такое хорошо и что такое </a:t>
            </a:r>
            <a:r>
              <a:rPr lang="ru-RU" sz="2200" b="1" dirty="0" smtClean="0"/>
              <a:t>плохо?</a:t>
            </a:r>
            <a:endParaRPr lang="ru-RU" sz="2200" b="1" dirty="0"/>
          </a:p>
          <a:p>
            <a:pPr indent="266700">
              <a:buFont typeface="Wingdings" pitchFamily="2" charset="2"/>
              <a:buChar char="Ø"/>
            </a:pPr>
            <a:r>
              <a:rPr lang="ru-RU" sz="2200" b="1" dirty="0" smtClean="0"/>
              <a:t>Конь-огонь.</a:t>
            </a:r>
          </a:p>
          <a:p>
            <a:pPr indent="266700">
              <a:buFont typeface="Wingdings" pitchFamily="2" charset="2"/>
              <a:buChar char="Ø"/>
            </a:pPr>
            <a:r>
              <a:rPr lang="ru-RU" sz="2200" b="1" dirty="0" err="1" smtClean="0"/>
              <a:t>Тучкины</a:t>
            </a:r>
            <a:r>
              <a:rPr lang="ru-RU" sz="2200" b="1" dirty="0" smtClean="0"/>
              <a:t> штучки.</a:t>
            </a:r>
          </a:p>
          <a:p>
            <a:pPr indent="266700">
              <a:buFont typeface="Wingdings" pitchFamily="2" charset="2"/>
              <a:buChar char="Ø"/>
            </a:pPr>
            <a:r>
              <a:rPr lang="ru-RU" sz="2200" b="1" dirty="0"/>
              <a:t>Сказка о Пете, толстом ребенке, и о Симе, который </a:t>
            </a:r>
            <a:r>
              <a:rPr lang="ru-RU" sz="2200" b="1" dirty="0" smtClean="0"/>
              <a:t>тонкий.</a:t>
            </a:r>
            <a:endParaRPr lang="ru-RU" sz="2200" b="1" dirty="0"/>
          </a:p>
        </p:txBody>
      </p:sp>
      <p:pic>
        <p:nvPicPr>
          <p:cNvPr id="31748" name="Picture 4" descr="http://static.ozone.ru/multimedia/books_covers/10038973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75" y="1619249"/>
            <a:ext cx="3225574" cy="4301866"/>
          </a:xfrm>
          <a:prstGeom prst="rect">
            <a:avLst/>
          </a:prstGeom>
          <a:ln>
            <a:solidFill>
              <a:srgbClr val="501D1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mybook.biz.ua/files/books/middle/image_89815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4456" y="2159979"/>
            <a:ext cx="3264644" cy="426174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190625" y="934610"/>
            <a:ext cx="2705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У меня растут </a:t>
            </a:r>
            <a:r>
              <a:rPr lang="ru-RU" b="1" dirty="0" smtClean="0"/>
              <a:t>года,</a:t>
            </a:r>
          </a:p>
          <a:p>
            <a:r>
              <a:rPr lang="ru-RU" b="1" dirty="0" smtClean="0"/>
              <a:t>будет </a:t>
            </a:r>
            <a:r>
              <a:rPr lang="ru-RU" b="1" dirty="0"/>
              <a:t>и </a:t>
            </a:r>
            <a:r>
              <a:rPr lang="ru-RU" b="1" dirty="0" smtClean="0"/>
              <a:t>семнадцать.</a:t>
            </a:r>
          </a:p>
          <a:p>
            <a:r>
              <a:rPr lang="ru-RU" b="1" dirty="0" smtClean="0"/>
              <a:t>Где </a:t>
            </a:r>
            <a:r>
              <a:rPr lang="ru-RU" b="1" dirty="0"/>
              <a:t>работать мне </a:t>
            </a:r>
            <a:r>
              <a:rPr lang="ru-RU" b="1" dirty="0" smtClean="0"/>
              <a:t>тогда,</a:t>
            </a:r>
          </a:p>
          <a:p>
            <a:r>
              <a:rPr lang="ru-RU" b="1" dirty="0" smtClean="0"/>
              <a:t>чем </a:t>
            </a:r>
            <a:r>
              <a:rPr lang="ru-RU" b="1" dirty="0"/>
              <a:t>заниматься?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922591"/>
            <a:ext cx="4572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/>
              <a:t>Кондуктору хорошо,</a:t>
            </a:r>
          </a:p>
          <a:p>
            <a:r>
              <a:rPr lang="ru-RU" sz="1700" b="1" dirty="0"/>
              <a:t>     </a:t>
            </a:r>
            <a:r>
              <a:rPr lang="ru-RU" sz="1700" b="1" dirty="0" smtClean="0"/>
              <a:t>а </a:t>
            </a:r>
            <a:r>
              <a:rPr lang="ru-RU" sz="1700" b="1" dirty="0"/>
              <a:t>шоферу -</a:t>
            </a:r>
          </a:p>
          <a:p>
            <a:r>
              <a:rPr lang="ru-RU" sz="1700" b="1" dirty="0"/>
              <a:t>            </a:t>
            </a:r>
            <a:r>
              <a:rPr lang="ru-RU" sz="1700" b="1" dirty="0" smtClean="0"/>
              <a:t>лучше</a:t>
            </a:r>
            <a:r>
              <a:rPr lang="ru-RU" sz="1700" b="1" dirty="0"/>
              <a:t>,</a:t>
            </a:r>
          </a:p>
          <a:p>
            <a:r>
              <a:rPr lang="ru-RU" sz="1700" b="1" dirty="0"/>
              <a:t>     </a:t>
            </a:r>
            <a:r>
              <a:rPr lang="ru-RU" sz="1700" b="1" dirty="0" smtClean="0"/>
              <a:t>я </a:t>
            </a:r>
            <a:r>
              <a:rPr lang="ru-RU" sz="1700" b="1" dirty="0"/>
              <a:t>б в шоферы пошел,</a:t>
            </a:r>
          </a:p>
          <a:p>
            <a:r>
              <a:rPr lang="ru-RU" sz="1700" b="1" dirty="0"/>
              <a:t>            </a:t>
            </a:r>
            <a:r>
              <a:rPr lang="ru-RU" sz="1700" b="1" dirty="0" smtClean="0"/>
              <a:t>пусть </a:t>
            </a:r>
            <a:r>
              <a:rPr lang="ru-RU" sz="1700" b="1" dirty="0"/>
              <a:t>меня научат</a:t>
            </a:r>
            <a:r>
              <a:rPr lang="ru-RU" sz="1700" b="1" dirty="0" smtClean="0"/>
              <a:t>.</a:t>
            </a:r>
          </a:p>
          <a:p>
            <a:r>
              <a:rPr lang="ru-RU" sz="1700" b="1" dirty="0"/>
              <a:t>Фырчит машина скорая,</a:t>
            </a:r>
          </a:p>
          <a:p>
            <a:r>
              <a:rPr lang="ru-RU" sz="1700" b="1" dirty="0"/>
              <a:t>      </a:t>
            </a:r>
            <a:r>
              <a:rPr lang="ru-RU" sz="1700" b="1" dirty="0" smtClean="0"/>
              <a:t>летит</a:t>
            </a:r>
            <a:r>
              <a:rPr lang="ru-RU" sz="1700" b="1" dirty="0"/>
              <a:t>, скользя,</a:t>
            </a:r>
          </a:p>
          <a:p>
            <a:r>
              <a:rPr lang="ru-RU" sz="1700" b="1" dirty="0"/>
              <a:t>      </a:t>
            </a:r>
            <a:r>
              <a:rPr lang="ru-RU" sz="1700" b="1" dirty="0" smtClean="0"/>
              <a:t>хороший </a:t>
            </a:r>
            <a:r>
              <a:rPr lang="ru-RU" sz="1700" b="1" dirty="0"/>
              <a:t>шофер я -</a:t>
            </a:r>
          </a:p>
          <a:p>
            <a:r>
              <a:rPr lang="ru-RU" sz="1700" b="1" dirty="0"/>
              <a:t>      </a:t>
            </a:r>
            <a:r>
              <a:rPr lang="ru-RU" sz="1700" b="1" dirty="0" smtClean="0"/>
              <a:t>сдержать </a:t>
            </a:r>
            <a:r>
              <a:rPr lang="ru-RU" sz="1700" b="1" dirty="0"/>
              <a:t>нельзя.</a:t>
            </a:r>
          </a:p>
          <a:p>
            <a:r>
              <a:rPr lang="ru-RU" sz="1700" b="1" dirty="0"/>
              <a:t>           </a:t>
            </a:r>
            <a:r>
              <a:rPr lang="ru-RU" sz="1700" b="1" dirty="0" smtClean="0"/>
              <a:t>Только </a:t>
            </a:r>
            <a:r>
              <a:rPr lang="ru-RU" sz="1700" b="1" dirty="0"/>
              <a:t>скажите,</a:t>
            </a:r>
          </a:p>
          <a:p>
            <a:r>
              <a:rPr lang="ru-RU" sz="1700" b="1" dirty="0"/>
              <a:t>      </a:t>
            </a:r>
            <a:r>
              <a:rPr lang="ru-RU" sz="1700" b="1" dirty="0" smtClean="0"/>
              <a:t>вам </a:t>
            </a:r>
            <a:r>
              <a:rPr lang="ru-RU" sz="1700" b="1" dirty="0"/>
              <a:t>куда надо -</a:t>
            </a:r>
          </a:p>
          <a:p>
            <a:r>
              <a:rPr lang="ru-RU" sz="1700" b="1" dirty="0"/>
              <a:t>      </a:t>
            </a:r>
            <a:r>
              <a:rPr lang="ru-RU" sz="1700" b="1" dirty="0" smtClean="0"/>
              <a:t>без </a:t>
            </a:r>
            <a:r>
              <a:rPr lang="ru-RU" sz="1700" b="1" dirty="0"/>
              <a:t>рельсы</a:t>
            </a:r>
          </a:p>
          <a:p>
            <a:r>
              <a:rPr lang="ru-RU" sz="1700" b="1" dirty="0"/>
              <a:t>                  </a:t>
            </a:r>
            <a:r>
              <a:rPr lang="ru-RU" sz="1700" b="1" dirty="0" smtClean="0"/>
              <a:t>жителей</a:t>
            </a:r>
            <a:endParaRPr lang="ru-RU" sz="1700" b="1" dirty="0"/>
          </a:p>
          <a:p>
            <a:r>
              <a:rPr lang="ru-RU" sz="1700" b="1" dirty="0"/>
              <a:t>       </a:t>
            </a:r>
            <a:r>
              <a:rPr lang="ru-RU" sz="1700" b="1" dirty="0" smtClean="0"/>
              <a:t>доставлю </a:t>
            </a:r>
            <a:r>
              <a:rPr lang="ru-RU" sz="1700" b="1" dirty="0"/>
              <a:t>на дом.</a:t>
            </a:r>
          </a:p>
          <a:p>
            <a:r>
              <a:rPr lang="ru-RU" sz="1700" b="1" dirty="0"/>
              <a:t>                           Е-</a:t>
            </a:r>
          </a:p>
          <a:p>
            <a:r>
              <a:rPr lang="ru-RU" sz="1700" b="1" dirty="0"/>
              <a:t>                              </a:t>
            </a:r>
            <a:r>
              <a:rPr lang="ru-RU" sz="1700" b="1" dirty="0" err="1"/>
              <a:t>дем</a:t>
            </a:r>
            <a:r>
              <a:rPr lang="ru-RU" sz="1700" b="1" dirty="0"/>
              <a:t>,</a:t>
            </a:r>
          </a:p>
          <a:p>
            <a:r>
              <a:rPr lang="ru-RU" sz="1700" b="1" dirty="0"/>
              <a:t>                           </a:t>
            </a:r>
            <a:r>
              <a:rPr lang="ru-RU" sz="1700" b="1" dirty="0" err="1"/>
              <a:t>ду</a:t>
            </a:r>
            <a:r>
              <a:rPr lang="ru-RU" sz="1700" b="1" dirty="0"/>
              <a:t>-</a:t>
            </a:r>
          </a:p>
          <a:p>
            <a:r>
              <a:rPr lang="ru-RU" sz="1700" b="1" dirty="0"/>
              <a:t>                               </a:t>
            </a:r>
            <a:r>
              <a:rPr lang="ru-RU" sz="1700" b="1" dirty="0" err="1"/>
              <a:t>дим</a:t>
            </a:r>
            <a:r>
              <a:rPr lang="ru-RU" sz="1700" b="1" dirty="0"/>
              <a:t>:</a:t>
            </a:r>
          </a:p>
          <a:p>
            <a:r>
              <a:rPr lang="ru-RU" sz="1700" b="1" dirty="0"/>
              <a:t>                           «С </a:t>
            </a:r>
            <a:r>
              <a:rPr lang="ru-RU" sz="1700" b="1" dirty="0" err="1"/>
              <a:t>пу</a:t>
            </a:r>
            <a:r>
              <a:rPr lang="ru-RU" sz="1700" b="1" dirty="0"/>
              <a:t>-</a:t>
            </a:r>
          </a:p>
          <a:p>
            <a:r>
              <a:rPr lang="ru-RU" sz="1700" b="1" dirty="0"/>
              <a:t>                                  </a:t>
            </a:r>
            <a:r>
              <a:rPr lang="ru-RU" sz="1700" b="1" dirty="0" err="1"/>
              <a:t>ти</a:t>
            </a:r>
            <a:endParaRPr lang="ru-RU" sz="1700" b="1" dirty="0"/>
          </a:p>
          <a:p>
            <a:r>
              <a:rPr lang="ru-RU" sz="1700" b="1" dirty="0"/>
              <a:t>                        </a:t>
            </a:r>
            <a:r>
              <a:rPr lang="ru-RU" sz="1700" b="1" dirty="0" err="1"/>
              <a:t>уй</a:t>
            </a:r>
            <a:r>
              <a:rPr lang="ru-RU" sz="1700" b="1" dirty="0"/>
              <a:t>-</a:t>
            </a:r>
          </a:p>
          <a:p>
            <a:r>
              <a:rPr lang="ru-RU" sz="1700" b="1" dirty="0"/>
              <a:t>                               </a:t>
            </a:r>
            <a:r>
              <a:rPr lang="ru-RU" sz="1700" b="1" dirty="0" err="1"/>
              <a:t>ди</a:t>
            </a:r>
            <a:r>
              <a:rPr lang="ru-RU" sz="1700" b="1" dirty="0"/>
              <a:t>!»</a:t>
            </a:r>
          </a:p>
          <a:p>
            <a:r>
              <a:rPr lang="ru-RU" sz="1700" b="1" dirty="0" smtClean="0"/>
              <a:t/>
            </a:r>
            <a:br>
              <a:rPr lang="ru-RU" sz="1700" b="1" dirty="0" smtClean="0"/>
            </a:br>
            <a:endParaRPr lang="ru-RU" sz="1700" b="1" dirty="0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sandsoody.ru/uploads/images/vladimir_majakovskij_chto_takoe_horosho_i_chto_takoe_ploh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9221" y="1276350"/>
            <a:ext cx="3163904" cy="4657725"/>
          </a:xfrm>
          <a:prstGeom prst="rect">
            <a:avLst/>
          </a:prstGeom>
          <a:noFill/>
          <a:ln>
            <a:solidFill>
              <a:srgbClr val="501D1C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80975" y="1272391"/>
            <a:ext cx="2619375" cy="46787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/>
              <a:t>Крошка сын</a:t>
            </a:r>
          </a:p>
          <a:p>
            <a:r>
              <a:rPr lang="ru-RU" sz="2000" b="1" dirty="0"/>
              <a:t>      </a:t>
            </a:r>
            <a:r>
              <a:rPr lang="ru-RU" sz="2000" b="1" dirty="0" smtClean="0"/>
              <a:t>к </a:t>
            </a:r>
            <a:r>
              <a:rPr lang="ru-RU" sz="2000" b="1" dirty="0"/>
              <a:t>отцу пришел,</a:t>
            </a:r>
          </a:p>
          <a:p>
            <a:r>
              <a:rPr lang="ru-RU" sz="2000" b="1" dirty="0" smtClean="0"/>
              <a:t>и </a:t>
            </a:r>
            <a:r>
              <a:rPr lang="ru-RU" sz="2000" b="1" dirty="0"/>
              <a:t>спросила кроха:</a:t>
            </a:r>
          </a:p>
          <a:p>
            <a:r>
              <a:rPr lang="ru-RU" sz="2000" b="1" dirty="0"/>
              <a:t> </a:t>
            </a:r>
            <a:r>
              <a:rPr lang="ru-RU" sz="2000" b="1" dirty="0" smtClean="0"/>
              <a:t> </a:t>
            </a:r>
            <a:r>
              <a:rPr lang="ru-RU" sz="2000" b="1" dirty="0"/>
              <a:t>- Что такое</a:t>
            </a:r>
          </a:p>
          <a:p>
            <a:r>
              <a:rPr lang="ru-RU" sz="2000" b="1" dirty="0"/>
              <a:t>                </a:t>
            </a:r>
            <a:r>
              <a:rPr lang="ru-RU" sz="2000" b="1" dirty="0" err="1" smtClean="0"/>
              <a:t>х_о_р_о_ш_о</a:t>
            </a:r>
            <a:endParaRPr lang="ru-RU" sz="2000" b="1" dirty="0"/>
          </a:p>
          <a:p>
            <a:r>
              <a:rPr lang="ru-RU" sz="2000" b="1" dirty="0"/>
              <a:t>  </a:t>
            </a:r>
            <a:r>
              <a:rPr lang="ru-RU" sz="2000" b="1" dirty="0" smtClean="0"/>
              <a:t>и </a:t>
            </a:r>
            <a:r>
              <a:rPr lang="ru-RU" sz="2000" b="1" dirty="0"/>
              <a:t>что такое</a:t>
            </a:r>
          </a:p>
          <a:p>
            <a:r>
              <a:rPr lang="ru-RU" sz="2000" b="1" dirty="0"/>
              <a:t>                </a:t>
            </a:r>
            <a:r>
              <a:rPr lang="ru-RU" sz="2000" b="1" dirty="0" err="1" smtClean="0"/>
              <a:t>п_л_о_х_о</a:t>
            </a:r>
            <a:r>
              <a:rPr lang="ru-RU" sz="2000" b="1" dirty="0"/>
              <a:t>? -</a:t>
            </a:r>
          </a:p>
          <a:p>
            <a:r>
              <a:rPr lang="ru-RU" sz="2000" b="1" dirty="0"/>
              <a:t>  </a:t>
            </a:r>
            <a:r>
              <a:rPr lang="ru-RU" sz="2000" b="1" dirty="0" smtClean="0"/>
              <a:t>У </a:t>
            </a:r>
            <a:r>
              <a:rPr lang="ru-RU" sz="2000" b="1" dirty="0"/>
              <a:t>меня</a:t>
            </a:r>
          </a:p>
          <a:p>
            <a:r>
              <a:rPr lang="ru-RU" sz="2000" b="1" dirty="0"/>
              <a:t>          </a:t>
            </a:r>
            <a:r>
              <a:rPr lang="ru-RU" sz="2000" b="1" dirty="0" smtClean="0"/>
              <a:t>секретов </a:t>
            </a:r>
            <a:r>
              <a:rPr lang="ru-RU" sz="2000" b="1" dirty="0"/>
              <a:t>нет, -</a:t>
            </a:r>
          </a:p>
          <a:p>
            <a:r>
              <a:rPr lang="ru-RU" sz="2000" b="1" dirty="0"/>
              <a:t>  </a:t>
            </a:r>
            <a:r>
              <a:rPr lang="ru-RU" sz="2000" b="1" dirty="0" smtClean="0"/>
              <a:t>слушайте</a:t>
            </a:r>
            <a:r>
              <a:rPr lang="ru-RU" sz="2000" b="1" dirty="0"/>
              <a:t>, детишки</a:t>
            </a:r>
            <a:r>
              <a:rPr lang="ru-RU" sz="2000" b="1" dirty="0" smtClean="0"/>
              <a:t>,-</a:t>
            </a:r>
            <a:endParaRPr lang="ru-RU" sz="2000" b="1" dirty="0"/>
          </a:p>
          <a:p>
            <a:r>
              <a:rPr lang="ru-RU" sz="2000" b="1" dirty="0"/>
              <a:t>         </a:t>
            </a:r>
            <a:r>
              <a:rPr lang="ru-RU" sz="2000" b="1" dirty="0" smtClean="0"/>
              <a:t>папы </a:t>
            </a:r>
            <a:r>
              <a:rPr lang="ru-RU" sz="2000" b="1" dirty="0"/>
              <a:t>этого</a:t>
            </a:r>
          </a:p>
          <a:p>
            <a:r>
              <a:rPr lang="ru-RU" sz="2000" b="1" dirty="0"/>
              <a:t>                   </a:t>
            </a:r>
            <a:r>
              <a:rPr lang="ru-RU" sz="2000" b="1" dirty="0" smtClean="0"/>
              <a:t>ответ</a:t>
            </a:r>
            <a:endParaRPr lang="ru-RU" sz="2000" b="1" dirty="0"/>
          </a:p>
          <a:p>
            <a:r>
              <a:rPr lang="ru-RU" sz="2000" b="1" dirty="0"/>
              <a:t>        </a:t>
            </a:r>
            <a:r>
              <a:rPr lang="ru-RU" sz="2000" b="1" dirty="0" smtClean="0"/>
              <a:t>помещаю</a:t>
            </a:r>
            <a:endParaRPr lang="ru-RU" sz="2000" b="1" dirty="0"/>
          </a:p>
          <a:p>
            <a:r>
              <a:rPr lang="ru-RU" sz="2000" b="1" dirty="0"/>
              <a:t>               </a:t>
            </a:r>
            <a:r>
              <a:rPr lang="ru-RU" sz="2000" b="1" dirty="0" smtClean="0"/>
              <a:t>в </a:t>
            </a:r>
            <a:r>
              <a:rPr lang="ru-RU" sz="2000" b="1" dirty="0"/>
              <a:t>книжке</a:t>
            </a:r>
            <a:r>
              <a:rPr lang="ru-RU" sz="2000" b="1" dirty="0" smtClean="0"/>
              <a:t>.</a:t>
            </a:r>
          </a:p>
          <a:p>
            <a:endParaRPr lang="ru-RU" sz="1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40156" y="1257717"/>
            <a:ext cx="3080020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/>
              <a:t>Если бьет</a:t>
            </a:r>
          </a:p>
          <a:p>
            <a:r>
              <a:rPr lang="ru-RU" sz="2000" b="1" dirty="0"/>
              <a:t>     </a:t>
            </a:r>
            <a:r>
              <a:rPr lang="ru-RU" sz="2000" b="1" dirty="0" smtClean="0"/>
              <a:t>дрянной </a:t>
            </a:r>
            <a:r>
              <a:rPr lang="ru-RU" sz="2000" b="1" dirty="0"/>
              <a:t>драчун</a:t>
            </a:r>
          </a:p>
          <a:p>
            <a:r>
              <a:rPr lang="ru-RU" sz="2000" b="1" dirty="0" smtClean="0"/>
              <a:t>слабого </a:t>
            </a:r>
            <a:r>
              <a:rPr lang="ru-RU" sz="2000" b="1" dirty="0"/>
              <a:t>мальчишку,</a:t>
            </a:r>
          </a:p>
          <a:p>
            <a:r>
              <a:rPr lang="ru-RU" sz="2000" b="1" dirty="0"/>
              <a:t>     </a:t>
            </a:r>
            <a:r>
              <a:rPr lang="ru-RU" sz="2000" b="1" dirty="0" smtClean="0"/>
              <a:t>я </a:t>
            </a:r>
            <a:r>
              <a:rPr lang="ru-RU" sz="2000" b="1" dirty="0"/>
              <a:t>такого</a:t>
            </a:r>
          </a:p>
          <a:p>
            <a:r>
              <a:rPr lang="ru-RU" sz="2000" b="1" dirty="0"/>
              <a:t>             </a:t>
            </a:r>
            <a:r>
              <a:rPr lang="ru-RU" sz="2000" b="1" dirty="0" smtClean="0"/>
              <a:t>не </a:t>
            </a:r>
            <a:r>
              <a:rPr lang="ru-RU" sz="2000" b="1" dirty="0"/>
              <a:t>хочу</a:t>
            </a:r>
          </a:p>
          <a:p>
            <a:r>
              <a:rPr lang="ru-RU" sz="2000" b="1" dirty="0"/>
              <a:t>     </a:t>
            </a:r>
            <a:r>
              <a:rPr lang="ru-RU" sz="2000" b="1" dirty="0" smtClean="0"/>
              <a:t>даже</a:t>
            </a:r>
            <a:endParaRPr lang="ru-RU" sz="2000" b="1" dirty="0"/>
          </a:p>
          <a:p>
            <a:r>
              <a:rPr lang="ru-RU" sz="2000" b="1" dirty="0"/>
              <a:t>            </a:t>
            </a:r>
            <a:r>
              <a:rPr lang="ru-RU" sz="2000" b="1" dirty="0" smtClean="0"/>
              <a:t>вставить </a:t>
            </a:r>
            <a:r>
              <a:rPr lang="ru-RU" sz="2000" b="1" dirty="0"/>
              <a:t>в книжку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    </a:t>
            </a:r>
            <a:r>
              <a:rPr lang="ru-RU" sz="2000" b="1" dirty="0" smtClean="0"/>
              <a:t> </a:t>
            </a:r>
            <a:r>
              <a:rPr lang="ru-RU" sz="2000" b="1" dirty="0"/>
              <a:t>Этот вот кричит:</a:t>
            </a:r>
          </a:p>
          <a:p>
            <a:r>
              <a:rPr lang="ru-RU" sz="2000" b="1" dirty="0"/>
              <a:t>             </a:t>
            </a:r>
            <a:r>
              <a:rPr lang="ru-RU" sz="2000" b="1" dirty="0" smtClean="0"/>
              <a:t>- </a:t>
            </a:r>
            <a:r>
              <a:rPr lang="ru-RU" sz="2000" b="1" dirty="0"/>
              <a:t>Не </a:t>
            </a:r>
            <a:r>
              <a:rPr lang="ru-RU" sz="2000" b="1" dirty="0" err="1"/>
              <a:t>трожь</a:t>
            </a:r>
            <a:endParaRPr lang="ru-RU" sz="2000" b="1" dirty="0"/>
          </a:p>
          <a:p>
            <a:r>
              <a:rPr lang="ru-RU" sz="2000" b="1" dirty="0"/>
              <a:t>     </a:t>
            </a:r>
            <a:r>
              <a:rPr lang="ru-RU" sz="2000" b="1" dirty="0" smtClean="0"/>
              <a:t>тех</a:t>
            </a:r>
            <a:r>
              <a:rPr lang="ru-RU" sz="2000" b="1" dirty="0"/>
              <a:t>,</a:t>
            </a:r>
          </a:p>
          <a:p>
            <a:r>
              <a:rPr lang="ru-RU" sz="2000" b="1" dirty="0"/>
              <a:t>          </a:t>
            </a:r>
            <a:r>
              <a:rPr lang="ru-RU" sz="2000" b="1" dirty="0" smtClean="0"/>
              <a:t>кто меньше ростом</a:t>
            </a:r>
            <a:r>
              <a:rPr lang="ru-RU" sz="2000" b="1" dirty="0" smtClean="0"/>
              <a:t>!-</a:t>
            </a:r>
            <a:endParaRPr lang="ru-RU" sz="2000" b="1" dirty="0"/>
          </a:p>
          <a:p>
            <a:r>
              <a:rPr lang="ru-RU" sz="2000" b="1" dirty="0"/>
              <a:t>      </a:t>
            </a:r>
            <a:r>
              <a:rPr lang="ru-RU" sz="2000" b="1" dirty="0" smtClean="0"/>
              <a:t> </a:t>
            </a:r>
            <a:r>
              <a:rPr lang="ru-RU" sz="2000" b="1" dirty="0"/>
              <a:t>Этот мальчик</a:t>
            </a:r>
          </a:p>
          <a:p>
            <a:r>
              <a:rPr lang="ru-RU" sz="2000" b="1" dirty="0"/>
              <a:t>                     </a:t>
            </a:r>
            <a:r>
              <a:rPr lang="ru-RU" sz="2000" b="1" dirty="0" smtClean="0"/>
              <a:t>так </a:t>
            </a:r>
            <a:r>
              <a:rPr lang="ru-RU" sz="2000" b="1" dirty="0"/>
              <a:t>хорош,</a:t>
            </a:r>
          </a:p>
          <a:p>
            <a:r>
              <a:rPr lang="ru-RU" sz="2000" b="1" dirty="0"/>
              <a:t>           загляденье просто!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har.ru/books/6789815_Tuchkiny_shtuch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1776" y="1362264"/>
            <a:ext cx="3607782" cy="423984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545892" y="1127652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Плыли по небу тучки.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Тучек - четыре штучки: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от первой до третьей - люди;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четвертая была </a:t>
            </a:r>
            <a:r>
              <a:rPr lang="ru-RU" sz="2000" b="1" dirty="0" err="1"/>
              <a:t>верблюдик</a:t>
            </a:r>
            <a:r>
              <a:rPr lang="ru-RU" sz="2000" b="1" dirty="0"/>
              <a:t>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К ним, любопытством объятая,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по дороге пристала пятая,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от нее в </a:t>
            </a:r>
            <a:r>
              <a:rPr lang="ru-RU" sz="2000" b="1" dirty="0" err="1"/>
              <a:t>небосинем</a:t>
            </a:r>
            <a:r>
              <a:rPr lang="ru-RU" sz="2000" b="1" dirty="0"/>
              <a:t> лоне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разбежались за слоником слоник.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И, не знаю, спугнула шестая ли,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тучки взяли все - и растаяли.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И следом за ними, гонясь и </a:t>
            </a:r>
            <a:r>
              <a:rPr lang="ru-RU" sz="2000" b="1" dirty="0" err="1"/>
              <a:t>сжирав</a:t>
            </a:r>
            <a:r>
              <a:rPr lang="ru-RU" sz="2000" b="1" dirty="0"/>
              <a:t>,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солнце погналось - желтый жираф.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libex.ru/img/x/2f/02/910a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496" y="1355097"/>
            <a:ext cx="3321334" cy="45353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71186" y="1474908"/>
            <a:ext cx="370323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Сын</a:t>
            </a:r>
          </a:p>
          <a:p>
            <a:r>
              <a:rPr lang="ru-RU" sz="2000" b="1" dirty="0"/>
              <a:t>  </a:t>
            </a:r>
            <a:r>
              <a:rPr lang="ru-RU" sz="2000" b="1" dirty="0" smtClean="0"/>
              <a:t>отцу </a:t>
            </a:r>
            <a:r>
              <a:rPr lang="ru-RU" sz="2000" b="1" dirty="0"/>
              <a:t>твердил раз триста,</a:t>
            </a:r>
          </a:p>
          <a:p>
            <a:r>
              <a:rPr lang="ru-RU" sz="2000" b="1" dirty="0"/>
              <a:t>    </a:t>
            </a:r>
            <a:r>
              <a:rPr lang="ru-RU" sz="2000" b="1" dirty="0" smtClean="0"/>
              <a:t>за </a:t>
            </a:r>
            <a:r>
              <a:rPr lang="ru-RU" sz="2000" b="1" dirty="0"/>
              <a:t>покупкою гоня:</a:t>
            </a:r>
          </a:p>
          <a:p>
            <a:r>
              <a:rPr lang="ru-RU" sz="2000" b="1" dirty="0" smtClean="0"/>
              <a:t>- </a:t>
            </a:r>
            <a:r>
              <a:rPr lang="ru-RU" sz="2000" b="1" dirty="0"/>
              <a:t>Я расту кавалеристом.</a:t>
            </a:r>
          </a:p>
          <a:p>
            <a:r>
              <a:rPr lang="ru-RU" sz="2000" b="1" dirty="0" smtClean="0"/>
              <a:t>Подавай</a:t>
            </a:r>
            <a:r>
              <a:rPr lang="ru-RU" sz="2000" b="1" dirty="0"/>
              <a:t>, отец, коня! -</a:t>
            </a:r>
          </a:p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О </a:t>
            </a:r>
            <a:r>
              <a:rPr lang="ru-RU" sz="2000" b="1" dirty="0"/>
              <a:t>чем же долго думать тут?</a:t>
            </a:r>
          </a:p>
          <a:p>
            <a:r>
              <a:rPr lang="ru-RU" sz="2000" b="1" dirty="0" smtClean="0"/>
              <a:t>Игрушек</a:t>
            </a:r>
            <a:endParaRPr lang="ru-RU" sz="2000" b="1" dirty="0"/>
          </a:p>
          <a:p>
            <a:r>
              <a:rPr lang="ru-RU" sz="2000" b="1" dirty="0"/>
              <a:t>          </a:t>
            </a:r>
            <a:r>
              <a:rPr lang="ru-RU" sz="2000" b="1" dirty="0" smtClean="0"/>
              <a:t>в </a:t>
            </a:r>
            <a:r>
              <a:rPr lang="ru-RU" sz="2000" b="1" dirty="0"/>
              <a:t>лавке</a:t>
            </a:r>
          </a:p>
          <a:p>
            <a:r>
              <a:rPr lang="ru-RU" sz="2000" b="1" dirty="0"/>
              <a:t>                </a:t>
            </a:r>
            <a:r>
              <a:rPr lang="ru-RU" sz="2000" b="1" dirty="0" smtClean="0"/>
              <a:t>много </a:t>
            </a:r>
            <a:r>
              <a:rPr lang="ru-RU" sz="2000" b="1" dirty="0"/>
              <a:t>вам.</a:t>
            </a:r>
          </a:p>
          <a:p>
            <a:r>
              <a:rPr lang="ru-RU" sz="2000" b="1" dirty="0"/>
              <a:t> </a:t>
            </a:r>
            <a:r>
              <a:rPr lang="ru-RU" sz="2000" b="1" dirty="0" smtClean="0"/>
              <a:t>И </a:t>
            </a:r>
            <a:r>
              <a:rPr lang="ru-RU" sz="2000" b="1" dirty="0"/>
              <a:t>в лавку</a:t>
            </a:r>
          </a:p>
          <a:p>
            <a:r>
              <a:rPr lang="ru-RU" sz="2000" b="1" dirty="0"/>
              <a:t>      </a:t>
            </a:r>
            <a:r>
              <a:rPr lang="ru-RU" sz="2000" b="1" dirty="0" smtClean="0"/>
              <a:t>сын </a:t>
            </a:r>
            <a:r>
              <a:rPr lang="ru-RU" sz="2000" b="1" dirty="0"/>
              <a:t>с отцом идут</a:t>
            </a:r>
          </a:p>
          <a:p>
            <a:r>
              <a:rPr lang="ru-RU" sz="2000" b="1" dirty="0"/>
              <a:t> </a:t>
            </a:r>
            <a:r>
              <a:rPr lang="ru-RU" sz="2000" b="1" dirty="0" smtClean="0"/>
              <a:t>купить </a:t>
            </a:r>
            <a:r>
              <a:rPr lang="ru-RU" sz="2000" b="1" dirty="0"/>
              <a:t>четвероногого.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0057" y="1376180"/>
            <a:ext cx="51990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Вот книга на столе, а вот тетрадь,</a:t>
            </a:r>
            <a:br>
              <a:rPr lang="ru-RU" sz="2400" b="1" dirty="0"/>
            </a:br>
            <a:r>
              <a:rPr lang="ru-RU" sz="2400" b="1" dirty="0"/>
              <a:t>Не хочется сегодня нам играть.</a:t>
            </a:r>
            <a:br>
              <a:rPr lang="ru-RU" sz="2400" b="1" dirty="0"/>
            </a:br>
            <a:r>
              <a:rPr lang="ru-RU" sz="2400" b="1" dirty="0"/>
              <a:t>И некогда в окне ворон считать,</a:t>
            </a:r>
          </a:p>
          <a:p>
            <a:r>
              <a:rPr lang="ru-RU" sz="2400" b="1" dirty="0"/>
              <a:t>И самолетик  запускать  бумажный.</a:t>
            </a:r>
            <a:br>
              <a:rPr lang="ru-RU" sz="2400" b="1" dirty="0"/>
            </a:br>
            <a:r>
              <a:rPr lang="ru-RU" sz="2400" b="1" dirty="0"/>
              <a:t>Сегодня в классе у ребят</a:t>
            </a:r>
            <a:br>
              <a:rPr lang="ru-RU" sz="2400" b="1" dirty="0"/>
            </a:br>
            <a:r>
              <a:rPr lang="ru-RU" sz="2400" b="1" dirty="0"/>
              <a:t>Урок уж больно важный!</a:t>
            </a:r>
          </a:p>
        </p:txBody>
      </p:sp>
      <p:pic>
        <p:nvPicPr>
          <p:cNvPr id="30722" name="Picture 2" descr="http://www.polistaj.ru/image/Small/multimedia/books_covers/10108994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418340">
            <a:off x="739575" y="3724067"/>
            <a:ext cx="1866259" cy="2437279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Contrasting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2530" name="Picture 2" descr="http://static.baza.farpost.ru/v/1439981418722_bulletin"/>
          <p:cNvPicPr>
            <a:picLocks noChangeAspect="1" noChangeArrowheads="1"/>
          </p:cNvPicPr>
          <p:nvPr/>
        </p:nvPicPr>
        <p:blipFill>
          <a:blip r:embed="rId3"/>
          <a:srcRect l="50563" t="780" r="1486" b="1903"/>
          <a:stretch>
            <a:fillRect/>
          </a:stretch>
        </p:blipFill>
        <p:spPr bwMode="auto">
          <a:xfrm rot="1007643">
            <a:off x="5732765" y="3707346"/>
            <a:ext cx="1929431" cy="2581632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22532" name="AutoShape 4" descr="https://coloniales.ru/2168-large_default/buneev-literaturnoe-chtenie-4-kl-v-okeane-sveta-uchebnik-v-2-kh-ch-chast-2-fgo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ttp://img1.labirint.ru/books/236350/scrn_big_1.jpg"/>
          <p:cNvPicPr>
            <a:picLocks noChangeAspect="1" noChangeArrowheads="1"/>
          </p:cNvPicPr>
          <p:nvPr/>
        </p:nvPicPr>
        <p:blipFill>
          <a:blip r:embed="rId2"/>
          <a:srcRect l="2673" t="3120" r="3762" b="4890"/>
          <a:stretch>
            <a:fillRect/>
          </a:stretch>
        </p:blipFill>
        <p:spPr bwMode="auto">
          <a:xfrm>
            <a:off x="749508" y="914400"/>
            <a:ext cx="7570033" cy="5630545"/>
          </a:xfrm>
          <a:prstGeom prst="rect">
            <a:avLst/>
          </a:prstGeom>
          <a:noFill/>
          <a:ln>
            <a:solidFill>
              <a:srgbClr val="501D1C"/>
            </a:solidFill>
          </a:ln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char.ru/books/7186790_Istoriya_Vlasa_-_lentyaya_i_lobotryasa.jpg"/>
          <p:cNvPicPr>
            <a:picLocks noChangeAspect="1" noChangeArrowheads="1"/>
          </p:cNvPicPr>
          <p:nvPr/>
        </p:nvPicPr>
        <p:blipFill>
          <a:blip r:embed="rId2"/>
          <a:srcRect l="16050"/>
          <a:stretch>
            <a:fillRect/>
          </a:stretch>
        </p:blipFill>
        <p:spPr bwMode="auto">
          <a:xfrm>
            <a:off x="401302" y="993897"/>
            <a:ext cx="4110737" cy="5132983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3957526" y="1343827"/>
            <a:ext cx="46958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4375"/>
            <a:r>
              <a:rPr lang="ru-RU" sz="2400" b="1" dirty="0" err="1"/>
              <a:t>Влас</a:t>
            </a:r>
            <a:r>
              <a:rPr lang="ru-RU" sz="2400" b="1" dirty="0"/>
              <a:t> </a:t>
            </a:r>
            <a:r>
              <a:rPr lang="ru-RU" sz="2400" b="1" dirty="0" err="1"/>
              <a:t>Прогулкин</a:t>
            </a:r>
            <a:r>
              <a:rPr lang="ru-RU" sz="2400" b="1" dirty="0"/>
              <a:t> -</a:t>
            </a:r>
          </a:p>
          <a:p>
            <a:r>
              <a:rPr lang="ru-RU" sz="2400" b="1" dirty="0"/>
              <a:t>                                милый мальчик,</a:t>
            </a:r>
          </a:p>
          <a:p>
            <a:r>
              <a:rPr lang="ru-RU" sz="2400" b="1" dirty="0"/>
              <a:t>               спать ложился,</a:t>
            </a:r>
          </a:p>
          <a:p>
            <a:r>
              <a:rPr lang="ru-RU" sz="2400" b="1" dirty="0"/>
              <a:t>                              взяв журнальчик.</a:t>
            </a:r>
          </a:p>
          <a:p>
            <a:r>
              <a:rPr lang="ru-RU" sz="2400" b="1" dirty="0"/>
              <a:t>                         Всё в журнале</a:t>
            </a:r>
          </a:p>
          <a:p>
            <a:r>
              <a:rPr lang="ru-RU" sz="2400" b="1" dirty="0"/>
              <a:t>                             интересно.</a:t>
            </a:r>
          </a:p>
          <a:p>
            <a:r>
              <a:rPr lang="ru-RU" sz="2400" b="1" dirty="0"/>
              <a:t>               - Дочитаю весь,</a:t>
            </a:r>
          </a:p>
          <a:p>
            <a:r>
              <a:rPr lang="ru-RU" sz="2400" b="1" dirty="0"/>
              <a:t>                               хоть тресну! -</a:t>
            </a:r>
          </a:p>
          <a:p>
            <a:r>
              <a:rPr lang="ru-RU" sz="2400" b="1" dirty="0"/>
              <a:t>               Ни отец его,</a:t>
            </a:r>
          </a:p>
          <a:p>
            <a:r>
              <a:rPr lang="ru-RU" sz="2400" b="1" dirty="0"/>
              <a:t>                          ни мать</a:t>
            </a:r>
          </a:p>
          <a:p>
            <a:r>
              <a:rPr lang="ru-RU" sz="2400" b="1" dirty="0"/>
              <a:t>               не могли</a:t>
            </a:r>
          </a:p>
          <a:p>
            <a:r>
              <a:rPr lang="ru-RU" sz="2400" b="1" dirty="0"/>
              <a:t>                        заставить </a:t>
            </a:r>
            <a:r>
              <a:rPr lang="ru-RU" sz="2400" b="1" dirty="0" smtClean="0"/>
              <a:t>спать…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54046" y="123825"/>
            <a:ext cx="626588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Знакомство с произведением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04734" y="4616969"/>
            <a:ext cx="4107305" cy="1569660"/>
          </a:xfrm>
          <a:prstGeom prst="rect">
            <a:avLst/>
          </a:prstGeom>
          <a:solidFill>
            <a:srgbClr val="FFFFD1"/>
          </a:solidFill>
          <a:ln>
            <a:solidFill>
              <a:srgbClr val="501D1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Прочитав первые строки этого стихотворения, что вы можете сказать про этого мальчика? Какой он?</a:t>
            </a:r>
            <a:endParaRPr lang="ru-RU" sz="2400" b="1" dirty="0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50520" y="1950720"/>
            <a:ext cx="626014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Беседа по содержанию.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indent="360363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 какой целью 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</a:rPr>
              <a:t>Маяковский 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написал 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это 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стихотворение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Что олицетворяет собой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Влас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 чем борется поэт? </a:t>
            </a:r>
          </a:p>
          <a:p>
            <a:pPr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Точно ли выбрано слово «борется», уместно ли будет сказать «не соглашается», «не принимает»?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2" descr="http://www.char.ru/books/7186790_Istoriya_Vlasa_-_lentyaya_i_lobotryasa.jpg"/>
          <p:cNvPicPr>
            <a:picLocks noChangeAspect="1" noChangeArrowheads="1"/>
          </p:cNvPicPr>
          <p:nvPr/>
        </p:nvPicPr>
        <p:blipFill>
          <a:blip r:embed="rId2"/>
          <a:srcRect l="16050"/>
          <a:stretch>
            <a:fillRect/>
          </a:stretch>
        </p:blipFill>
        <p:spPr bwMode="auto">
          <a:xfrm>
            <a:off x="6685612" y="2160352"/>
            <a:ext cx="2188605" cy="2936304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379096" y="1184223"/>
            <a:ext cx="5726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Чтение стихотворения с.103-107.</a:t>
            </a:r>
            <a:endParaRPr lang="ru-RU" sz="2800" b="1" dirty="0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0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0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0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899410" y="1139253"/>
            <a:ext cx="767496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М. Пришвин любил творчество Маяковского, сравнивал себя с ним. Послушайте фрагмент из его дневниковых записей, определите, что объединяет этих писателей (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задание III.3 в тетради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«Читаю взасос Маяковского. Считаю, что поэзия – не главное в его поэмах. Главное – то, о чём я пишу каждый день, чтобы день пришпилить к бумаге. Потомки, может быть, и будут ругаться, но дело сделано – день пришпилен, и это есть правда, которой, оказалось, служил Маяковский».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– Как относились Пришвин и Маяковский к труду писателя?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4046" y="123825"/>
            <a:ext cx="626588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Работа в тетради </a:t>
            </a:r>
            <a:endParaRPr lang="ru-RU" sz="3600" b="1" dirty="0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 rot="20701973">
            <a:off x="213770" y="1636492"/>
            <a:ext cx="8784661" cy="2281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844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kern="10" dirty="0" smtClean="0">
                <a:ln w="11430"/>
                <a:solidFill>
                  <a:srgbClr val="0000D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Спасибо </a:t>
            </a:r>
            <a:r>
              <a:rPr lang="ru-RU" sz="3600" b="1" i="1" kern="10" dirty="0">
                <a:ln w="11430"/>
                <a:solidFill>
                  <a:srgbClr val="0000D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за работу!</a:t>
            </a:r>
          </a:p>
        </p:txBody>
      </p:sp>
      <p:pic>
        <p:nvPicPr>
          <p:cNvPr id="3" name="Picture 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357950" y="4071942"/>
            <a:ext cx="1947906" cy="203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14006" y="4526310"/>
            <a:ext cx="54754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Дома: </a:t>
            </a:r>
          </a:p>
          <a:p>
            <a:pPr algn="ctr"/>
            <a:r>
              <a:rPr lang="ru-RU" sz="3600" b="1" smtClean="0"/>
              <a:t>выразительное </a:t>
            </a:r>
            <a:r>
              <a:rPr lang="ru-RU" sz="3600" b="1" dirty="0" smtClean="0"/>
              <a:t>чтение, наизусть отрывок.</a:t>
            </a:r>
            <a:endParaRPr lang="ru-RU" sz="3600" dirty="0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feb-web.ru/feb/litnas/pictures/m65-34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475" y="1220010"/>
            <a:ext cx="3552822" cy="4913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065550" y="1397498"/>
            <a:ext cx="494398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/>
              <a:t>Маяковский</a:t>
            </a:r>
          </a:p>
          <a:p>
            <a:pPr algn="ctr"/>
            <a:r>
              <a:rPr lang="ru-RU" sz="3200" b="1" dirty="0" smtClean="0"/>
              <a:t> </a:t>
            </a:r>
            <a:r>
              <a:rPr lang="ru-RU" sz="3200" b="1" dirty="0"/>
              <a:t>Владимир Владимирович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338536" y="2869660"/>
            <a:ext cx="447472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7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 июля 1893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,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Багдати</a:t>
            </a:r>
            <a:r>
              <a:rPr kumimoji="0" lang="ru-RU" sz="2400" b="1" i="1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,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Кутаисская губерния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—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14 апреля 1930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Москва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76425" y="6210300"/>
            <a:ext cx="1218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Century" pitchFamily="18" charset="0"/>
              </a:rPr>
              <a:t>1918 год</a:t>
            </a:r>
            <a:endParaRPr lang="ru-RU" sz="2000" b="1" i="1" dirty="0">
              <a:latin typeface="Century" pitchFamily="18" charset="0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3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38625" y="1374845"/>
            <a:ext cx="42100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000" b="1" dirty="0"/>
              <a:t>Владимир Маяковский родился в селе </a:t>
            </a:r>
            <a:r>
              <a:rPr lang="ru-RU" sz="2000" b="1" dirty="0" err="1"/>
              <a:t>Багдати</a:t>
            </a:r>
            <a:r>
              <a:rPr lang="ru-RU" sz="2000" b="1" dirty="0"/>
              <a:t> </a:t>
            </a:r>
            <a:r>
              <a:rPr lang="ru-RU" sz="2000" b="1" dirty="0" smtClean="0"/>
              <a:t>Кутаисской губернии в</a:t>
            </a:r>
            <a:r>
              <a:rPr lang="ru-RU" sz="2000" b="1" dirty="0"/>
              <a:t> Грузии, в семье Владимира Константиновича Маяковского </a:t>
            </a:r>
            <a:r>
              <a:rPr lang="ru-RU" sz="2000" b="1" dirty="0" smtClean="0"/>
              <a:t>, </a:t>
            </a:r>
            <a:r>
              <a:rPr lang="ru-RU" sz="2000" b="1" dirty="0"/>
              <a:t>служившего </a:t>
            </a:r>
            <a:r>
              <a:rPr lang="ru-RU" sz="2000" b="1" dirty="0" smtClean="0"/>
              <a:t>лесничим. </a:t>
            </a:r>
          </a:p>
          <a:p>
            <a:pPr indent="361950" algn="just"/>
            <a:r>
              <a:rPr lang="ru-RU" sz="2000" b="1" dirty="0" smtClean="0"/>
              <a:t>Мать </a:t>
            </a:r>
            <a:r>
              <a:rPr lang="ru-RU" sz="2000" b="1" dirty="0"/>
              <a:t>поэта, Александра Алексеевна </a:t>
            </a:r>
            <a:r>
              <a:rPr lang="ru-RU" sz="2000" b="1" dirty="0" smtClean="0"/>
              <a:t>Павленко (1867—1954</a:t>
            </a:r>
            <a:r>
              <a:rPr lang="ru-RU" sz="2000" b="1" dirty="0" smtClean="0"/>
              <a:t>) </a:t>
            </a:r>
            <a:r>
              <a:rPr lang="ru-RU" sz="2000" b="1" dirty="0" smtClean="0"/>
              <a:t>из рода кубанских казаков</a:t>
            </a:r>
            <a:r>
              <a:rPr lang="ru-RU" sz="2000" b="1" dirty="0" smtClean="0"/>
              <a:t>. </a:t>
            </a:r>
            <a:endParaRPr lang="ru-RU" sz="2000" b="1" dirty="0" smtClean="0"/>
          </a:p>
          <a:p>
            <a:pPr indent="361950" algn="just"/>
            <a:r>
              <a:rPr lang="ru-RU" sz="2000" b="1" dirty="0" smtClean="0"/>
              <a:t>У </a:t>
            </a:r>
            <a:r>
              <a:rPr lang="ru-RU" sz="2000" b="1" dirty="0"/>
              <a:t>будущего поэта было две </a:t>
            </a:r>
            <a:r>
              <a:rPr lang="ru-RU" sz="2000" b="1" dirty="0" smtClean="0"/>
              <a:t>сестры: Людмила (1884—1972) и</a:t>
            </a:r>
            <a:r>
              <a:rPr lang="ru-RU" sz="2000" b="1" dirty="0"/>
              <a:t> Ольга (1890—1949), и два брата: Константин (умер в трёхлетнем возрасте от скарлатины) и Александр (умер во младенчестве).</a:t>
            </a:r>
          </a:p>
        </p:txBody>
      </p:sp>
      <p:pic>
        <p:nvPicPr>
          <p:cNvPr id="19460" name="Picture 4" descr="Семья Маяковски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925" y="1285875"/>
            <a:ext cx="3535663" cy="4551363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47750" y="5981700"/>
            <a:ext cx="2002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>
                <a:latin typeface="Century" pitchFamily="18" charset="0"/>
              </a:rPr>
              <a:t>Кутаиси, 1905 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028700" y="5434013"/>
            <a:ext cx="6477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Село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Багдати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– родина В. В. Маяковского</a:t>
            </a:r>
          </a:p>
        </p:txBody>
      </p:sp>
      <p:pic>
        <p:nvPicPr>
          <p:cNvPr id="4" name="Picture 6" descr="http://gruziya.russo-turristo.ru/uploads/media/topic/2015/01/30/21/9817f2f531d6357fa1d6_1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8610" y="982492"/>
            <a:ext cx="5847540" cy="438565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mages53.fotki.com/v1457/photos/5/955265/8903744/DSCF3345-v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" y="1569243"/>
            <a:ext cx="3813174" cy="2859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62125" y="1004888"/>
            <a:ext cx="6524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501D1C"/>
                </a:solidFill>
                <a:latin typeface="Arial" charset="0"/>
              </a:rPr>
              <a:t>Дом, где родился </a:t>
            </a:r>
            <a:r>
              <a:rPr lang="ru-RU" sz="2800" b="1" dirty="0" smtClean="0">
                <a:solidFill>
                  <a:srgbClr val="501D1C"/>
                </a:solidFill>
                <a:latin typeface="Arial" charset="0"/>
              </a:rPr>
              <a:t>В.В</a:t>
            </a:r>
            <a:r>
              <a:rPr lang="ru-RU" sz="2800" b="1" dirty="0">
                <a:solidFill>
                  <a:srgbClr val="501D1C"/>
                </a:solidFill>
                <a:latin typeface="Arial" charset="0"/>
              </a:rPr>
              <a:t>. Маяковский</a:t>
            </a:r>
          </a:p>
        </p:txBody>
      </p:sp>
      <p:pic>
        <p:nvPicPr>
          <p:cNvPr id="26628" name="Picture 4" descr="http://www.travelgeorgia.ru/objects/gallery_file_3088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1561789"/>
            <a:ext cx="3965575" cy="2981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32" name="Picture 8" descr="https://images16.fotki.com/v377/photos/5/955265/8903744/DSCF3351-v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03525" y="4019550"/>
            <a:ext cx="3568700" cy="2676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6249" y="1105585"/>
            <a:ext cx="51911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000" b="1" dirty="0"/>
              <a:t>В 1902 году Маяковский поступил в гимназию в Кутаиси. Свободно владел грузинским языком.  </a:t>
            </a:r>
            <a:endParaRPr lang="ru-RU" sz="2000" b="1" dirty="0" smtClean="0"/>
          </a:p>
          <a:p>
            <a:pPr indent="361950" algn="just"/>
            <a:r>
              <a:rPr lang="ru-RU" sz="2000" b="1" dirty="0" smtClean="0"/>
              <a:t>В </a:t>
            </a:r>
            <a:r>
              <a:rPr lang="ru-RU" sz="2000" b="1" dirty="0"/>
              <a:t>феврале 1906 года от заражения крови умер его </a:t>
            </a:r>
            <a:r>
              <a:rPr lang="ru-RU" sz="2000" b="1" dirty="0" smtClean="0"/>
              <a:t>отец В.В.Маяковского.</a:t>
            </a:r>
          </a:p>
          <a:p>
            <a:pPr indent="361950" algn="just"/>
            <a:r>
              <a:rPr lang="ru-RU" sz="2000" b="1" dirty="0"/>
              <a:t>В июле того же года Маяковский вместе с мамой и сёстрами переехал в Москву, где поступил в IV класс 5-й классической </a:t>
            </a:r>
            <a:r>
              <a:rPr lang="ru-RU" sz="2000" b="1" dirty="0" smtClean="0"/>
              <a:t>гимназии.</a:t>
            </a:r>
            <a:endParaRPr lang="ru-RU" sz="2000" b="1" dirty="0"/>
          </a:p>
        </p:txBody>
      </p:sp>
      <p:pic>
        <p:nvPicPr>
          <p:cNvPr id="22530" name="Picture 2" descr="http://gdb.rferl.org/6B9DC9A1-2A4C-48AC-8DCD-F35E6311D45A_w640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326663"/>
            <a:ext cx="2838450" cy="3756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4" descr="http://photos.wikimapia.org/p/00/03/15/55/57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" y="3978705"/>
            <a:ext cx="2550927" cy="1986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8" name="Picture 10" descr="http://feb-web.ru/feb/mayakovsky/pictures/kmh-0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17725" y="4829175"/>
            <a:ext cx="2944556" cy="1825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retina.news.mail.ru/pic/05/63/image269009_b8227b5084d82f15a5912bac6e9ec9ab.jpg"/>
          <p:cNvPicPr>
            <a:picLocks noChangeAspect="1" noChangeArrowheads="1"/>
          </p:cNvPicPr>
          <p:nvPr/>
        </p:nvPicPr>
        <p:blipFill>
          <a:blip r:embed="rId2"/>
          <a:srcRect b="14433"/>
          <a:stretch>
            <a:fillRect/>
          </a:stretch>
        </p:blipFill>
        <p:spPr bwMode="auto">
          <a:xfrm>
            <a:off x="545303" y="1314450"/>
            <a:ext cx="3058322" cy="396240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940248" y="1273882"/>
            <a:ext cx="48209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000" b="1" dirty="0"/>
              <a:t>В Москве Маяковский познакомился с революционно настроенными студентами, начал увлекаться марксистской литературой, в </a:t>
            </a:r>
            <a:r>
              <a:rPr lang="ru-RU" sz="2000" b="1" dirty="0">
                <a:hlinkClick r:id="rId3" tooltip="1908 год"/>
              </a:rPr>
              <a:t>1908 году</a:t>
            </a:r>
            <a:r>
              <a:rPr lang="ru-RU" sz="2000" b="1" dirty="0"/>
              <a:t> вступил в </a:t>
            </a:r>
            <a:r>
              <a:rPr lang="ru-RU" sz="2000" b="1" dirty="0">
                <a:hlinkClick r:id="rId4" tooltip="РСДРП"/>
              </a:rPr>
              <a:t>РСДРП</a:t>
            </a:r>
            <a:r>
              <a:rPr lang="ru-RU" sz="2000" b="1" dirty="0"/>
              <a:t>. Был пропагандистом в торгово-промышленном подрайоне, в 1908—1909 годах трижды </a:t>
            </a:r>
            <a:r>
              <a:rPr lang="ru-RU" sz="2000" b="1" dirty="0" smtClean="0"/>
              <a:t>арестовывался.</a:t>
            </a:r>
          </a:p>
          <a:p>
            <a:pPr indent="361950" algn="just"/>
            <a:r>
              <a:rPr lang="ru-RU" sz="2000" b="1" dirty="0" smtClean="0"/>
              <a:t>Был </a:t>
            </a:r>
            <a:r>
              <a:rPr lang="ru-RU" sz="2000" b="1" dirty="0"/>
              <a:t>освобождён с передачей под надзор родителей по приговору суда как несовершеннолетний, действовавший «без разумения</a:t>
            </a:r>
            <a:r>
              <a:rPr lang="ru-RU" sz="2000" b="1" dirty="0" smtClean="0"/>
              <a:t>».</a:t>
            </a:r>
          </a:p>
          <a:p>
            <a:pPr indent="361950" algn="just"/>
            <a:r>
              <a:rPr lang="ru-RU" sz="2000" b="1" dirty="0"/>
              <a:t>В тюрьме Маяковский «скандалил», поэтому его часто переводили из части в </a:t>
            </a:r>
            <a:r>
              <a:rPr lang="ru-RU" sz="2000" b="1" dirty="0" smtClean="0"/>
              <a:t>часть.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77508" y="5549384"/>
            <a:ext cx="12186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latin typeface="Century" pitchFamily="18" charset="0"/>
              </a:rPr>
              <a:t>1910 год</a:t>
            </a:r>
            <a:endParaRPr lang="ru-RU" sz="2000" b="1" i="1" dirty="0">
              <a:latin typeface="Century" pitchFamily="18" charset="0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9731" y="1446051"/>
            <a:ext cx="463756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000" b="1" dirty="0"/>
              <a:t>Первое «</a:t>
            </a:r>
            <a:r>
              <a:rPr lang="ru-RU" sz="2000" b="1" dirty="0" err="1"/>
              <a:t>полустихотворение</a:t>
            </a:r>
            <a:r>
              <a:rPr lang="ru-RU" sz="2000" b="1" dirty="0"/>
              <a:t>» Маяковский напечатал в нелегальном журнале «Порыв», который издавался Третьей гимназией. По его словам, «</a:t>
            </a:r>
            <a:r>
              <a:rPr lang="ru-RU" sz="2000" b="1" i="1" dirty="0"/>
              <a:t>получилось невероятно революционно и в такой же степени безобразно</a:t>
            </a:r>
            <a:r>
              <a:rPr lang="ru-RU" sz="2000" b="1" dirty="0" smtClean="0"/>
              <a:t>».</a:t>
            </a:r>
          </a:p>
          <a:p>
            <a:pPr indent="361950" algn="just"/>
            <a:r>
              <a:rPr lang="ru-RU" sz="2000" b="1" dirty="0"/>
              <a:t>В тюрьме в </a:t>
            </a:r>
            <a:r>
              <a:rPr lang="ru-RU" sz="2000" b="1" dirty="0">
                <a:hlinkClick r:id="rId2" tooltip="1909 год"/>
              </a:rPr>
              <a:t>1909 году</a:t>
            </a:r>
            <a:r>
              <a:rPr lang="ru-RU" sz="2000" b="1" dirty="0"/>
              <a:t> Маяковский снова стал писать стихи, но был недоволен написанным. </a:t>
            </a:r>
            <a:endParaRPr lang="ru-RU" sz="2000" b="1" dirty="0" smtClean="0"/>
          </a:p>
          <a:p>
            <a:pPr indent="361950" algn="just"/>
            <a:r>
              <a:rPr lang="ru-RU" sz="2000" b="1" dirty="0"/>
              <a:t>Первое опубликованное стихотворение называлось «</a:t>
            </a:r>
            <a:r>
              <a:rPr lang="ru-RU" sz="2000" b="1" dirty="0">
                <a:hlinkClick r:id="rId3" tooltip="s:Ночь (Маяковский)"/>
              </a:rPr>
              <a:t>Ночь</a:t>
            </a:r>
            <a:r>
              <a:rPr lang="ru-RU" sz="2000" b="1" dirty="0"/>
              <a:t>» (</a:t>
            </a:r>
            <a:r>
              <a:rPr lang="ru-RU" sz="2000" b="1" dirty="0">
                <a:hlinkClick r:id="rId4" tooltip="1912"/>
              </a:rPr>
              <a:t>1912</a:t>
            </a:r>
            <a:r>
              <a:rPr lang="ru-RU" sz="2000" b="1" dirty="0" smtClean="0"/>
              <a:t>).</a:t>
            </a:r>
            <a:endParaRPr lang="ru-RU" sz="2000" b="1" dirty="0"/>
          </a:p>
        </p:txBody>
      </p:sp>
      <p:pic>
        <p:nvPicPr>
          <p:cNvPr id="4" name="Picture 2" descr="https://upload.wikimedia.org/wikipedia/commons/thumb/3/33/Mayakovsky-1910.jpg/220px-Mayakovsky-19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08600" y="1397000"/>
            <a:ext cx="3016250" cy="3962256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лев толстой</Template>
  <TotalTime>146</TotalTime>
  <Words>594</Words>
  <Application>Microsoft Office PowerPoint</Application>
  <PresentationFormat>Экран (4:3)</PresentationFormat>
  <Paragraphs>151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Презентация1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xxx</cp:lastModifiedBy>
  <cp:revision>23</cp:revision>
  <dcterms:created xsi:type="dcterms:W3CDTF">2016-03-27T16:55:35Z</dcterms:created>
  <dcterms:modified xsi:type="dcterms:W3CDTF">2016-03-30T10:21:35Z</dcterms:modified>
</cp:coreProperties>
</file>