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58" r:id="rId6"/>
    <p:sldId id="259" r:id="rId7"/>
    <p:sldId id="264" r:id="rId8"/>
    <p:sldId id="262" r:id="rId9"/>
    <p:sldId id="266" r:id="rId10"/>
    <p:sldId id="265" r:id="rId11"/>
    <p:sldId id="267" r:id="rId12"/>
    <p:sldId id="268" r:id="rId13"/>
    <p:sldId id="269" r:id="rId14"/>
    <p:sldId id="270"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CC"/>
    <a:srgbClr val="CC00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Рисунок 3" descr="flovin480.png"/>
          <p:cNvPicPr>
            <a:picLocks noChangeAspect="1"/>
          </p:cNvPicPr>
          <p:nvPr/>
        </p:nvPicPr>
        <p:blipFill>
          <a:blip r:embed="rId3"/>
          <a:stretch>
            <a:fillRect/>
          </a:stretch>
        </p:blipFill>
        <p:spPr>
          <a:xfrm>
            <a:off x="857250" y="3000375"/>
            <a:ext cx="8143875" cy="3609975"/>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Дата 3"/>
          <p:cNvSpPr>
            <a:spLocks noGrp="1"/>
          </p:cNvSpPr>
          <p:nvPr>
            <p:ph type="dt" sz="half" idx="10"/>
          </p:nvPr>
        </p:nvSpPr>
        <p:spPr/>
        <p:txBody>
          <a:bodyPr/>
          <a:lstStyle>
            <a:lvl1pPr>
              <a:defRPr/>
            </a:lvl1pPr>
          </a:lstStyle>
          <a:p>
            <a:pPr>
              <a:defRPr/>
            </a:pPr>
            <a:fld id="{7B03791B-0E04-42D2-B74F-72D990E29FBA}" type="datetimeFigureOut">
              <a:rPr lang="ru-RU"/>
              <a:pPr>
                <a:defRPr/>
              </a:pPr>
              <a:t>25.03.2016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EFEDEC0-D543-4F23-B8E0-3FFCA7EC34B2}" type="slidenum">
              <a:rPr lang="ru-RU"/>
              <a:pPr>
                <a:defRPr/>
              </a:pPr>
              <a:t>‹#›</a:t>
            </a:fld>
            <a:endParaRPr lang="ru-RU" dirty="0"/>
          </a:p>
        </p:txBody>
      </p:sp>
    </p:spTree>
    <p:extLst>
      <p:ext uri="{BB962C8B-B14F-4D97-AF65-F5344CB8AC3E}">
        <p14:creationId xmlns:p14="http://schemas.microsoft.com/office/powerpoint/2010/main" val="340451649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441AD4-F932-469B-87A2-997CB5D7E7DB}" type="datetimeFigureOut">
              <a:rPr lang="ru-RU"/>
              <a:pPr>
                <a:defRPr/>
              </a:pPr>
              <a:t>25.03.2016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2F01F9-81AB-409B-B9F8-AE3B126E3429}" type="slidenum">
              <a:rPr lang="ru-RU"/>
              <a:pPr>
                <a:defRPr/>
              </a:pPr>
              <a:t>‹#›</a:t>
            </a:fld>
            <a:endParaRPr lang="ru-RU" dirty="0"/>
          </a:p>
        </p:txBody>
      </p:sp>
    </p:spTree>
    <p:extLst>
      <p:ext uri="{BB962C8B-B14F-4D97-AF65-F5344CB8AC3E}">
        <p14:creationId xmlns:p14="http://schemas.microsoft.com/office/powerpoint/2010/main" val="391525596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8F6C342-9154-4E12-81D1-BC6E09CDF3CD}" type="datetimeFigureOut">
              <a:rPr lang="ru-RU"/>
              <a:pPr>
                <a:defRPr/>
              </a:pPr>
              <a:t>25.03.2016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CA15A2B-0BFD-4A79-8994-188A28A887F7}" type="slidenum">
              <a:rPr lang="ru-RU"/>
              <a:pPr>
                <a:defRPr/>
              </a:pPr>
              <a:t>‹#›</a:t>
            </a:fld>
            <a:endParaRPr lang="ru-RU" dirty="0"/>
          </a:p>
        </p:txBody>
      </p:sp>
    </p:spTree>
    <p:extLst>
      <p:ext uri="{BB962C8B-B14F-4D97-AF65-F5344CB8AC3E}">
        <p14:creationId xmlns:p14="http://schemas.microsoft.com/office/powerpoint/2010/main" val="360786311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26EF377-35ED-4AB7-80AD-0C3FADD3262D}" type="datetimeFigureOut">
              <a:rPr lang="ru-RU"/>
              <a:pPr>
                <a:defRPr/>
              </a:pPr>
              <a:t>25.03.2016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CE9595-4DC9-41EF-BEFF-972D4F9F72F8}" type="slidenum">
              <a:rPr lang="ru-RU"/>
              <a:pPr>
                <a:defRPr/>
              </a:pPr>
              <a:t>‹#›</a:t>
            </a:fld>
            <a:endParaRPr lang="ru-RU" dirty="0"/>
          </a:p>
        </p:txBody>
      </p:sp>
    </p:spTree>
    <p:extLst>
      <p:ext uri="{BB962C8B-B14F-4D97-AF65-F5344CB8AC3E}">
        <p14:creationId xmlns:p14="http://schemas.microsoft.com/office/powerpoint/2010/main" val="284381054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4" name="Рисунок 7" descr="5c50eefd8a3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420813"/>
            <a:ext cx="6429375"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12.jpg"/>
          <p:cNvPicPr>
            <a:picLocks noChangeAspect="1"/>
          </p:cNvPicPr>
          <p:nvPr/>
        </p:nvPicPr>
        <p:blipFill>
          <a:blip r:embed="rId3" cstate="print"/>
          <a:stretch>
            <a:fillRect/>
          </a:stretch>
        </p:blipFill>
        <p:spPr>
          <a:xfrm rot="10800000">
            <a:off x="0" y="5795367"/>
            <a:ext cx="9144000" cy="10626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12.jpg"/>
          <p:cNvPicPr>
            <a:picLocks noChangeAspect="1"/>
          </p:cNvPicPr>
          <p:nvPr/>
        </p:nvPicPr>
        <p:blipFill>
          <a:blip r:embed="rId3" cstate="print"/>
          <a:stretch>
            <a:fillRect/>
          </a:stretch>
        </p:blipFill>
        <p:spPr>
          <a:xfrm>
            <a:off x="0" y="0"/>
            <a:ext cx="9144000" cy="10626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Дата 3"/>
          <p:cNvSpPr>
            <a:spLocks noGrp="1"/>
          </p:cNvSpPr>
          <p:nvPr>
            <p:ph type="dt" sz="half" idx="10"/>
          </p:nvPr>
        </p:nvSpPr>
        <p:spPr/>
        <p:txBody>
          <a:bodyPr/>
          <a:lstStyle>
            <a:lvl1pPr>
              <a:defRPr/>
            </a:lvl1pPr>
          </a:lstStyle>
          <a:p>
            <a:pPr>
              <a:defRPr/>
            </a:pPr>
            <a:fld id="{A3B5A688-53E9-40FE-A3FE-276DCD377608}" type="datetimeFigureOut">
              <a:rPr lang="ru-RU"/>
              <a:pPr>
                <a:defRPr/>
              </a:pPr>
              <a:t>25.03.2016</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4A6226D-1602-4C0D-B341-4CE5F3F751C8}" type="slidenum">
              <a:rPr lang="ru-RU"/>
              <a:pPr>
                <a:defRPr/>
              </a:pPr>
              <a:t>‹#›</a:t>
            </a:fld>
            <a:endParaRPr lang="ru-RU" dirty="0"/>
          </a:p>
        </p:txBody>
      </p:sp>
    </p:spTree>
    <p:extLst>
      <p:ext uri="{BB962C8B-B14F-4D97-AF65-F5344CB8AC3E}">
        <p14:creationId xmlns:p14="http://schemas.microsoft.com/office/powerpoint/2010/main" val="58612760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035760C-0495-45CA-93C3-271E009A6C15}" type="datetimeFigureOut">
              <a:rPr lang="ru-RU"/>
              <a:pPr>
                <a:defRPr/>
              </a:pPr>
              <a:t>25.03.2016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A126E49-EDE0-4370-9D9B-DAD6AA1BBC21}" type="slidenum">
              <a:rPr lang="ru-RU"/>
              <a:pPr>
                <a:defRPr/>
              </a:pPr>
              <a:t>‹#›</a:t>
            </a:fld>
            <a:endParaRPr lang="ru-RU" dirty="0"/>
          </a:p>
        </p:txBody>
      </p:sp>
    </p:spTree>
    <p:extLst>
      <p:ext uri="{BB962C8B-B14F-4D97-AF65-F5344CB8AC3E}">
        <p14:creationId xmlns:p14="http://schemas.microsoft.com/office/powerpoint/2010/main" val="177003463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B804FED-7E45-4CAB-8C8E-C9D24DFB7890}" type="datetimeFigureOut">
              <a:rPr lang="ru-RU"/>
              <a:pPr>
                <a:defRPr/>
              </a:pPr>
              <a:t>25.03.2016</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499DD2D-667B-4421-B6A0-2C03A1C68220}" type="slidenum">
              <a:rPr lang="ru-RU"/>
              <a:pPr>
                <a:defRPr/>
              </a:pPr>
              <a:t>‹#›</a:t>
            </a:fld>
            <a:endParaRPr lang="ru-RU" dirty="0"/>
          </a:p>
        </p:txBody>
      </p:sp>
    </p:spTree>
    <p:extLst>
      <p:ext uri="{BB962C8B-B14F-4D97-AF65-F5344CB8AC3E}">
        <p14:creationId xmlns:p14="http://schemas.microsoft.com/office/powerpoint/2010/main" val="259588424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73E6C7A-010F-42F4-B521-DA6AC6DC3BE8}" type="datetimeFigureOut">
              <a:rPr lang="ru-RU"/>
              <a:pPr>
                <a:defRPr/>
              </a:pPr>
              <a:t>25.03.2016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2FD9924-FC90-4FA3-A083-DA67E87D08EC}" type="slidenum">
              <a:rPr lang="ru-RU"/>
              <a:pPr>
                <a:defRPr/>
              </a:pPr>
              <a:t>‹#›</a:t>
            </a:fld>
            <a:endParaRPr lang="ru-RU" dirty="0"/>
          </a:p>
        </p:txBody>
      </p:sp>
    </p:spTree>
    <p:extLst>
      <p:ext uri="{BB962C8B-B14F-4D97-AF65-F5344CB8AC3E}">
        <p14:creationId xmlns:p14="http://schemas.microsoft.com/office/powerpoint/2010/main" val="79459706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060F99C-EA3D-45E5-AB23-FD23C2BD3C6E}" type="datetimeFigureOut">
              <a:rPr lang="ru-RU"/>
              <a:pPr>
                <a:defRPr/>
              </a:pPr>
              <a:t>25.03.2016</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9DAFE22-0B8E-40EF-98E7-F513FF3BEB45}" type="slidenum">
              <a:rPr lang="ru-RU"/>
              <a:pPr>
                <a:defRPr/>
              </a:pPr>
              <a:t>‹#›</a:t>
            </a:fld>
            <a:endParaRPr lang="ru-RU" dirty="0"/>
          </a:p>
        </p:txBody>
      </p:sp>
    </p:spTree>
    <p:extLst>
      <p:ext uri="{BB962C8B-B14F-4D97-AF65-F5344CB8AC3E}">
        <p14:creationId xmlns:p14="http://schemas.microsoft.com/office/powerpoint/2010/main" val="6193668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26849AC-5E94-40F5-908B-D6055BF54071}" type="datetimeFigureOut">
              <a:rPr lang="ru-RU"/>
              <a:pPr>
                <a:defRPr/>
              </a:pPr>
              <a:t>25.03.2016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7B38486-3FCE-497D-AD9D-5C16B96D5678}" type="slidenum">
              <a:rPr lang="ru-RU"/>
              <a:pPr>
                <a:defRPr/>
              </a:pPr>
              <a:t>‹#›</a:t>
            </a:fld>
            <a:endParaRPr lang="ru-RU" dirty="0"/>
          </a:p>
        </p:txBody>
      </p:sp>
    </p:spTree>
    <p:extLst>
      <p:ext uri="{BB962C8B-B14F-4D97-AF65-F5344CB8AC3E}">
        <p14:creationId xmlns:p14="http://schemas.microsoft.com/office/powerpoint/2010/main" val="170730707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ln w="28575">
            <a:solidFill>
              <a:srgbClr val="FF33CC"/>
            </a:solidFill>
            <a:prstDash val="dash"/>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CFCCF39-910C-44D0-8DAD-CE511B3570C8}" type="datetimeFigureOut">
              <a:rPr lang="ru-RU"/>
              <a:pPr>
                <a:defRPr/>
              </a:pPr>
              <a:t>25.03.2016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E12885-A23A-48C0-9F2F-BBF20FCD7B6B}" type="slidenum">
              <a:rPr lang="ru-RU"/>
              <a:pPr>
                <a:defRPr/>
              </a:pPr>
              <a:t>‹#›</a:t>
            </a:fld>
            <a:endParaRPr lang="ru-RU" dirty="0"/>
          </a:p>
        </p:txBody>
      </p:sp>
    </p:spTree>
    <p:extLst>
      <p:ext uri="{BB962C8B-B14F-4D97-AF65-F5344CB8AC3E}">
        <p14:creationId xmlns:p14="http://schemas.microsoft.com/office/powerpoint/2010/main" val="109282194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Рисунок 6" descr="13.jpg"/>
          <p:cNvPicPr>
            <a:picLocks noChangeAspect="1"/>
          </p:cNvPicPr>
          <p:nvPr/>
        </p:nvPicPr>
        <p:blipFill>
          <a:blip r:embed="rId13" cstate="print"/>
          <a:stretch>
            <a:fillRect/>
          </a:stretch>
        </p:blipFill>
        <p:spPr>
          <a:xfrm>
            <a:off x="0" y="0"/>
            <a:ext cx="1017984"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Заголовок 1"/>
          <p:cNvSpPr>
            <a:spLocks noGrp="1"/>
          </p:cNvSpPr>
          <p:nvPr>
            <p:ph type="title"/>
          </p:nvPr>
        </p:nvSpPr>
        <p:spPr>
          <a:xfrm>
            <a:off x="1071563" y="274638"/>
            <a:ext cx="7615237"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dirty="0" smtClean="0"/>
              <a:t>Образец заголовка</a:t>
            </a:r>
            <a:endParaRPr lang="ru-RU" dirty="0"/>
          </a:p>
        </p:txBody>
      </p:sp>
      <p:sp>
        <p:nvSpPr>
          <p:cNvPr id="3" name="Текст 2"/>
          <p:cNvSpPr>
            <a:spLocks noGrp="1"/>
          </p:cNvSpPr>
          <p:nvPr>
            <p:ph type="body" idx="1"/>
          </p:nvPr>
        </p:nvSpPr>
        <p:spPr>
          <a:xfrm>
            <a:off x="1071563" y="1600200"/>
            <a:ext cx="7615237" cy="4525963"/>
          </a:xfrm>
          <a:prstGeom prst="rect">
            <a:avLst/>
          </a:prstGeom>
        </p:spPr>
        <p:txBody>
          <a:bodyPr vert="horz" lIns="91440" tIns="45720" rIns="91440" bIns="45720"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7DC8757-1A64-4B28-8831-3D6B54DDED25}" type="datetimeFigureOut">
              <a:rPr lang="ru-RU"/>
              <a:pPr>
                <a:defRPr/>
              </a:pPr>
              <a:t>25.03.2016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5DF3A13-DAEA-4F04-9D3F-23DFD962EB88}"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slow">
    <p:wipe/>
  </p:transition>
  <p:txStyles>
    <p:titleStyle>
      <a:lvl1pPr algn="ctr" rtl="0" eaLnBrk="1" fontAlgn="base" hangingPunct="1">
        <a:spcBef>
          <a:spcPct val="0"/>
        </a:spcBef>
        <a:spcAft>
          <a:spcPct val="0"/>
        </a:spcAft>
        <a:defRPr sz="5400" b="1" kern="1200" spc="50">
          <a:ln w="11430"/>
          <a:solidFill>
            <a:srgbClr val="CC00CC"/>
          </a:solidFill>
          <a:effectLst>
            <a:outerShdw blurRad="76200" dist="50800" dir="5400000" algn="tl" rotWithShape="0">
              <a:srgbClr val="000000">
                <a:alpha val="65000"/>
              </a:srgbClr>
            </a:outerShdw>
          </a:effectLst>
          <a:latin typeface="+mj-lt"/>
          <a:ea typeface="+mj-ea"/>
          <a:cs typeface="+mj-cs"/>
        </a:defRPr>
      </a:lvl1pPr>
      <a:lvl2pPr algn="ctr" rtl="0" eaLnBrk="1" fontAlgn="base" hangingPunct="1">
        <a:spcBef>
          <a:spcPct val="0"/>
        </a:spcBef>
        <a:spcAft>
          <a:spcPct val="0"/>
        </a:spcAft>
        <a:defRPr sz="5400" b="1">
          <a:solidFill>
            <a:srgbClr val="CC00CC"/>
          </a:solidFill>
          <a:latin typeface="Calibri" pitchFamily="34" charset="0"/>
        </a:defRPr>
      </a:lvl2pPr>
      <a:lvl3pPr algn="ctr" rtl="0" eaLnBrk="1" fontAlgn="base" hangingPunct="1">
        <a:spcBef>
          <a:spcPct val="0"/>
        </a:spcBef>
        <a:spcAft>
          <a:spcPct val="0"/>
        </a:spcAft>
        <a:defRPr sz="5400" b="1">
          <a:solidFill>
            <a:srgbClr val="CC00CC"/>
          </a:solidFill>
          <a:latin typeface="Calibri" pitchFamily="34" charset="0"/>
        </a:defRPr>
      </a:lvl3pPr>
      <a:lvl4pPr algn="ctr" rtl="0" eaLnBrk="1" fontAlgn="base" hangingPunct="1">
        <a:spcBef>
          <a:spcPct val="0"/>
        </a:spcBef>
        <a:spcAft>
          <a:spcPct val="0"/>
        </a:spcAft>
        <a:defRPr sz="5400" b="1">
          <a:solidFill>
            <a:srgbClr val="CC00CC"/>
          </a:solidFill>
          <a:latin typeface="Calibri" pitchFamily="34" charset="0"/>
        </a:defRPr>
      </a:lvl4pPr>
      <a:lvl5pPr algn="ctr" rtl="0" eaLnBrk="1" fontAlgn="base" hangingPunct="1">
        <a:spcBef>
          <a:spcPct val="0"/>
        </a:spcBef>
        <a:spcAft>
          <a:spcPct val="0"/>
        </a:spcAft>
        <a:defRPr sz="5400" b="1">
          <a:solidFill>
            <a:srgbClr val="CC00CC"/>
          </a:solidFill>
          <a:latin typeface="Calibri" pitchFamily="34" charset="0"/>
        </a:defRPr>
      </a:lvl5pPr>
      <a:lvl6pPr marL="457200" algn="ctr" rtl="0" eaLnBrk="1" fontAlgn="base" hangingPunct="1">
        <a:spcBef>
          <a:spcPct val="0"/>
        </a:spcBef>
        <a:spcAft>
          <a:spcPct val="0"/>
        </a:spcAft>
        <a:defRPr sz="5400" b="1">
          <a:solidFill>
            <a:srgbClr val="CC00CC"/>
          </a:solidFill>
          <a:latin typeface="Calibri" pitchFamily="34" charset="0"/>
        </a:defRPr>
      </a:lvl6pPr>
      <a:lvl7pPr marL="914400" algn="ctr" rtl="0" eaLnBrk="1" fontAlgn="base" hangingPunct="1">
        <a:spcBef>
          <a:spcPct val="0"/>
        </a:spcBef>
        <a:spcAft>
          <a:spcPct val="0"/>
        </a:spcAft>
        <a:defRPr sz="5400" b="1">
          <a:solidFill>
            <a:srgbClr val="CC00CC"/>
          </a:solidFill>
          <a:latin typeface="Calibri" pitchFamily="34" charset="0"/>
        </a:defRPr>
      </a:lvl7pPr>
      <a:lvl8pPr marL="1371600" algn="ctr" rtl="0" eaLnBrk="1" fontAlgn="base" hangingPunct="1">
        <a:spcBef>
          <a:spcPct val="0"/>
        </a:spcBef>
        <a:spcAft>
          <a:spcPct val="0"/>
        </a:spcAft>
        <a:defRPr sz="5400" b="1">
          <a:solidFill>
            <a:srgbClr val="CC00CC"/>
          </a:solidFill>
          <a:latin typeface="Calibri" pitchFamily="34" charset="0"/>
        </a:defRPr>
      </a:lvl8pPr>
      <a:lvl9pPr marL="1828800" algn="ctr" rtl="0" eaLnBrk="1" fontAlgn="base" hangingPunct="1">
        <a:spcBef>
          <a:spcPct val="0"/>
        </a:spcBef>
        <a:spcAft>
          <a:spcPct val="0"/>
        </a:spcAft>
        <a:defRPr sz="5400" b="1">
          <a:solidFill>
            <a:srgbClr val="CC00CC"/>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b="1" kern="1200">
          <a:ln w="11430"/>
          <a:solidFill>
            <a:srgbClr val="FF3399"/>
          </a:solidFill>
          <a:effectLst>
            <a:outerShdw blurRad="50800" dist="39000" dir="5460000" algn="tl">
              <a:srgbClr val="000000">
                <a:alpha val="38000"/>
              </a:srgbClr>
            </a:outerShdw>
          </a:effectLst>
          <a:latin typeface="+mn-lt"/>
          <a:ea typeface="+mn-ea"/>
          <a:cs typeface="+mn-cs"/>
        </a:defRPr>
      </a:lvl1pPr>
      <a:lvl2pPr marL="742950" indent="-285750" algn="l" rtl="0" eaLnBrk="1" fontAlgn="base" hangingPunct="1">
        <a:spcBef>
          <a:spcPct val="20000"/>
        </a:spcBef>
        <a:spcAft>
          <a:spcPct val="0"/>
        </a:spcAft>
        <a:buFont typeface="Arial" charset="0"/>
        <a:buChar char="–"/>
        <a:defRPr sz="2800" b="1" kern="1200">
          <a:ln w="11430"/>
          <a:solidFill>
            <a:srgbClr val="FF3399"/>
          </a:solidFill>
          <a:effectLst>
            <a:outerShdw blurRad="50800" dist="39000" dir="5460000" algn="tl">
              <a:srgbClr val="000000">
                <a:alpha val="38000"/>
              </a:srgbClr>
            </a:outerShdw>
          </a:effectLst>
          <a:latin typeface="+mn-lt"/>
          <a:ea typeface="+mn-ea"/>
          <a:cs typeface="+mn-cs"/>
        </a:defRPr>
      </a:lvl2pPr>
      <a:lvl3pPr marL="1143000" indent="-228600" algn="l" rtl="0" eaLnBrk="1" fontAlgn="base" hangingPunct="1">
        <a:spcBef>
          <a:spcPct val="20000"/>
        </a:spcBef>
        <a:spcAft>
          <a:spcPct val="0"/>
        </a:spcAft>
        <a:buFont typeface="Arial" charset="0"/>
        <a:buChar char="•"/>
        <a:defRPr sz="2400" b="1" kern="1200">
          <a:ln w="11430"/>
          <a:solidFill>
            <a:srgbClr val="FF3399"/>
          </a:solidFill>
          <a:effectLst>
            <a:outerShdw blurRad="50800" dist="39000" dir="5460000" algn="tl">
              <a:srgbClr val="000000">
                <a:alpha val="38000"/>
              </a:srgbClr>
            </a:outerShdw>
          </a:effectLst>
          <a:latin typeface="+mn-lt"/>
          <a:ea typeface="+mn-ea"/>
          <a:cs typeface="+mn-cs"/>
        </a:defRPr>
      </a:lvl3pPr>
      <a:lvl4pPr marL="1600200" indent="-228600" algn="l" rtl="0" eaLnBrk="1" fontAlgn="base" hangingPunct="1">
        <a:spcBef>
          <a:spcPct val="20000"/>
        </a:spcBef>
        <a:spcAft>
          <a:spcPct val="0"/>
        </a:spcAft>
        <a:buFont typeface="Arial" charset="0"/>
        <a:buChar char="–"/>
        <a:defRPr sz="2000" b="1" kern="1200">
          <a:ln w="11430"/>
          <a:solidFill>
            <a:srgbClr val="FF3399"/>
          </a:solidFill>
          <a:effectLst>
            <a:outerShdw blurRad="50800" dist="39000" dir="5460000" algn="tl">
              <a:srgbClr val="000000">
                <a:alpha val="38000"/>
              </a:srgbClr>
            </a:outerShdw>
          </a:effectLst>
          <a:latin typeface="+mn-lt"/>
          <a:ea typeface="+mn-ea"/>
          <a:cs typeface="+mn-cs"/>
        </a:defRPr>
      </a:lvl4pPr>
      <a:lvl5pPr marL="2057400" indent="-228600" algn="l" rtl="0" eaLnBrk="1" fontAlgn="base" hangingPunct="1">
        <a:spcBef>
          <a:spcPct val="20000"/>
        </a:spcBef>
        <a:spcAft>
          <a:spcPct val="0"/>
        </a:spcAft>
        <a:buFont typeface="Arial" charset="0"/>
        <a:buChar char="»"/>
        <a:defRPr sz="2000" b="1" kern="1200">
          <a:ln w="11430"/>
          <a:solidFill>
            <a:srgbClr val="FF3399"/>
          </a:solidFill>
          <a:effectLst>
            <a:outerShdw blurRad="50800" dist="39000" dir="5460000" algn="tl">
              <a:srgbClr val="000000">
                <a:alpha val="3800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692697"/>
            <a:ext cx="7342584" cy="201622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ru-RU" sz="4800" spc="0" dirty="0" smtClean="0">
                <a:solidFill>
                  <a:srgbClr val="FF0066"/>
                </a:solidFill>
                <a:effectLst>
                  <a:outerShdw blurRad="50800" dist="39000" dir="5460000" algn="tl">
                    <a:srgbClr val="000000">
                      <a:alpha val="38000"/>
                    </a:srgbClr>
                  </a:outerShdw>
                </a:effectLst>
                <a:latin typeface="Monotype Corsiva" panose="03010101010201010101" pitchFamily="66" charset="0"/>
              </a:rPr>
              <a:t>Формирование связной речи </a:t>
            </a:r>
            <a:r>
              <a:rPr lang="ru-RU" sz="4800" spc="0" dirty="0" smtClean="0">
                <a:solidFill>
                  <a:srgbClr val="FF0066"/>
                </a:solidFill>
                <a:effectLst>
                  <a:outerShdw blurRad="50800" dist="39000" dir="5460000" algn="tl">
                    <a:srgbClr val="000000">
                      <a:alpha val="38000"/>
                    </a:srgbClr>
                  </a:outerShdw>
                </a:effectLst>
                <a:latin typeface="Monotype Corsiva" panose="03010101010201010101" pitchFamily="66" charset="0"/>
              </a:rPr>
              <a:t> </a:t>
            </a:r>
            <a:r>
              <a:rPr lang="ru-RU" sz="4800" spc="0" smtClean="0">
                <a:solidFill>
                  <a:srgbClr val="FF0066"/>
                </a:solidFill>
                <a:effectLst>
                  <a:outerShdw blurRad="50800" dist="39000" dir="5460000" algn="tl">
                    <a:srgbClr val="000000">
                      <a:alpha val="38000"/>
                    </a:srgbClr>
                  </a:outerShdw>
                </a:effectLst>
                <a:latin typeface="Monotype Corsiva" panose="03010101010201010101" pitchFamily="66" charset="0"/>
              </a:rPr>
              <a:t>у детей через </a:t>
            </a:r>
            <a:r>
              <a:rPr lang="ru-RU" sz="4800" spc="0" dirty="0" smtClean="0">
                <a:solidFill>
                  <a:srgbClr val="FF0066"/>
                </a:solidFill>
                <a:effectLst>
                  <a:outerShdw blurRad="50800" dist="39000" dir="5460000" algn="tl">
                    <a:srgbClr val="000000">
                      <a:alpha val="38000"/>
                    </a:srgbClr>
                  </a:outerShdw>
                </a:effectLst>
                <a:latin typeface="Monotype Corsiva" panose="03010101010201010101" pitchFamily="66" charset="0"/>
              </a:rPr>
              <a:t>игровую деятельность.</a:t>
            </a:r>
          </a:p>
        </p:txBody>
      </p:sp>
      <p:sp>
        <p:nvSpPr>
          <p:cNvPr id="3" name="Подзаголовок 2"/>
          <p:cNvSpPr>
            <a:spLocks noGrp="1"/>
          </p:cNvSpPr>
          <p:nvPr>
            <p:ph type="subTitle" idx="1"/>
          </p:nvPr>
        </p:nvSpPr>
        <p:spPr>
          <a:xfrm>
            <a:off x="971600" y="4077072"/>
            <a:ext cx="4032448" cy="1368152"/>
          </a:xfrm>
        </p:spPr>
        <p:txBody>
          <a:bodyPr>
            <a:normAutofit/>
          </a:bodyPr>
          <a:lstStyle/>
          <a:p>
            <a:pPr fontAlgn="auto">
              <a:spcAft>
                <a:spcPts val="0"/>
              </a:spcAft>
              <a:buFont typeface="Arial" pitchFamily="34" charset="0"/>
              <a:buNone/>
              <a:defRPr/>
            </a:pPr>
            <a:r>
              <a:rPr lang="ru-RU" sz="2000" b="0" dirty="0" smtClean="0">
                <a:ln w="18000">
                  <a:solidFill>
                    <a:schemeClr val="accent2">
                      <a:satMod val="140000"/>
                    </a:schemeClr>
                  </a:solidFill>
                  <a:prstDash val="solid"/>
                  <a:miter lim="800000"/>
                </a:ln>
                <a:solidFill>
                  <a:srgbClr val="FF0000"/>
                </a:solidFill>
                <a:effectLst/>
                <a:latin typeface="Times New Roman" panose="02020603050405020304" pitchFamily="18" charset="0"/>
                <a:cs typeface="Times New Roman" panose="02020603050405020304" pitchFamily="18" charset="0"/>
              </a:rPr>
              <a:t>Подготовила и выступила</a:t>
            </a:r>
          </a:p>
          <a:p>
            <a:pPr fontAlgn="auto">
              <a:spcAft>
                <a:spcPts val="0"/>
              </a:spcAft>
              <a:buFont typeface="Arial" pitchFamily="34" charset="0"/>
              <a:buNone/>
              <a:defRPr/>
            </a:pPr>
            <a:r>
              <a:rPr lang="ru-RU" sz="2000" b="0" dirty="0">
                <a:ln w="18000">
                  <a:solidFill>
                    <a:schemeClr val="accent2">
                      <a:satMod val="140000"/>
                    </a:schemeClr>
                  </a:solidFill>
                  <a:prstDash val="solid"/>
                  <a:miter lim="800000"/>
                </a:ln>
                <a:solidFill>
                  <a:srgbClr val="FF0000"/>
                </a:solidFill>
                <a:effectLst/>
                <a:latin typeface="Times New Roman" panose="02020603050405020304" pitchFamily="18" charset="0"/>
                <a:cs typeface="Times New Roman" panose="02020603050405020304" pitchFamily="18" charset="0"/>
              </a:rPr>
              <a:t>в</a:t>
            </a:r>
            <a:r>
              <a:rPr lang="ru-RU" sz="2000" b="0" dirty="0" smtClean="0">
                <a:ln w="18000">
                  <a:solidFill>
                    <a:schemeClr val="accent2">
                      <a:satMod val="140000"/>
                    </a:schemeClr>
                  </a:solidFill>
                  <a:prstDash val="solid"/>
                  <a:miter lim="800000"/>
                </a:ln>
                <a:solidFill>
                  <a:srgbClr val="FF0000"/>
                </a:solidFill>
                <a:effectLst/>
                <a:latin typeface="Times New Roman" panose="02020603050405020304" pitchFamily="18" charset="0"/>
                <a:cs typeface="Times New Roman" panose="02020603050405020304" pitchFamily="18" charset="0"/>
              </a:rPr>
              <a:t>оспитатель группы № 4</a:t>
            </a:r>
          </a:p>
          <a:p>
            <a:pPr fontAlgn="auto">
              <a:spcAft>
                <a:spcPts val="0"/>
              </a:spcAft>
              <a:buFont typeface="Arial" pitchFamily="34" charset="0"/>
              <a:buNone/>
              <a:defRPr/>
            </a:pPr>
            <a:r>
              <a:rPr lang="ru-RU" sz="2000" b="0" dirty="0" err="1" smtClean="0">
                <a:ln w="18000">
                  <a:solidFill>
                    <a:schemeClr val="accent2">
                      <a:satMod val="140000"/>
                    </a:schemeClr>
                  </a:solidFill>
                  <a:prstDash val="solid"/>
                  <a:miter lim="800000"/>
                </a:ln>
                <a:solidFill>
                  <a:srgbClr val="FF0000"/>
                </a:solidFill>
                <a:effectLst/>
                <a:latin typeface="Times New Roman" panose="02020603050405020304" pitchFamily="18" charset="0"/>
                <a:cs typeface="Times New Roman" panose="02020603050405020304" pitchFamily="18" charset="0"/>
              </a:rPr>
              <a:t>Иосафова</a:t>
            </a:r>
            <a:r>
              <a:rPr lang="ru-RU" sz="2000" b="0" dirty="0" smtClean="0">
                <a:ln w="18000">
                  <a:solidFill>
                    <a:schemeClr val="accent2">
                      <a:satMod val="140000"/>
                    </a:schemeClr>
                  </a:solidFill>
                  <a:prstDash val="solid"/>
                  <a:miter lim="800000"/>
                </a:ln>
                <a:solidFill>
                  <a:srgbClr val="FF0000"/>
                </a:solidFill>
                <a:effectLst/>
                <a:latin typeface="Times New Roman" panose="02020603050405020304" pitchFamily="18" charset="0"/>
                <a:cs typeface="Times New Roman" panose="02020603050405020304" pitchFamily="18" charset="0"/>
              </a:rPr>
              <a:t> Татьяна  Николаевн</a:t>
            </a:r>
            <a:r>
              <a:rPr lang="ru-RU" sz="2000" b="0" dirty="0" smtClean="0">
                <a:ln w="18000">
                  <a:solidFill>
                    <a:schemeClr val="accent2">
                      <a:satMod val="140000"/>
                    </a:schemeClr>
                  </a:solidFill>
                  <a:prstDash val="solid"/>
                  <a:miter lim="800000"/>
                </a:ln>
                <a:solidFill>
                  <a:schemeClr val="accent2">
                    <a:lumMod val="60000"/>
                    <a:lumOff val="40000"/>
                  </a:schemeClr>
                </a:solidFill>
                <a:effectLst/>
                <a:latin typeface="Times New Roman" panose="02020603050405020304" pitchFamily="18" charset="0"/>
                <a:cs typeface="Times New Roman" panose="02020603050405020304" pitchFamily="18" charset="0"/>
              </a:rPr>
              <a:t>а</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848872" cy="1930226"/>
          </a:xfrm>
        </p:spPr>
        <p:txBody>
          <a:bodyPr>
            <a:noAutofit/>
            <a:scene3d>
              <a:camera prst="orthographicFront"/>
              <a:lightRig rig="soft" dir="tl">
                <a:rot lat="0" lon="0" rev="0"/>
              </a:lightRig>
            </a:scene3d>
            <a:sp3d contourW="25400" prstMaterial="matte">
              <a:contourClr>
                <a:schemeClr val="accent2">
                  <a:tint val="20000"/>
                </a:schemeClr>
              </a:contourClr>
            </a:sp3d>
          </a:bodyPr>
          <a:lstStyle/>
          <a:p>
            <a:pPr lvl="0" algn="l">
              <a:spcBef>
                <a:spcPct val="20000"/>
              </a:spcBef>
            </a:pPr>
            <a:r>
              <a:rPr lang="ru-RU" sz="200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
            </a:r>
            <a:br>
              <a:rPr lang="ru-RU" sz="200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br>
            <a:r>
              <a:rPr lang="ru-RU" sz="220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Народные </a:t>
            </a:r>
            <a:r>
              <a:rPr lang="ru-RU" sz="2200" spc="0" dirty="0">
                <a:ln w="11430">
                  <a:noFill/>
                </a:ln>
                <a:solidFill>
                  <a:srgbClr val="C00000"/>
                </a:solidFill>
                <a:effectLst/>
                <a:latin typeface="Times New Roman" panose="02020603050405020304" pitchFamily="18" charset="0"/>
                <a:ea typeface="Calibri"/>
                <a:cs typeface="Times New Roman" panose="02020603050405020304" pitchFamily="18" charset="0"/>
              </a:rPr>
              <a:t>игры</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 правила которых детям известны</a:t>
            </a: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a:t>
            </a:r>
            <a:b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b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«Краски», «Где </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мы были, мы не скажем, а что делали, </a:t>
            </a: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покажем», «Наоборот», «Коза», «Гуси – гуси», «У медведя во бору» </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и др. </a:t>
            </a: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
            </a:r>
            <a:b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b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В </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каждой такой игре заложен интерес к игровым </a:t>
            </a: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 и словесным действиям.</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
            </a:r>
            <a:b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br>
            <a:endParaRPr lang="ru-RU" sz="2200" b="0" dirty="0">
              <a:ln w="11430">
                <a:noFill/>
              </a:ln>
              <a:solidFill>
                <a:srgbClr val="C00000"/>
              </a:solidFill>
              <a:latin typeface="Times New Roman" panose="02020603050405020304" pitchFamily="18" charset="0"/>
              <a:cs typeface="Times New Roman" panose="02020603050405020304" pitchFamily="18" charset="0"/>
            </a:endParaRPr>
          </a:p>
        </p:txBody>
      </p:sp>
      <p:pic>
        <p:nvPicPr>
          <p:cNvPr id="5122" name="Picture 2" descr="D:\2. Таня - работа\фото д.с\народные игры 2015\IMG_023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4088" y="2208460"/>
            <a:ext cx="302433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2. Таня - работа\фото д.с\народные игры 2015\IMG_014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6924" y="2208460"/>
            <a:ext cx="350901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2. Таня - работа\фото д.с\народные игры 2015\IMG_018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64088" y="4440708"/>
            <a:ext cx="3328490" cy="22189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58208" y="4598791"/>
            <a:ext cx="3346450"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9319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9"/>
            <a:ext cx="7920880" cy="1426170"/>
          </a:xfrm>
        </p:spPr>
        <p:txBody>
          <a:bodyPr>
            <a:noAutofit/>
            <a:scene3d>
              <a:camera prst="orthographicFront"/>
              <a:lightRig rig="soft" dir="tl">
                <a:rot lat="0" lon="0" rev="0"/>
              </a:lightRig>
            </a:scene3d>
            <a:sp3d contourW="25400" prstMaterial="matte">
              <a:contourClr>
                <a:schemeClr val="accent2">
                  <a:tint val="20000"/>
                </a:schemeClr>
              </a:contourClr>
            </a:sp3d>
          </a:bodyPr>
          <a:lstStyle/>
          <a:p>
            <a:pPr algn="l"/>
            <a:r>
              <a:rPr lang="ru-RU" sz="2000" spc="0" dirty="0">
                <a:solidFill>
                  <a:srgbClr val="C00000"/>
                </a:solidFill>
                <a:effectLst/>
                <a:latin typeface="Times New Roman" panose="02020603050405020304" pitchFamily="18" charset="0"/>
                <a:ea typeface="Calibri"/>
                <a:cs typeface="Times New Roman" panose="02020603050405020304" pitchFamily="18" charset="0"/>
              </a:rPr>
              <a:t>В сюжетно-ролевой </a:t>
            </a:r>
            <a:r>
              <a:rPr lang="ru-RU" sz="2000" b="0" spc="0" dirty="0">
                <a:solidFill>
                  <a:srgbClr val="C00000"/>
                </a:solidFill>
                <a:effectLst/>
                <a:latin typeface="Times New Roman" panose="02020603050405020304" pitchFamily="18" charset="0"/>
                <a:ea typeface="Calibri"/>
                <a:cs typeface="Times New Roman" panose="02020603050405020304" pitchFamily="18" charset="0"/>
              </a:rPr>
              <a:t>игре дети выполняют определенные </a:t>
            </a:r>
            <a: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t>роли, в игре</a:t>
            </a:r>
            <a:r>
              <a:rPr lang="ru-RU" sz="2000" b="0" dirty="0" smtClean="0">
                <a:solidFill>
                  <a:srgbClr val="000000"/>
                </a:solidFill>
                <a:effectLst/>
                <a:latin typeface="Times New Roman"/>
              </a:rPr>
              <a:t> </a:t>
            </a:r>
            <a:r>
              <a:rPr lang="ru-RU" sz="2000" b="0" dirty="0" smtClean="0">
                <a:solidFill>
                  <a:srgbClr val="C00000"/>
                </a:solidFill>
                <a:effectLst/>
                <a:latin typeface="Times New Roman"/>
              </a:rPr>
              <a:t>обогащается словарный </a:t>
            </a:r>
            <a:r>
              <a:rPr lang="ru-RU" sz="2000" b="0" dirty="0">
                <a:solidFill>
                  <a:srgbClr val="C00000"/>
                </a:solidFill>
                <a:effectLst/>
                <a:latin typeface="Times New Roman"/>
              </a:rPr>
              <a:t>запас, развивается звуковая и связная диалогическая, монологическая речь. Формируется самостоятельность, целенаправленность своих </a:t>
            </a:r>
            <a:r>
              <a:rPr lang="ru-RU" sz="2000" b="0" dirty="0" smtClean="0">
                <a:solidFill>
                  <a:srgbClr val="C00000"/>
                </a:solidFill>
                <a:effectLst/>
                <a:latin typeface="Times New Roman"/>
              </a:rPr>
              <a:t>действий</a:t>
            </a:r>
            <a:r>
              <a:rPr lang="ru-RU" sz="2400" b="0" dirty="0" smtClean="0">
                <a:solidFill>
                  <a:srgbClr val="C00000"/>
                </a:solidFill>
                <a:effectLst/>
                <a:latin typeface="Times New Roman"/>
              </a:rPr>
              <a:t>. </a:t>
            </a:r>
            <a:r>
              <a:rPr lang="ru-RU" sz="2400" b="0" dirty="0">
                <a:solidFill>
                  <a:srgbClr val="C00000"/>
                </a:solidFill>
                <a:effectLst/>
                <a:latin typeface="Times New Roman"/>
              </a:rPr>
              <a:t> </a:t>
            </a:r>
            <a:endParaRPr lang="ru-RU" sz="2400" b="0" dirty="0">
              <a:solidFill>
                <a:srgbClr val="C00000"/>
              </a:solidFill>
              <a:latin typeface="Times New Roman" panose="02020603050405020304" pitchFamily="18" charset="0"/>
              <a:cs typeface="Times New Roman" panose="02020603050405020304" pitchFamily="18" charset="0"/>
            </a:endParaRPr>
          </a:p>
        </p:txBody>
      </p:sp>
      <p:pic>
        <p:nvPicPr>
          <p:cNvPr id="2052" name="Picture 4" descr="D:\2. Таня - работа\ОО Речевое развитие\ОО Коммуникация\развитие речи\Формирование связной речи через игровую деятельность\фото\PB19354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5990" y="2564904"/>
            <a:ext cx="3590572" cy="2692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D:\2. Таня - работа\ОО Речевое развитие\ОО Коммуникация\развитие речи\Формирование связной речи через игровую деятельность\фото\PB19356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8986" y="4188911"/>
            <a:ext cx="3850857" cy="26090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D:\2. Таня - работа\фото д.с\все подряд\100OLYMP\P204155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96562" y="1654314"/>
            <a:ext cx="3893281" cy="2534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70373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48871" cy="1498178"/>
          </a:xfrm>
        </p:spPr>
        <p:txBody>
          <a:bodyPr>
            <a:noAutofit/>
            <a:scene3d>
              <a:camera prst="orthographicFront"/>
              <a:lightRig rig="soft" dir="tl">
                <a:rot lat="0" lon="0" rev="0"/>
              </a:lightRig>
            </a:scene3d>
            <a:sp3d contourW="25400" prstMaterial="matte">
              <a:contourClr>
                <a:schemeClr val="accent2">
                  <a:tint val="20000"/>
                </a:schemeClr>
              </a:contourClr>
            </a:sp3d>
          </a:bodyPr>
          <a:lstStyle/>
          <a:p>
            <a:pPr algn="l"/>
            <a:r>
              <a:rPr lang="ru-RU" sz="2400" spc="0" dirty="0">
                <a:solidFill>
                  <a:srgbClr val="C00000"/>
                </a:solidFill>
                <a:effectLst/>
                <a:latin typeface="Times New Roman" panose="02020603050405020304" pitchFamily="18" charset="0"/>
                <a:ea typeface="Calibri"/>
                <a:cs typeface="Times New Roman" panose="02020603050405020304" pitchFamily="18" charset="0"/>
              </a:rPr>
              <a:t>Игры-инсценировки</a:t>
            </a:r>
            <a:r>
              <a:rPr lang="ru-RU" sz="2400" b="0" spc="0" dirty="0">
                <a:solidFill>
                  <a:srgbClr val="C00000"/>
                </a:solidFill>
                <a:effectLst/>
                <a:latin typeface="Times New Roman" panose="02020603050405020304" pitchFamily="18" charset="0"/>
                <a:ea typeface="Calibri"/>
                <a:cs typeface="Times New Roman" panose="02020603050405020304" pitchFamily="18" charset="0"/>
              </a:rPr>
              <a:t> помогают уточнить представления о различных бытовых ситуациях, литературных произведениях "Путешествие в страну сказок", о нормах поведения "Что такое хорошо и что такое плохо?".</a:t>
            </a:r>
            <a:endParaRPr lang="ru-RU" sz="2400" b="0" dirty="0">
              <a:solidFill>
                <a:srgbClr val="C00000"/>
              </a:solidFill>
              <a:latin typeface="Times New Roman" panose="02020603050405020304" pitchFamily="18" charset="0"/>
              <a:cs typeface="Times New Roman" panose="02020603050405020304" pitchFamily="18" charset="0"/>
            </a:endParaRPr>
          </a:p>
        </p:txBody>
      </p:sp>
      <p:pic>
        <p:nvPicPr>
          <p:cNvPr id="3074" name="Picture 2" descr="D:\2. Таня - работа\фото д.с\театрализованная деятельность\сказки\сказка колобок\Колобок 06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5616" y="1844824"/>
            <a:ext cx="3672408" cy="2754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D:\2. Таня - работа\фото д.с\театрализованная деятельность\сказки\все сказки\DSC0779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86299" y="4191220"/>
            <a:ext cx="3395869" cy="25469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D:\2. Таня - работа\фото д.с\театрализованная деятельность\сказки\все сказки\DSC0778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04048" y="1844824"/>
            <a:ext cx="3360373"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D:\2. Таня - работа\ОО Речевое развитие\ОО Коммуникация\развитие речи\Формирование связной речи через игровую деятельность\фото\PB18353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15616" y="4219865"/>
            <a:ext cx="3654473" cy="25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57544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63" y="274638"/>
            <a:ext cx="7615237" cy="994122"/>
          </a:xfrm>
        </p:spPr>
        <p:txBody>
          <a:bodyPr>
            <a:normAutofit fontScale="90000"/>
            <a:scene3d>
              <a:camera prst="orthographicFront"/>
              <a:lightRig rig="soft" dir="tl">
                <a:rot lat="0" lon="0" rev="0"/>
              </a:lightRig>
            </a:scene3d>
            <a:sp3d contourW="25400" prstMaterial="matte">
              <a:contourClr>
                <a:schemeClr val="accent2">
                  <a:tint val="20000"/>
                </a:schemeClr>
              </a:contourClr>
            </a:sp3d>
          </a:bodyPr>
          <a:lstStyle/>
          <a:p>
            <a:r>
              <a:rPr lang="ru-RU" sz="2400" dirty="0" smtClean="0">
                <a:solidFill>
                  <a:srgbClr val="C00000"/>
                </a:solidFill>
                <a:effectLst/>
                <a:latin typeface="Times New Roman" panose="02020603050405020304" pitchFamily="18" charset="0"/>
                <a:cs typeface="Times New Roman" panose="02020603050405020304" pitchFamily="18" charset="0"/>
              </a:rPr>
              <a:t>Методическая литература</a:t>
            </a:r>
            <a:r>
              <a:rPr lang="ru-RU" sz="2400" b="0" dirty="0" smtClean="0">
                <a:solidFill>
                  <a:srgbClr val="C00000"/>
                </a:solidFill>
                <a:effectLst/>
                <a:latin typeface="Times New Roman" panose="02020603050405020304" pitchFamily="18" charset="0"/>
                <a:cs typeface="Times New Roman" panose="02020603050405020304" pitchFamily="18" charset="0"/>
              </a:rPr>
              <a:t>, </a:t>
            </a:r>
            <a:br>
              <a:rPr lang="ru-RU" sz="2400" b="0" dirty="0" smtClean="0">
                <a:solidFill>
                  <a:srgbClr val="C00000"/>
                </a:solidFill>
                <a:effectLst/>
                <a:latin typeface="Times New Roman" panose="02020603050405020304" pitchFamily="18" charset="0"/>
                <a:cs typeface="Times New Roman" panose="02020603050405020304" pitchFamily="18" charset="0"/>
              </a:rPr>
            </a:br>
            <a:r>
              <a:rPr lang="ru-RU" sz="2400" b="0" dirty="0" smtClean="0">
                <a:solidFill>
                  <a:srgbClr val="C00000"/>
                </a:solidFill>
                <a:effectLst/>
                <a:latin typeface="Times New Roman" panose="02020603050405020304" pitchFamily="18" charset="0"/>
                <a:cs typeface="Times New Roman" panose="02020603050405020304" pitchFamily="18" charset="0"/>
              </a:rPr>
              <a:t>позволяющая успешно развивать связную речь у детей.</a:t>
            </a:r>
            <a:endParaRPr lang="ru-RU" sz="2400" b="0" dirty="0">
              <a:solidFill>
                <a:srgbClr val="C00000"/>
              </a:solidFill>
              <a:effectLst/>
              <a:latin typeface="Times New Roman" panose="02020603050405020304" pitchFamily="18" charset="0"/>
              <a:cs typeface="Times New Roman" panose="02020603050405020304" pitchFamily="18" charset="0"/>
            </a:endParaRPr>
          </a:p>
        </p:txBody>
      </p:sp>
      <p:pic>
        <p:nvPicPr>
          <p:cNvPr id="4098" name="Picture 2" descr="D:\2. Таня - работа\ОО Речевое развитие\ОО Коммуникация\развитие речи\Формирование связной речи через игровую деятельность\фото\PB19354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489789" y="2096853"/>
            <a:ext cx="4896547" cy="36724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D:\2. Таня - работа\ОО Речевое развитие\ОО Коммуникация\развитие речи\Формирование связной речи через игровую деятельность\фото\PB18352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233532" y="2053560"/>
            <a:ext cx="5011995" cy="37589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6909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484784"/>
            <a:ext cx="7772400" cy="1467594"/>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dirty="0" smtClean="0">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cs typeface="Times New Roman" panose="02020603050405020304" pitchFamily="18" charset="0"/>
              </a:rPr>
              <a:t>Спасибо за внимание!</a:t>
            </a:r>
            <a:endParaRPr lang="ru-RU" dirty="0">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52753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404664"/>
            <a:ext cx="6624736" cy="4392488"/>
          </a:xfrm>
        </p:spPr>
        <p:txBody>
          <a:bodyPr>
            <a:normAutofit/>
            <a:scene3d>
              <a:camera prst="orthographicFront"/>
              <a:lightRig rig="flat" dir="tl">
                <a:rot lat="0" lon="0" rev="6600000"/>
              </a:lightRig>
            </a:scene3d>
            <a:sp3d extrusionH="25400" contourW="8890">
              <a:contourClr>
                <a:schemeClr val="accent2">
                  <a:shade val="75000"/>
                </a:schemeClr>
              </a:contourClr>
            </a:sp3d>
          </a:bodyPr>
          <a:lstStyle/>
          <a:p>
            <a:pPr algn="l" fontAlgn="auto">
              <a:spcAft>
                <a:spcPts val="0"/>
              </a:spcAft>
              <a:defRPr/>
            </a:pPr>
            <a:r>
              <a:rPr lang="ru-RU" sz="2400" b="0" dirty="0">
                <a:ln w="11430">
                  <a:noFill/>
                </a:ln>
                <a:solidFill>
                  <a:srgbClr val="C00000"/>
                </a:solidFill>
                <a:effectLst/>
                <a:latin typeface="Times New Roman" panose="02020603050405020304" pitchFamily="18" charset="0"/>
                <a:ea typeface="Calibri"/>
                <a:cs typeface="Times New Roman" panose="02020603050405020304" pitchFamily="18" charset="0"/>
              </a:rPr>
              <a:t>Развитие </a:t>
            </a:r>
            <a:r>
              <a:rPr lang="ru-RU" sz="2400" b="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речи у детей </a:t>
            </a:r>
            <a:r>
              <a:rPr lang="ru-RU" sz="2400" b="0" dirty="0">
                <a:ln w="11430">
                  <a:noFill/>
                </a:ln>
                <a:solidFill>
                  <a:srgbClr val="C00000"/>
                </a:solidFill>
                <a:effectLst/>
                <a:latin typeface="Times New Roman" panose="02020603050405020304" pitchFamily="18" charset="0"/>
                <a:ea typeface="Calibri"/>
                <a:cs typeface="Times New Roman" panose="02020603050405020304" pitchFamily="18" charset="0"/>
              </a:rPr>
              <a:t>становится актуальной проблемой в современном обществе</a:t>
            </a:r>
            <a:r>
              <a:rPr lang="ru-RU" sz="2400" b="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 </a:t>
            </a:r>
            <a:br>
              <a:rPr lang="ru-RU" sz="2400" b="0" dirty="0" smtClean="0">
                <a:ln w="11430">
                  <a:noFill/>
                </a:ln>
                <a:solidFill>
                  <a:srgbClr val="C00000"/>
                </a:solidFill>
                <a:effectLst/>
                <a:latin typeface="Times New Roman" panose="02020603050405020304" pitchFamily="18" charset="0"/>
                <a:ea typeface="Calibri"/>
                <a:cs typeface="Times New Roman" panose="02020603050405020304" pitchFamily="18" charset="0"/>
              </a:rPr>
            </a:br>
            <a:r>
              <a:rPr lang="ru-RU" sz="2400" b="0" spc="0" dirty="0" smtClean="0">
                <a:ln w="11430">
                  <a:noFill/>
                </a:ln>
                <a:solidFill>
                  <a:srgbClr val="C00000"/>
                </a:solidFill>
                <a:effectLst/>
                <a:latin typeface="Times New Roman" panose="02020603050405020304" pitchFamily="18" charset="0"/>
                <a:cs typeface="Times New Roman" panose="02020603050405020304" pitchFamily="18" charset="0"/>
              </a:rPr>
              <a:t>Важно уделять больше внимания работе по воспитанию правильного звукопроизношения у детей для их умственного и речевого развития</a:t>
            </a:r>
            <a:r>
              <a:rPr lang="ru-RU" sz="2400" b="0" spc="0" dirty="0">
                <a:ln w="11430">
                  <a:noFill/>
                </a:ln>
                <a:solidFill>
                  <a:srgbClr val="C00000"/>
                </a:solidFill>
                <a:effectLst/>
                <a:latin typeface="Times New Roman" panose="02020603050405020304" pitchFamily="18" charset="0"/>
                <a:cs typeface="Times New Roman" panose="02020603050405020304" pitchFamily="18" charset="0"/>
              </a:rPr>
              <a:t>.</a:t>
            </a:r>
            <a:r>
              <a:rPr lang="ru-RU" sz="2400" b="0" spc="0" dirty="0" smtClean="0">
                <a:ln w="11430">
                  <a:noFill/>
                </a:ln>
                <a:solidFill>
                  <a:srgbClr val="C00000"/>
                </a:solidFill>
                <a:effectLst/>
                <a:latin typeface="Times New Roman" panose="02020603050405020304" pitchFamily="18" charset="0"/>
                <a:cs typeface="Times New Roman" panose="02020603050405020304" pitchFamily="18" charset="0"/>
              </a:rPr>
              <a:t> Необходимо более пристальное внимание уделять воспитанию интонационного чутья, дикции, темпа речи, поскольку в этих умениях заложено наиболее важное условие становления связной речи.</a:t>
            </a:r>
          </a:p>
        </p:txBody>
      </p:sp>
    </p:spTree>
    <p:extLst>
      <p:ext uri="{BB962C8B-B14F-4D97-AF65-F5344CB8AC3E}">
        <p14:creationId xmlns:p14="http://schemas.microsoft.com/office/powerpoint/2010/main" val="208127117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476672"/>
            <a:ext cx="6984776" cy="4968552"/>
          </a:xfrm>
        </p:spPr>
        <p:txBody>
          <a:bodyPr>
            <a:noAutofit/>
            <a:scene3d>
              <a:camera prst="orthographicFront"/>
              <a:lightRig rig="soft" dir="tl">
                <a:rot lat="0" lon="0" rev="0"/>
              </a:lightRig>
            </a:scene3d>
            <a:sp3d contourW="25400" prstMaterial="matte">
              <a:contourClr>
                <a:schemeClr val="accent2">
                  <a:tint val="20000"/>
                </a:schemeClr>
              </a:contourClr>
            </a:sp3d>
          </a:bodyPr>
          <a:lstStyle/>
          <a:p>
            <a:pPr indent="450215" algn="l">
              <a:spcAft>
                <a:spcPts val="0"/>
              </a:spcAft>
            </a:pPr>
            <a:r>
              <a:rPr lang="ru-RU" sz="2000" dirty="0">
                <a:solidFill>
                  <a:srgbClr val="C00000"/>
                </a:solidFill>
                <a:effectLst/>
                <a:latin typeface="Times New Roman" panose="02020603050405020304" pitchFamily="18" charset="0"/>
                <a:ea typeface="Times New Roman"/>
                <a:cs typeface="Times New Roman" panose="02020603050405020304" pitchFamily="18" charset="0"/>
              </a:rPr>
              <a:t>Связная речь </a:t>
            </a:r>
            <a:r>
              <a:rPr lang="ru-RU" sz="2000" b="0" dirty="0">
                <a:solidFill>
                  <a:srgbClr val="C00000"/>
                </a:solidFill>
                <a:effectLst/>
                <a:latin typeface="Times New Roman" panose="02020603050405020304" pitchFamily="18" charset="0"/>
                <a:ea typeface="Times New Roman"/>
                <a:cs typeface="Times New Roman" panose="02020603050405020304" pitchFamily="18" charset="0"/>
              </a:rPr>
              <a:t>предполагает овладение словарным запасом языка, усвоение языковых законов и норм, </a:t>
            </a:r>
            <a:r>
              <a:rPr lang="ru-RU" sz="2000" b="0" dirty="0" smtClean="0">
                <a:solidFill>
                  <a:srgbClr val="C00000"/>
                </a:solidFill>
                <a:effectLst/>
                <a:latin typeface="Times New Roman" panose="02020603050405020304" pitchFamily="18" charset="0"/>
                <a:ea typeface="Times New Roman"/>
                <a:cs typeface="Times New Roman" panose="02020603050405020304" pitchFamily="18" charset="0"/>
              </a:rPr>
              <a:t/>
            </a:r>
            <a:br>
              <a:rPr lang="ru-RU" sz="2000" b="0" dirty="0" smtClean="0">
                <a:solidFill>
                  <a:srgbClr val="C00000"/>
                </a:solidFill>
                <a:effectLst/>
                <a:latin typeface="Times New Roman" panose="02020603050405020304" pitchFamily="18" charset="0"/>
                <a:ea typeface="Times New Roman"/>
                <a:cs typeface="Times New Roman" panose="02020603050405020304" pitchFamily="18" charset="0"/>
              </a:rPr>
            </a:br>
            <a:r>
              <a:rPr lang="ru-RU" sz="2000" b="0" dirty="0" smtClean="0">
                <a:solidFill>
                  <a:srgbClr val="C00000"/>
                </a:solidFill>
                <a:effectLst/>
                <a:latin typeface="Times New Roman" panose="02020603050405020304" pitchFamily="18" charset="0"/>
                <a:ea typeface="Times New Roman"/>
                <a:cs typeface="Times New Roman" panose="02020603050405020304" pitchFamily="18" charset="0"/>
              </a:rPr>
              <a:t>т</a:t>
            </a:r>
            <a:r>
              <a:rPr lang="ru-RU" sz="2000" b="0" dirty="0">
                <a:solidFill>
                  <a:srgbClr val="C00000"/>
                </a:solidFill>
                <a:effectLst/>
                <a:latin typeface="Times New Roman" panose="02020603050405020304" pitchFamily="18" charset="0"/>
                <a:ea typeface="Times New Roman"/>
                <a:cs typeface="Times New Roman" panose="02020603050405020304" pitchFamily="18" charset="0"/>
              </a:rPr>
              <a:t>. е. овладение грамматическим строем, а также практическое их пояснение, умение пользоваться усвоенным языковым материалом, связно, последовательно и понятно для окружающих передавать содержание готового текста или самостоятельно составлять связный текст.</a:t>
            </a:r>
            <a:br>
              <a:rPr lang="ru-RU" sz="2000" b="0" dirty="0">
                <a:solidFill>
                  <a:srgbClr val="C00000"/>
                </a:solidFill>
                <a:effectLst/>
                <a:latin typeface="Times New Roman" panose="02020603050405020304" pitchFamily="18" charset="0"/>
                <a:ea typeface="Times New Roman"/>
                <a:cs typeface="Times New Roman" panose="02020603050405020304" pitchFamily="18" charset="0"/>
              </a:rPr>
            </a:br>
            <a:r>
              <a:rPr lang="ru-RU" sz="2000" b="0" dirty="0" smtClean="0">
                <a:solidFill>
                  <a:srgbClr val="C00000"/>
                </a:solidFill>
                <a:effectLst/>
                <a:latin typeface="Times New Roman" panose="02020603050405020304" pitchFamily="18" charset="0"/>
                <a:ea typeface="Times New Roman"/>
                <a:cs typeface="Times New Roman" panose="02020603050405020304" pitchFamily="18" charset="0"/>
              </a:rPr>
              <a:t>       </a:t>
            </a:r>
            <a:r>
              <a:rPr lang="ru-RU" sz="2000" dirty="0" smtClean="0">
                <a:solidFill>
                  <a:srgbClr val="C00000"/>
                </a:solidFill>
                <a:effectLst/>
                <a:latin typeface="Times New Roman" panose="02020603050405020304" pitchFamily="18" charset="0"/>
                <a:ea typeface="Times New Roman"/>
                <a:cs typeface="Times New Roman" panose="02020603050405020304" pitchFamily="18" charset="0"/>
              </a:rPr>
              <a:t>Связная </a:t>
            </a:r>
            <a:r>
              <a:rPr lang="ru-RU" sz="2000" dirty="0">
                <a:solidFill>
                  <a:srgbClr val="C00000"/>
                </a:solidFill>
                <a:effectLst/>
                <a:latin typeface="Times New Roman" panose="02020603050405020304" pitchFamily="18" charset="0"/>
                <a:ea typeface="Times New Roman"/>
                <a:cs typeface="Times New Roman" panose="02020603050405020304" pitchFamily="18" charset="0"/>
              </a:rPr>
              <a:t>речь </a:t>
            </a:r>
            <a:r>
              <a:rPr lang="ru-RU" sz="2000" b="0" dirty="0">
                <a:solidFill>
                  <a:srgbClr val="C00000"/>
                </a:solidFill>
                <a:effectLst/>
                <a:latin typeface="Times New Roman" panose="02020603050405020304" pitchFamily="18" charset="0"/>
                <a:ea typeface="Times New Roman"/>
                <a:cs typeface="Times New Roman" panose="02020603050405020304" pitchFamily="18" charset="0"/>
              </a:rPr>
              <a:t>представляет собой развернутое, законченное, композиционно и грамматически оформленное высказывание, состоящее из ряда логически связанных </a:t>
            </a:r>
            <a:r>
              <a:rPr lang="ru-RU" sz="2000" b="0" dirty="0" smtClean="0">
                <a:solidFill>
                  <a:srgbClr val="C00000"/>
                </a:solidFill>
                <a:effectLst/>
                <a:latin typeface="Times New Roman" panose="02020603050405020304" pitchFamily="18" charset="0"/>
                <a:ea typeface="Times New Roman"/>
                <a:cs typeface="Times New Roman" panose="02020603050405020304" pitchFamily="18" charset="0"/>
              </a:rPr>
              <a:t>предложений.</a:t>
            </a:r>
            <a:r>
              <a:rPr lang="ru-RU" sz="2000" dirty="0">
                <a:effectLst/>
                <a:latin typeface="Times New Roman"/>
                <a:ea typeface="Times New Roman"/>
              </a:rPr>
              <a:t> </a:t>
            </a:r>
            <a:r>
              <a:rPr lang="ru-RU" sz="2000" dirty="0" smtClean="0">
                <a:effectLst/>
                <a:latin typeface="Times New Roman"/>
                <a:ea typeface="Times New Roman"/>
              </a:rPr>
              <a:t/>
            </a:r>
            <a:br>
              <a:rPr lang="ru-RU" sz="2000" dirty="0" smtClean="0">
                <a:effectLst/>
                <a:latin typeface="Times New Roman"/>
                <a:ea typeface="Times New Roman"/>
              </a:rPr>
            </a:br>
            <a:r>
              <a:rPr lang="ru-RU" sz="2000" b="0" dirty="0" smtClean="0">
                <a:solidFill>
                  <a:srgbClr val="C00000"/>
                </a:solidFill>
                <a:effectLst/>
                <a:latin typeface="Times New Roman"/>
                <a:ea typeface="Times New Roman"/>
              </a:rPr>
              <a:t>Основная </a:t>
            </a:r>
            <a:r>
              <a:rPr lang="ru-RU" sz="2000" b="0" dirty="0">
                <a:solidFill>
                  <a:srgbClr val="C00000"/>
                </a:solidFill>
                <a:effectLst/>
                <a:latin typeface="Times New Roman"/>
                <a:ea typeface="Times New Roman"/>
              </a:rPr>
              <a:t>функция связной речи – коммуникативная. </a:t>
            </a:r>
            <a:r>
              <a:rPr lang="ru-RU" sz="2000" b="0" dirty="0" smtClean="0">
                <a:solidFill>
                  <a:srgbClr val="C00000"/>
                </a:solidFill>
                <a:effectLst/>
                <a:latin typeface="Times New Roman"/>
                <a:ea typeface="Times New Roman"/>
              </a:rPr>
              <a:t/>
            </a:r>
            <a:br>
              <a:rPr lang="ru-RU" sz="2000" b="0" dirty="0" smtClean="0">
                <a:solidFill>
                  <a:srgbClr val="C00000"/>
                </a:solidFill>
                <a:effectLst/>
                <a:latin typeface="Times New Roman"/>
                <a:ea typeface="Times New Roman"/>
              </a:rPr>
            </a:br>
            <a:r>
              <a:rPr lang="ru-RU" sz="2000" b="0" dirty="0" smtClean="0">
                <a:solidFill>
                  <a:srgbClr val="C00000"/>
                </a:solidFill>
                <a:effectLst/>
                <a:latin typeface="Times New Roman"/>
                <a:ea typeface="Times New Roman"/>
              </a:rPr>
              <a:t>Она </a:t>
            </a:r>
            <a:r>
              <a:rPr lang="ru-RU" sz="2000" b="0" dirty="0">
                <a:solidFill>
                  <a:srgbClr val="C00000"/>
                </a:solidFill>
                <a:effectLst/>
                <a:latin typeface="Times New Roman"/>
                <a:ea typeface="Times New Roman"/>
              </a:rPr>
              <a:t>осуществляется в двух основных формах </a:t>
            </a:r>
            <a:r>
              <a:rPr lang="ru-RU" sz="2000" b="0" dirty="0" smtClean="0">
                <a:solidFill>
                  <a:srgbClr val="C00000"/>
                </a:solidFill>
                <a:effectLst/>
                <a:latin typeface="Times New Roman"/>
                <a:ea typeface="Times New Roman"/>
              </a:rPr>
              <a:t/>
            </a:r>
            <a:br>
              <a:rPr lang="ru-RU" sz="2000" b="0" dirty="0" smtClean="0">
                <a:solidFill>
                  <a:srgbClr val="C00000"/>
                </a:solidFill>
                <a:effectLst/>
                <a:latin typeface="Times New Roman"/>
                <a:ea typeface="Times New Roman"/>
              </a:rPr>
            </a:br>
            <a:r>
              <a:rPr lang="ru-RU" sz="2000" b="0" dirty="0" smtClean="0">
                <a:solidFill>
                  <a:srgbClr val="C00000"/>
                </a:solidFill>
                <a:effectLst/>
                <a:latin typeface="Times New Roman"/>
                <a:ea typeface="Times New Roman"/>
              </a:rPr>
              <a:t>– </a:t>
            </a:r>
            <a:r>
              <a:rPr lang="ru-RU" sz="2000" b="0" dirty="0">
                <a:solidFill>
                  <a:srgbClr val="C00000"/>
                </a:solidFill>
                <a:effectLst/>
                <a:latin typeface="Times New Roman"/>
                <a:ea typeface="Times New Roman"/>
              </a:rPr>
              <a:t>диалоге и монологе. </a:t>
            </a:r>
            <a:r>
              <a:rPr lang="ru-RU" sz="2000" b="0" dirty="0" smtClean="0">
                <a:solidFill>
                  <a:srgbClr val="C00000"/>
                </a:solidFill>
                <a:effectLst/>
                <a:latin typeface="Times New Roman" panose="02020603050405020304" pitchFamily="18" charset="0"/>
                <a:ea typeface="Times New Roman"/>
                <a:cs typeface="Times New Roman" panose="02020603050405020304" pitchFamily="18" charset="0"/>
              </a:rPr>
              <a:t/>
            </a:r>
            <a:br>
              <a:rPr lang="ru-RU" sz="2000" b="0" dirty="0" smtClean="0">
                <a:solidFill>
                  <a:srgbClr val="C00000"/>
                </a:solidFill>
                <a:effectLst/>
                <a:latin typeface="Times New Roman" panose="02020603050405020304" pitchFamily="18" charset="0"/>
                <a:ea typeface="Times New Roman"/>
                <a:cs typeface="Times New Roman" panose="02020603050405020304" pitchFamily="18" charset="0"/>
              </a:rPr>
            </a:br>
            <a:endParaRPr lang="ru-RU" sz="2000" dirty="0">
              <a:ln w="11430">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43094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548680"/>
            <a:ext cx="7776864" cy="4248472"/>
          </a:xfrm>
        </p:spPr>
        <p:txBody>
          <a:bodyPr>
            <a:noAutofit/>
            <a:scene3d>
              <a:camera prst="orthographicFront"/>
              <a:lightRig rig="soft" dir="tl">
                <a:rot lat="0" lon="0" rev="0"/>
              </a:lightRig>
            </a:scene3d>
            <a:sp3d contourW="25400" prstMaterial="matte">
              <a:contourClr>
                <a:schemeClr val="accent2">
                  <a:tint val="20000"/>
                </a:schemeClr>
              </a:contourClr>
            </a:sp3d>
          </a:bodyPr>
          <a:lstStyle/>
          <a:p>
            <a:pPr indent="450215" algn="l">
              <a:spcAft>
                <a:spcPts val="0"/>
              </a:spcAft>
            </a:pPr>
            <a:r>
              <a:rPr lang="ru-RU" sz="2400" b="0" dirty="0" smtClean="0">
                <a:ln w="11430">
                  <a:noFill/>
                </a:ln>
                <a:solidFill>
                  <a:srgbClr val="C00000"/>
                </a:solidFill>
                <a:effectLst/>
                <a:latin typeface="Times New Roman"/>
                <a:ea typeface="Times New Roman"/>
              </a:rPr>
              <a:t> </a:t>
            </a:r>
            <a:r>
              <a:rPr lang="ru-RU" sz="2400" i="1" dirty="0">
                <a:solidFill>
                  <a:srgbClr val="C00000"/>
                </a:solidFill>
                <a:effectLst/>
                <a:latin typeface="Times New Roman"/>
                <a:ea typeface="Times New Roman"/>
              </a:rPr>
              <a:t>Развитие связной речи является необходимым условием успешности обучения ребенка в школе</a:t>
            </a:r>
            <a:r>
              <a:rPr lang="ru-RU" sz="2400" i="1" dirty="0" smtClean="0">
                <a:solidFill>
                  <a:srgbClr val="C00000"/>
                </a:solidFill>
                <a:effectLst/>
                <a:latin typeface="Times New Roman"/>
                <a:ea typeface="Times New Roman"/>
              </a:rPr>
              <a:t>.</a:t>
            </a:r>
            <a:r>
              <a:rPr lang="ru-RU" sz="2400" b="0" dirty="0" smtClean="0">
                <a:solidFill>
                  <a:srgbClr val="C00000"/>
                </a:solidFill>
                <a:effectLst/>
                <a:latin typeface="Times New Roman"/>
                <a:ea typeface="Times New Roman"/>
              </a:rPr>
              <a:t> </a:t>
            </a:r>
            <a:r>
              <a:rPr lang="ru-RU" sz="2400" dirty="0">
                <a:solidFill>
                  <a:srgbClr val="C00000"/>
                </a:solidFill>
                <a:effectLst/>
                <a:latin typeface="Times New Roman" panose="02020603050405020304" pitchFamily="18" charset="0"/>
                <a:ea typeface="Times New Roman"/>
                <a:cs typeface="Times New Roman" panose="02020603050405020304" pitchFamily="18" charset="0"/>
              </a:rPr>
              <a:t/>
            </a:r>
            <a:br>
              <a:rPr lang="ru-RU" sz="2400" dirty="0">
                <a:solidFill>
                  <a:srgbClr val="C00000"/>
                </a:solidFill>
                <a:effectLst/>
                <a:latin typeface="Times New Roman" panose="02020603050405020304" pitchFamily="18" charset="0"/>
                <a:ea typeface="Times New Roman"/>
                <a:cs typeface="Times New Roman" panose="02020603050405020304" pitchFamily="18" charset="0"/>
              </a:rPr>
            </a:br>
            <a:r>
              <a:rPr lang="ru-RU" sz="2400" b="0" u="sng" dirty="0" smtClean="0">
                <a:ln w="11430">
                  <a:noFill/>
                </a:ln>
                <a:solidFill>
                  <a:srgbClr val="C00000"/>
                </a:solidFill>
                <a:effectLst/>
                <a:latin typeface="Times New Roman"/>
                <a:ea typeface="Times New Roman"/>
              </a:rPr>
              <a:t>Процесс </a:t>
            </a:r>
            <a:r>
              <a:rPr lang="ru-RU" sz="2400" b="0" u="sng" dirty="0">
                <a:ln w="11430">
                  <a:noFill/>
                </a:ln>
                <a:solidFill>
                  <a:srgbClr val="C00000"/>
                </a:solidFill>
                <a:effectLst/>
                <a:latin typeface="Times New Roman"/>
                <a:ea typeface="Times New Roman"/>
              </a:rPr>
              <a:t>развития связной речи дошкольников </a:t>
            </a:r>
            <a:r>
              <a:rPr lang="ru-RU" sz="2400" b="0" dirty="0">
                <a:ln w="11430">
                  <a:noFill/>
                </a:ln>
                <a:solidFill>
                  <a:srgbClr val="C00000"/>
                </a:solidFill>
                <a:effectLst/>
                <a:latin typeface="Times New Roman"/>
                <a:ea typeface="Times New Roman"/>
              </a:rPr>
              <a:t>будет протекать наиболее успешно при соблюдении следующих  педагогических условий:</a:t>
            </a:r>
            <a:br>
              <a:rPr lang="ru-RU" sz="2400" b="0" dirty="0">
                <a:ln w="11430">
                  <a:noFill/>
                </a:ln>
                <a:solidFill>
                  <a:srgbClr val="C00000"/>
                </a:solidFill>
                <a:effectLst/>
                <a:latin typeface="Times New Roman"/>
                <a:ea typeface="Times New Roman"/>
              </a:rPr>
            </a:br>
            <a:r>
              <a:rPr lang="ru-RU" sz="2400" b="0" dirty="0" smtClean="0">
                <a:ln w="11430">
                  <a:noFill/>
                </a:ln>
                <a:solidFill>
                  <a:srgbClr val="C00000"/>
                </a:solidFill>
                <a:effectLst/>
                <a:latin typeface="Times New Roman"/>
                <a:ea typeface="Times New Roman"/>
              </a:rPr>
              <a:t>–  учета </a:t>
            </a:r>
            <a:r>
              <a:rPr lang="ru-RU" sz="2400" b="0" dirty="0">
                <a:ln w="11430">
                  <a:noFill/>
                </a:ln>
                <a:solidFill>
                  <a:srgbClr val="C00000"/>
                </a:solidFill>
                <a:effectLst/>
                <a:latin typeface="Times New Roman"/>
                <a:ea typeface="Times New Roman"/>
              </a:rPr>
              <a:t>индивидуальных и психофизических </a:t>
            </a:r>
            <a:r>
              <a:rPr lang="ru-RU" sz="2400" b="0" dirty="0" smtClean="0">
                <a:ln w="11430">
                  <a:noFill/>
                </a:ln>
                <a:solidFill>
                  <a:srgbClr val="C00000"/>
                </a:solidFill>
                <a:effectLst/>
                <a:latin typeface="Times New Roman"/>
                <a:ea typeface="Times New Roman"/>
              </a:rPr>
              <a:t> особенностей </a:t>
            </a:r>
            <a:r>
              <a:rPr lang="ru-RU" sz="2400" b="0" dirty="0">
                <a:ln w="11430">
                  <a:noFill/>
                </a:ln>
                <a:solidFill>
                  <a:srgbClr val="C00000"/>
                </a:solidFill>
                <a:effectLst/>
                <a:latin typeface="Times New Roman"/>
                <a:ea typeface="Times New Roman"/>
              </a:rPr>
              <a:t>каждого ребенка;</a:t>
            </a:r>
            <a:br>
              <a:rPr lang="ru-RU" sz="2400" b="0" dirty="0">
                <a:ln w="11430">
                  <a:noFill/>
                </a:ln>
                <a:solidFill>
                  <a:srgbClr val="C00000"/>
                </a:solidFill>
                <a:effectLst/>
                <a:latin typeface="Times New Roman"/>
                <a:ea typeface="Times New Roman"/>
              </a:rPr>
            </a:br>
            <a:r>
              <a:rPr lang="ru-RU" sz="2400" b="0" dirty="0">
                <a:ln w="11430">
                  <a:noFill/>
                </a:ln>
                <a:solidFill>
                  <a:srgbClr val="C00000"/>
                </a:solidFill>
                <a:effectLst/>
                <a:latin typeface="Times New Roman"/>
                <a:ea typeface="Times New Roman"/>
              </a:rPr>
              <a:t>– использования разнообразных форм, методов и приемов развития связной речи;</a:t>
            </a:r>
            <a:br>
              <a:rPr lang="ru-RU" sz="2400" b="0" dirty="0">
                <a:ln w="11430">
                  <a:noFill/>
                </a:ln>
                <a:solidFill>
                  <a:srgbClr val="C00000"/>
                </a:solidFill>
                <a:effectLst/>
                <a:latin typeface="Times New Roman"/>
                <a:ea typeface="Times New Roman"/>
              </a:rPr>
            </a:br>
            <a:r>
              <a:rPr lang="ru-RU" sz="2400" b="0" dirty="0">
                <a:ln w="11430">
                  <a:noFill/>
                </a:ln>
                <a:solidFill>
                  <a:srgbClr val="C00000"/>
                </a:solidFill>
                <a:effectLst/>
                <a:latin typeface="Times New Roman"/>
                <a:ea typeface="Times New Roman"/>
              </a:rPr>
              <a:t>–  использования игр соответственно возрасту детей;</a:t>
            </a:r>
            <a:br>
              <a:rPr lang="ru-RU" sz="2400" b="0" dirty="0">
                <a:ln w="11430">
                  <a:noFill/>
                </a:ln>
                <a:solidFill>
                  <a:srgbClr val="C00000"/>
                </a:solidFill>
                <a:effectLst/>
                <a:latin typeface="Times New Roman"/>
                <a:ea typeface="Times New Roman"/>
              </a:rPr>
            </a:br>
            <a:endParaRPr lang="ru-RU" sz="2400" b="0" dirty="0">
              <a:ln w="11430">
                <a:noFill/>
              </a:ln>
              <a:solidFill>
                <a:srgbClr val="C00000"/>
              </a:solidFill>
              <a:effectLst/>
            </a:endParaRPr>
          </a:p>
        </p:txBody>
      </p:sp>
    </p:spTree>
    <p:extLst>
      <p:ext uri="{BB962C8B-B14F-4D97-AF65-F5344CB8AC3E}">
        <p14:creationId xmlns:p14="http://schemas.microsoft.com/office/powerpoint/2010/main" val="65021643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615237" cy="720080"/>
          </a:xfrm>
        </p:spPr>
        <p:txBody>
          <a:bodyPr>
            <a:normAutofit/>
          </a:bodyPr>
          <a:lstStyle/>
          <a:p>
            <a:r>
              <a:rPr lang="ru-RU" sz="3200" smtClean="0">
                <a:solidFill>
                  <a:srgbClr val="C00000"/>
                </a:solidFill>
                <a:effectLst/>
                <a:latin typeface="Times New Roman" panose="02020603050405020304" pitchFamily="18" charset="0"/>
                <a:cs typeface="Times New Roman" panose="02020603050405020304" pitchFamily="18" charset="0"/>
              </a:rPr>
              <a:t>Задачи формирования словаря</a:t>
            </a:r>
            <a:r>
              <a:rPr lang="ru-RU" sz="4000" smtClean="0">
                <a:solidFill>
                  <a:srgbClr val="C00000"/>
                </a:solidFill>
                <a:effectLst/>
                <a:latin typeface="Times New Roman" panose="02020603050405020304" pitchFamily="18" charset="0"/>
                <a:cs typeface="Times New Roman" panose="02020603050405020304" pitchFamily="18" charset="0"/>
              </a:rPr>
              <a:t>.</a:t>
            </a:r>
            <a:endParaRPr lang="ru-RU" sz="4000" dirty="0">
              <a:solidFill>
                <a:srgbClr val="C00000"/>
              </a:solidFill>
              <a:effectLst/>
              <a:latin typeface="Times New Roman" panose="02020603050405020304" pitchFamily="18" charset="0"/>
              <a:cs typeface="Times New Roman" panose="02020603050405020304" pitchFamily="18" charset="0"/>
            </a:endParaRPr>
          </a:p>
        </p:txBody>
      </p:sp>
      <p:sp>
        <p:nvSpPr>
          <p:cNvPr id="5" name="Блок-схема: альтернативный процесс 4"/>
          <p:cNvSpPr/>
          <p:nvPr/>
        </p:nvSpPr>
        <p:spPr>
          <a:xfrm>
            <a:off x="1043608" y="1133309"/>
            <a:ext cx="2592288" cy="999547"/>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dirty="0" smtClean="0">
                <a:solidFill>
                  <a:srgbClr val="C00000"/>
                </a:solidFill>
                <a:latin typeface="Times New Roman" panose="02020603050405020304" pitchFamily="18" charset="0"/>
                <a:cs typeface="Times New Roman" panose="02020603050405020304" pitchFamily="18" charset="0"/>
              </a:rPr>
              <a:t>работа над смысловой стороной слова</a:t>
            </a: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1043607" y="620688"/>
            <a:ext cx="7920879" cy="6048672"/>
          </a:xfrm>
        </p:spPr>
        <p:txBody>
          <a:bodyPr/>
          <a:lstStyle/>
          <a:p>
            <a:pPr marL="0" lvl="0" indent="0">
              <a:buNone/>
            </a:pPr>
            <a:endParaRPr lang="ru-RU" smtClean="0"/>
          </a:p>
          <a:p>
            <a:pPr marL="0" indent="0">
              <a:buNone/>
            </a:pPr>
            <a:endParaRPr lang="ru-RU" smtClean="0"/>
          </a:p>
          <a:p>
            <a:pPr marL="0" indent="0">
              <a:buNone/>
            </a:pPr>
            <a:endParaRPr lang="ru-RU" smtClean="0"/>
          </a:p>
          <a:p>
            <a:pPr marL="0" indent="0">
              <a:buNone/>
            </a:pPr>
            <a:r>
              <a:rPr lang="ru-RU" smtClean="0"/>
              <a:t>       </a:t>
            </a:r>
            <a:r>
              <a:rPr lang="ru-RU" sz="240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a:t>
            </a:r>
            <a:r>
              <a:rPr lang="ru-RU" sz="240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формирование</a:t>
            </a:r>
            <a:r>
              <a:rPr lang="ru-RU" sz="240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ru-RU" sz="240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обучать</a:t>
            </a:r>
            <a:endParaRPr lang="ru-RU" sz="2400" b="0" smtClean="0">
              <a:ln w="3175">
                <a:noFill/>
              </a:ln>
              <a:solidFill>
                <a:srgbClr val="C00000"/>
              </a:solidFill>
              <a:effectLst/>
              <a:latin typeface="Times New Roman" panose="02020603050405020304" pitchFamily="18" charset="0"/>
              <a:cs typeface="Times New Roman" panose="02020603050405020304" pitchFamily="18" charset="0"/>
            </a:endParaRPr>
          </a:p>
          <a:p>
            <a:r>
              <a:rPr lang="ru-RU" sz="1800" b="0" smtClean="0">
                <a:ln w="3175">
                  <a:noFill/>
                </a:ln>
                <a:solidFill>
                  <a:srgbClr val="C00000"/>
                </a:solidFill>
                <a:effectLst/>
                <a:latin typeface="Times New Roman" panose="02020603050405020304" pitchFamily="18" charset="0"/>
                <a:cs typeface="Times New Roman" panose="02020603050405020304" pitchFamily="18" charset="0"/>
              </a:rPr>
              <a:t>правильности речи              грамматического                      правильному</a:t>
            </a:r>
          </a:p>
          <a:p>
            <a:r>
              <a:rPr lang="ru-RU" sz="1800" b="0" smtClean="0">
                <a:ln w="3175">
                  <a:noFill/>
                </a:ln>
                <a:solidFill>
                  <a:srgbClr val="C00000"/>
                </a:solidFill>
                <a:effectLst/>
                <a:latin typeface="Times New Roman" panose="02020603050405020304" pitchFamily="18" charset="0"/>
                <a:cs typeface="Times New Roman" panose="02020603050405020304" pitchFamily="18" charset="0"/>
              </a:rPr>
              <a:t>точности                                   строя речи,                      построению разных</a:t>
            </a:r>
          </a:p>
          <a:p>
            <a:r>
              <a:rPr lang="ru-RU" sz="1800" b="0" smtClean="0">
                <a:ln w="3175">
                  <a:noFill/>
                </a:ln>
                <a:solidFill>
                  <a:srgbClr val="C00000"/>
                </a:solidFill>
                <a:effectLst/>
                <a:latin typeface="Times New Roman" panose="02020603050405020304" pitchFamily="18" charset="0"/>
                <a:cs typeface="Times New Roman" panose="02020603050405020304" pitchFamily="18" charset="0"/>
              </a:rPr>
              <a:t>выразительности                   согласование                     типов предложений,</a:t>
            </a:r>
          </a:p>
          <a:p>
            <a:r>
              <a:rPr lang="ru-RU" sz="1800" b="0" smtClean="0">
                <a:ln w="3175">
                  <a:noFill/>
                </a:ln>
                <a:solidFill>
                  <a:srgbClr val="C00000"/>
                </a:solidFill>
                <a:effectLst/>
                <a:latin typeface="Times New Roman" panose="02020603050405020304" pitchFamily="18" charset="0"/>
                <a:cs typeface="Times New Roman" panose="02020603050405020304" pitchFamily="18" charset="0"/>
              </a:rPr>
              <a:t>выбора языковых              существительных и              согласованию слов.</a:t>
            </a:r>
          </a:p>
          <a:p>
            <a:pPr marL="0" indent="0">
              <a:buNone/>
            </a:pPr>
            <a:r>
              <a:rPr lang="ru-RU" sz="1800" b="0" smtClean="0">
                <a:ln w="3175">
                  <a:noFill/>
                </a:ln>
                <a:solidFill>
                  <a:srgbClr val="C00000"/>
                </a:solidFill>
                <a:effectLst/>
                <a:latin typeface="Times New Roman" panose="02020603050405020304" pitchFamily="18" charset="0"/>
                <a:cs typeface="Times New Roman" panose="02020603050405020304" pitchFamily="18" charset="0"/>
              </a:rPr>
              <a:t>            средств,                            прилагательных</a:t>
            </a:r>
          </a:p>
          <a:p>
            <a:pPr marL="0" indent="0">
              <a:buNone/>
            </a:pPr>
            <a:r>
              <a:rPr lang="ru-RU" sz="1800" b="0" smtClean="0">
                <a:ln w="3175">
                  <a:noFill/>
                </a:ln>
                <a:solidFill>
                  <a:srgbClr val="C00000"/>
                </a:solidFill>
                <a:effectLst/>
                <a:latin typeface="Times New Roman" panose="02020603050405020304" pitchFamily="18" charset="0"/>
                <a:cs typeface="Times New Roman" panose="02020603050405020304" pitchFamily="18" charset="0"/>
              </a:rPr>
              <a:t>     сочетающихся по             в роде, числе  и падеже,</a:t>
            </a:r>
          </a:p>
          <a:p>
            <a:pPr marL="0" lvl="0" indent="0">
              <a:buNone/>
            </a:pPr>
            <a:r>
              <a:rPr lang="ru-RU" sz="1800" b="0" smtClean="0">
                <a:ln w="3175">
                  <a:noFill/>
                </a:ln>
                <a:solidFill>
                  <a:srgbClr val="C00000"/>
                </a:solidFill>
                <a:effectLst/>
                <a:latin typeface="Times New Roman" panose="02020603050405020304" pitchFamily="18" charset="0"/>
                <a:cs typeface="Times New Roman" panose="02020603050405020304" pitchFamily="18" charset="0"/>
              </a:rPr>
              <a:t> смыслу и отражающих    что приведет к правильному </a:t>
            </a:r>
          </a:p>
          <a:p>
            <a:pPr marL="0" indent="0">
              <a:buNone/>
            </a:pPr>
            <a:r>
              <a:rPr lang="ru-RU" sz="1800" b="0" smtClean="0">
                <a:ln w="3175">
                  <a:noFill/>
                </a:ln>
                <a:solidFill>
                  <a:srgbClr val="C00000"/>
                </a:solidFill>
                <a:effectLst/>
                <a:latin typeface="Times New Roman" panose="02020603050405020304" pitchFamily="18" charset="0"/>
                <a:cs typeface="Times New Roman" panose="02020603050405020304" pitchFamily="18" charset="0"/>
              </a:rPr>
              <a:t>   замысел говорящего            употреблению форм</a:t>
            </a:r>
          </a:p>
          <a:p>
            <a:pPr marL="0" indent="0">
              <a:buNone/>
            </a:pPr>
            <a:r>
              <a:rPr lang="ru-RU" sz="1800" b="0" smtClean="0">
                <a:ln w="3175">
                  <a:noFill/>
                </a:ln>
                <a:solidFill>
                  <a:srgbClr val="C00000"/>
                </a:solidFill>
                <a:effectLst/>
                <a:latin typeface="Times New Roman" panose="02020603050405020304" pitchFamily="18" charset="0"/>
                <a:cs typeface="Times New Roman" panose="02020603050405020304" pitchFamily="18" charset="0"/>
              </a:rPr>
              <a:t>                                               в связном высказывании</a:t>
            </a:r>
            <a:endParaRPr lang="ru-RU" sz="1800" b="0" dirty="0" smtClean="0">
              <a:ln w="3175">
                <a:noFill/>
              </a:ln>
              <a:solidFill>
                <a:srgbClr val="C00000"/>
              </a:solidFill>
              <a:effectLst/>
              <a:latin typeface="Times New Roman" panose="02020603050405020304" pitchFamily="18" charset="0"/>
              <a:cs typeface="Times New Roman" panose="02020603050405020304" pitchFamily="18" charset="0"/>
            </a:endParaRPr>
          </a:p>
        </p:txBody>
      </p:sp>
      <p:sp>
        <p:nvSpPr>
          <p:cNvPr id="7" name="Блок-схема: альтернативный процесс 6"/>
          <p:cNvSpPr/>
          <p:nvPr/>
        </p:nvSpPr>
        <p:spPr>
          <a:xfrm>
            <a:off x="3735242" y="1134255"/>
            <a:ext cx="2592288" cy="998601"/>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dirty="0">
                <a:solidFill>
                  <a:srgbClr val="C00000"/>
                </a:solidFill>
                <a:latin typeface="Times New Roman" panose="02020603050405020304" pitchFamily="18" charset="0"/>
                <a:cs typeface="Times New Roman" panose="02020603050405020304" pitchFamily="18" charset="0"/>
              </a:rPr>
              <a:t>р</a:t>
            </a:r>
            <a:r>
              <a:rPr lang="ru-RU" sz="2000" dirty="0" smtClean="0">
                <a:solidFill>
                  <a:srgbClr val="C00000"/>
                </a:solidFill>
                <a:latin typeface="Times New Roman" panose="02020603050405020304" pitchFamily="18" charset="0"/>
                <a:cs typeface="Times New Roman" panose="02020603050405020304" pitchFamily="18" charset="0"/>
              </a:rPr>
              <a:t>абота над грамматической формой слова</a:t>
            </a: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8" name="Блок-схема: альтернативный процесс 7"/>
          <p:cNvSpPr/>
          <p:nvPr/>
        </p:nvSpPr>
        <p:spPr>
          <a:xfrm>
            <a:off x="6444208" y="1133309"/>
            <a:ext cx="2520279" cy="999547"/>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dirty="0">
                <a:solidFill>
                  <a:srgbClr val="C00000"/>
                </a:solidFill>
                <a:latin typeface="Times New Roman" panose="02020603050405020304" pitchFamily="18" charset="0"/>
                <a:cs typeface="Times New Roman" panose="02020603050405020304" pitchFamily="18" charset="0"/>
              </a:rPr>
              <a:t>р</a:t>
            </a:r>
            <a:r>
              <a:rPr lang="ru-RU" sz="2000" dirty="0" smtClean="0">
                <a:solidFill>
                  <a:srgbClr val="C00000"/>
                </a:solidFill>
                <a:latin typeface="Times New Roman" panose="02020603050405020304" pitchFamily="18" charset="0"/>
                <a:cs typeface="Times New Roman" panose="02020603050405020304" pitchFamily="18" charset="0"/>
              </a:rPr>
              <a:t>абота над синтаксисом</a:t>
            </a:r>
            <a:endParaRPr lang="ru-RU" sz="2000" dirty="0">
              <a:solidFill>
                <a:srgbClr val="C00000"/>
              </a:solidFill>
              <a:latin typeface="Times New Roman" panose="02020603050405020304" pitchFamily="18" charset="0"/>
              <a:cs typeface="Times New Roman" panose="02020603050405020304" pitchFamily="18" charset="0"/>
            </a:endParaRPr>
          </a:p>
        </p:txBody>
      </p:sp>
      <p:cxnSp>
        <p:nvCxnSpPr>
          <p:cNvPr id="4" name="Прямая со стрелкой 3"/>
          <p:cNvCxnSpPr/>
          <p:nvPr/>
        </p:nvCxnSpPr>
        <p:spPr>
          <a:xfrm>
            <a:off x="2339752" y="2132856"/>
            <a:ext cx="0" cy="43204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076" y="2145688"/>
            <a:ext cx="274637"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028" y="2138090"/>
            <a:ext cx="274637"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Прямая соединительная линия 11"/>
          <p:cNvCxnSpPr/>
          <p:nvPr/>
        </p:nvCxnSpPr>
        <p:spPr>
          <a:xfrm flipH="1">
            <a:off x="3614866" y="1340768"/>
            <a:ext cx="21030" cy="5518946"/>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444208" y="1340768"/>
            <a:ext cx="0" cy="5518946"/>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656670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7" y="274638"/>
            <a:ext cx="7776865" cy="3802434"/>
          </a:xfrm>
        </p:spPr>
        <p:txBody>
          <a:bodyPr>
            <a:noAutofit/>
            <a:scene3d>
              <a:camera prst="orthographicFront"/>
              <a:lightRig rig="soft" dir="tl">
                <a:rot lat="0" lon="0" rev="0"/>
              </a:lightRig>
            </a:scene3d>
            <a:sp3d contourW="25400" prstMaterial="matte">
              <a:contourClr>
                <a:schemeClr val="accent2">
                  <a:tint val="20000"/>
                </a:schemeClr>
              </a:contourClr>
            </a:sp3d>
          </a:bodyPr>
          <a:lstStyle/>
          <a:p>
            <a:pPr algn="l">
              <a:spcAft>
                <a:spcPts val="1000"/>
              </a:spcAft>
            </a:pPr>
            <a:r>
              <a:rPr lang="ru-RU" sz="2000" spc="0" dirty="0">
                <a:ln w="3175">
                  <a:noFill/>
                </a:ln>
                <a:solidFill>
                  <a:srgbClr val="C00000"/>
                </a:solidFill>
                <a:effectLst/>
                <a:latin typeface="Times New Roman" panose="02020603050405020304" pitchFamily="18" charset="0"/>
                <a:ea typeface="Times New Roman"/>
                <a:cs typeface="Times New Roman" panose="02020603050405020304" pitchFamily="18" charset="0"/>
              </a:rPr>
              <a:t>Большое значение в речевом развитии детей придается игре</a:t>
            </a: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a:t>
            </a:r>
            <a:r>
              <a:rPr lang="ru-RU" sz="2000" spc="0" dirty="0">
                <a:ln w="3175">
                  <a:noFill/>
                </a:ln>
                <a:solidFill>
                  <a:srgbClr val="C00000"/>
                </a:solidFill>
                <a:effectLst/>
                <a:latin typeface="Times New Roman" panose="02020603050405020304" pitchFamily="18" charset="0"/>
                <a:ea typeface="Times New Roman"/>
                <a:cs typeface="Times New Roman" panose="02020603050405020304" pitchFamily="18" charset="0"/>
              </a:rPr>
              <a:t> </a:t>
            </a: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
            </a:r>
            <a:b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b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Игра </a:t>
            </a:r>
            <a:r>
              <a:rPr lang="ru-RU" sz="2000" spc="0" dirty="0">
                <a:ln w="3175">
                  <a:noFill/>
                </a:ln>
                <a:solidFill>
                  <a:srgbClr val="C00000"/>
                </a:solidFill>
                <a:effectLst/>
                <a:latin typeface="Times New Roman" panose="02020603050405020304" pitchFamily="18" charset="0"/>
                <a:ea typeface="Times New Roman"/>
                <a:cs typeface="Times New Roman" panose="02020603050405020304" pitchFamily="18" charset="0"/>
              </a:rPr>
              <a:t>развивает язык, а язык организует игру. </a:t>
            </a: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
            </a:r>
            <a:b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b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Играя</a:t>
            </a:r>
            <a:r>
              <a:rPr lang="ru-RU" sz="2000" spc="0" dirty="0">
                <a:ln w="3175">
                  <a:noFill/>
                </a:ln>
                <a:solidFill>
                  <a:srgbClr val="C00000"/>
                </a:solidFill>
                <a:effectLst/>
                <a:latin typeface="Times New Roman" panose="02020603050405020304" pitchFamily="18" charset="0"/>
                <a:ea typeface="Times New Roman"/>
                <a:cs typeface="Times New Roman" panose="02020603050405020304" pitchFamily="18" charset="0"/>
              </a:rPr>
              <a:t>, ребенок учится, а не одно учение немыслимо без помощи основного учителя - языка. </a:t>
            </a: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
            </a:r>
            <a:b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b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Игра </a:t>
            </a:r>
            <a:r>
              <a:rPr lang="ru-RU" sz="2000" spc="0" dirty="0">
                <a:ln w="3175">
                  <a:noFill/>
                </a:ln>
                <a:solidFill>
                  <a:srgbClr val="C00000"/>
                </a:solidFill>
                <a:effectLst/>
                <a:latin typeface="Times New Roman" panose="02020603050405020304" pitchFamily="18" charset="0"/>
                <a:ea typeface="Times New Roman"/>
                <a:cs typeface="Times New Roman" panose="02020603050405020304" pitchFamily="18" charset="0"/>
              </a:rPr>
              <a:t>является сильнейшим стимулом для проявления детской самостоятельности в области языка. </a:t>
            </a: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
            </a:r>
            <a:b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b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Слово </a:t>
            </a:r>
            <a:r>
              <a:rPr lang="ru-RU" sz="2000" spc="0" dirty="0">
                <a:ln w="3175">
                  <a:noFill/>
                </a:ln>
                <a:solidFill>
                  <a:srgbClr val="C00000"/>
                </a:solidFill>
                <a:effectLst/>
                <a:latin typeface="Times New Roman" panose="02020603050405020304" pitchFamily="18" charset="0"/>
                <a:ea typeface="Times New Roman"/>
                <a:cs typeface="Times New Roman" panose="02020603050405020304" pitchFamily="18" charset="0"/>
              </a:rPr>
              <a:t>в игре помогает ребенку </a:t>
            </a: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выразить свои </a:t>
            </a:r>
            <a:r>
              <a:rPr lang="ru-RU" sz="2000" spc="0" dirty="0">
                <a:ln w="3175">
                  <a:noFill/>
                </a:ln>
                <a:solidFill>
                  <a:srgbClr val="C00000"/>
                </a:solidFill>
                <a:effectLst/>
                <a:latin typeface="Times New Roman" panose="02020603050405020304" pitchFamily="18" charset="0"/>
                <a:ea typeface="Times New Roman"/>
                <a:cs typeface="Times New Roman" panose="02020603050405020304" pitchFamily="18" charset="0"/>
              </a:rPr>
              <a:t>мысли и чувства, понять переживания партнера, согласовать с ним свои действия. Все умения и навыки, которые ребенок приобретает в игре, связаны с развитием речи</a:t>
            </a: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a:t>
            </a:r>
            <a:b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b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Для </a:t>
            </a:r>
            <a:r>
              <a:rPr lang="ru-RU" sz="2000" spc="0" dirty="0">
                <a:ln w="3175">
                  <a:noFill/>
                </a:ln>
                <a:solidFill>
                  <a:srgbClr val="C00000"/>
                </a:solidFill>
                <a:effectLst/>
                <a:latin typeface="Times New Roman" panose="02020603050405020304" pitchFamily="18" charset="0"/>
                <a:ea typeface="Times New Roman"/>
                <a:cs typeface="Times New Roman" panose="02020603050405020304" pitchFamily="18" charset="0"/>
              </a:rPr>
              <a:t>речевого развития используются </a:t>
            </a: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
            </a:r>
            <a:b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b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все </a:t>
            </a:r>
            <a:r>
              <a:rPr lang="ru-RU" sz="2000" spc="0" dirty="0">
                <a:ln w="3175">
                  <a:noFill/>
                </a:ln>
                <a:solidFill>
                  <a:srgbClr val="C00000"/>
                </a:solidFill>
                <a:effectLst/>
                <a:latin typeface="Times New Roman" panose="02020603050405020304" pitchFamily="18" charset="0"/>
                <a:ea typeface="Times New Roman"/>
                <a:cs typeface="Times New Roman" panose="02020603050405020304" pitchFamily="18" charset="0"/>
              </a:rPr>
              <a:t>виды </a:t>
            </a:r>
            <a:r>
              <a:rPr lang="ru-RU" sz="2000" spc="0" dirty="0" smtClean="0">
                <a:ln w="3175">
                  <a:noFill/>
                </a:ln>
                <a:solidFill>
                  <a:srgbClr val="C00000"/>
                </a:solidFill>
                <a:effectLst/>
                <a:latin typeface="Times New Roman" panose="02020603050405020304" pitchFamily="18" charset="0"/>
                <a:ea typeface="Times New Roman"/>
                <a:cs typeface="Times New Roman" panose="02020603050405020304" pitchFamily="18" charset="0"/>
              </a:rPr>
              <a:t>игровой деятельности</a:t>
            </a:r>
            <a:r>
              <a:rPr lang="ru-RU" sz="2000" spc="0" dirty="0">
                <a:ln w="3175">
                  <a:noFill/>
                </a:ln>
                <a:solidFill>
                  <a:srgbClr val="C00000"/>
                </a:solidFill>
                <a:effectLst/>
                <a:latin typeface="Times New Roman" panose="02020603050405020304" pitchFamily="18" charset="0"/>
                <a:ea typeface="Times New Roman"/>
                <a:cs typeface="Times New Roman" panose="02020603050405020304" pitchFamily="18" charset="0"/>
              </a:rPr>
              <a:t>.</a:t>
            </a:r>
            <a:r>
              <a:rPr lang="ru-RU" sz="2000" spc="0" dirty="0">
                <a:ln w="1905"/>
                <a:solidFill>
                  <a:srgbClr val="C00000"/>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t/>
            </a:r>
            <a:br>
              <a:rPr lang="ru-RU" sz="2000" spc="0" dirty="0">
                <a:ln w="1905"/>
                <a:solidFill>
                  <a:srgbClr val="C00000"/>
                </a:solidFill>
                <a:effectLst>
                  <a:innerShdw blurRad="69850" dist="43180" dir="5400000">
                    <a:srgbClr val="000000">
                      <a:alpha val="65000"/>
                    </a:srgbClr>
                  </a:innerShdw>
                </a:effectLst>
                <a:latin typeface="Times New Roman" panose="02020603050405020304" pitchFamily="18" charset="0"/>
                <a:ea typeface="Calibri"/>
                <a:cs typeface="Times New Roman" panose="02020603050405020304" pitchFamily="18" charset="0"/>
              </a:rPr>
            </a:br>
            <a:endParaRPr lang="ru-RU" sz="2000" spc="0"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027" name="Picture 3"/>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427984" y="3861048"/>
            <a:ext cx="4320480" cy="27943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36467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7416824" cy="5616624"/>
          </a:xfrm>
        </p:spPr>
        <p:txBody>
          <a:bodyPr>
            <a:normAutofit/>
            <a:scene3d>
              <a:camera prst="orthographicFront"/>
              <a:lightRig rig="soft" dir="tl">
                <a:rot lat="0" lon="0" rev="0"/>
              </a:lightRig>
            </a:scene3d>
            <a:sp3d contourW="25400" prstMaterial="matte">
              <a:contourClr>
                <a:schemeClr val="accent2">
                  <a:tint val="20000"/>
                </a:schemeClr>
              </a:contourClr>
            </a:sp3d>
          </a:bodyPr>
          <a:lstStyle/>
          <a:p>
            <a:pPr lvl="0" algn="l">
              <a:spcBef>
                <a:spcPct val="20000"/>
              </a:spcBef>
            </a:pPr>
            <a:r>
              <a:rPr lang="ru-RU" sz="2400" spc="0" dirty="0">
                <a:ln w="11430">
                  <a:noFill/>
                </a:ln>
                <a:solidFill>
                  <a:srgbClr val="C00000"/>
                </a:solidFill>
                <a:effectLst/>
                <a:latin typeface="Times New Roman" panose="02020603050405020304" pitchFamily="18" charset="0"/>
                <a:ea typeface="Calibri"/>
                <a:cs typeface="Times New Roman" panose="02020603050405020304" pitchFamily="18" charset="0"/>
              </a:rPr>
              <a:t>Дидактические игры </a:t>
            </a:r>
            <a:r>
              <a:rPr lang="ru-RU" sz="2400" b="0" spc="0" dirty="0">
                <a:ln w="11430">
                  <a:noFill/>
                </a:ln>
                <a:solidFill>
                  <a:srgbClr val="C00000"/>
                </a:solidFill>
                <a:effectLst/>
                <a:latin typeface="Times New Roman" panose="02020603050405020304" pitchFamily="18" charset="0"/>
                <a:ea typeface="Calibri"/>
                <a:cs typeface="Times New Roman" panose="02020603050405020304" pitchFamily="18" charset="0"/>
              </a:rPr>
              <a:t>развивают речь детей: </a:t>
            </a:r>
            <a:br>
              <a:rPr lang="ru-RU" sz="2400" b="0" spc="0" dirty="0">
                <a:ln w="11430">
                  <a:noFill/>
                </a:ln>
                <a:solidFill>
                  <a:srgbClr val="C00000"/>
                </a:solidFill>
                <a:effectLst/>
                <a:latin typeface="Times New Roman" panose="02020603050405020304" pitchFamily="18" charset="0"/>
                <a:ea typeface="Calibri"/>
                <a:cs typeface="Times New Roman" panose="02020603050405020304" pitchFamily="18" charset="0"/>
              </a:rPr>
            </a:br>
            <a:r>
              <a:rPr lang="ru-RU" sz="2400" b="0" spc="0" dirty="0">
                <a:ln w="11430">
                  <a:noFill/>
                </a:ln>
                <a:solidFill>
                  <a:srgbClr val="C00000"/>
                </a:solidFill>
                <a:effectLst/>
                <a:latin typeface="Times New Roman" panose="02020603050405020304" pitchFamily="18" charset="0"/>
                <a:ea typeface="Calibri"/>
                <a:cs typeface="Times New Roman" panose="02020603050405020304" pitchFamily="18" charset="0"/>
              </a:rPr>
              <a:t>пополняется и активизируется словарь, формируется правильное звукопроизношение, развивается связная речь, умение правильно выражать свои мысли. </a:t>
            </a:r>
            <a:br>
              <a:rPr lang="ru-RU" sz="2400" b="0" spc="0" dirty="0">
                <a:ln w="11430">
                  <a:noFill/>
                </a:ln>
                <a:solidFill>
                  <a:srgbClr val="C00000"/>
                </a:solidFill>
                <a:effectLst/>
                <a:latin typeface="Times New Roman" panose="02020603050405020304" pitchFamily="18" charset="0"/>
                <a:ea typeface="Calibri"/>
                <a:cs typeface="Times New Roman" panose="02020603050405020304" pitchFamily="18" charset="0"/>
              </a:rPr>
            </a:br>
            <a:r>
              <a:rPr lang="ru-RU" sz="2400" b="0" spc="0" dirty="0">
                <a:ln w="11430">
                  <a:noFill/>
                </a:ln>
                <a:solidFill>
                  <a:srgbClr val="C00000"/>
                </a:solidFill>
                <a:effectLst/>
                <a:latin typeface="Times New Roman" panose="02020603050405020304" pitchFamily="18" charset="0"/>
                <a:ea typeface="Calibri"/>
                <a:cs typeface="Times New Roman" panose="02020603050405020304" pitchFamily="18" charset="0"/>
              </a:rPr>
              <a:t>Некоторые игры требуют от детей активного использования родовых, видовых понятий, например, "</a:t>
            </a:r>
            <a:r>
              <a:rPr lang="ru-RU" sz="2400" b="0" i="1" spc="0" dirty="0">
                <a:ln w="11430">
                  <a:noFill/>
                </a:ln>
                <a:solidFill>
                  <a:srgbClr val="C00000"/>
                </a:solidFill>
                <a:effectLst/>
                <a:latin typeface="Times New Roman" panose="02020603050405020304" pitchFamily="18" charset="0"/>
                <a:ea typeface="Calibri"/>
                <a:cs typeface="Times New Roman" panose="02020603050405020304" pitchFamily="18" charset="0"/>
              </a:rPr>
              <a:t>Назови одним словом</a:t>
            </a:r>
            <a:r>
              <a:rPr lang="ru-RU" sz="2400" b="0" spc="0" dirty="0">
                <a:ln w="11430">
                  <a:noFill/>
                </a:ln>
                <a:solidFill>
                  <a:srgbClr val="C00000"/>
                </a:solidFill>
                <a:effectLst/>
                <a:latin typeface="Times New Roman" panose="02020603050405020304" pitchFamily="18" charset="0"/>
                <a:ea typeface="Calibri"/>
                <a:cs typeface="Times New Roman" panose="02020603050405020304" pitchFamily="18" charset="0"/>
              </a:rPr>
              <a:t>" или "</a:t>
            </a:r>
            <a:r>
              <a:rPr lang="ru-RU" sz="2400" b="0" i="1" spc="0" dirty="0">
                <a:ln w="11430">
                  <a:noFill/>
                </a:ln>
                <a:solidFill>
                  <a:srgbClr val="C00000"/>
                </a:solidFill>
                <a:effectLst/>
                <a:latin typeface="Times New Roman" panose="02020603050405020304" pitchFamily="18" charset="0"/>
                <a:ea typeface="Calibri"/>
                <a:cs typeface="Times New Roman" panose="02020603050405020304" pitchFamily="18" charset="0"/>
              </a:rPr>
              <a:t>Назови три предмета</a:t>
            </a:r>
            <a:r>
              <a:rPr lang="ru-RU" sz="2400" b="0" spc="0" dirty="0">
                <a:ln w="11430">
                  <a:noFill/>
                </a:ln>
                <a:solidFill>
                  <a:srgbClr val="C00000"/>
                </a:solidFill>
                <a:effectLst/>
                <a:latin typeface="Times New Roman" panose="02020603050405020304" pitchFamily="18" charset="0"/>
                <a:ea typeface="Calibri"/>
                <a:cs typeface="Times New Roman" panose="02020603050405020304" pitchFamily="18" charset="0"/>
              </a:rPr>
              <a:t>". </a:t>
            </a:r>
            <a:br>
              <a:rPr lang="ru-RU" sz="2400" b="0" spc="0" dirty="0">
                <a:ln w="11430">
                  <a:noFill/>
                </a:ln>
                <a:solidFill>
                  <a:srgbClr val="C00000"/>
                </a:solidFill>
                <a:effectLst/>
                <a:latin typeface="Times New Roman" panose="02020603050405020304" pitchFamily="18" charset="0"/>
                <a:ea typeface="Calibri"/>
                <a:cs typeface="Times New Roman" panose="02020603050405020304" pitchFamily="18" charset="0"/>
              </a:rPr>
            </a:br>
            <a:r>
              <a:rPr lang="ru-RU" sz="2400" spc="0" dirty="0" smtClean="0">
                <a:solidFill>
                  <a:srgbClr val="C00000"/>
                </a:solidFill>
                <a:effectLst/>
                <a:latin typeface="Times New Roman" panose="02020603050405020304" pitchFamily="18" charset="0"/>
                <a:ea typeface="Calibri"/>
                <a:cs typeface="Times New Roman" panose="02020603050405020304" pitchFamily="18" charset="0"/>
              </a:rPr>
              <a:t>Дидактическая </a:t>
            </a:r>
            <a:r>
              <a:rPr lang="ru-RU" sz="2400" spc="0" dirty="0">
                <a:solidFill>
                  <a:srgbClr val="C00000"/>
                </a:solidFill>
                <a:effectLst/>
                <a:latin typeface="Times New Roman" panose="02020603050405020304" pitchFamily="18" charset="0"/>
                <a:ea typeface="Calibri"/>
                <a:cs typeface="Times New Roman" panose="02020603050405020304" pitchFamily="18" charset="0"/>
              </a:rPr>
              <a:t>игра </a:t>
            </a:r>
            <a:r>
              <a:rPr lang="ru-RU" sz="2400" b="0" spc="0" dirty="0">
                <a:solidFill>
                  <a:srgbClr val="C00000"/>
                </a:solidFill>
                <a:effectLst/>
                <a:latin typeface="Times New Roman" panose="02020603050405020304" pitchFamily="18" charset="0"/>
                <a:ea typeface="Calibri"/>
                <a:cs typeface="Times New Roman" panose="02020603050405020304" pitchFamily="18" charset="0"/>
              </a:rPr>
              <a:t>как форма обучения детей содержит два начала: учебное (познавательное) и игровое (занимательное). </a:t>
            </a:r>
            <a:r>
              <a:rPr lang="ru-RU" sz="2400" b="0" spc="0" dirty="0" smtClean="0">
                <a:solidFill>
                  <a:srgbClr val="C00000"/>
                </a:solidFill>
                <a:effectLst/>
                <a:latin typeface="Times New Roman" panose="02020603050405020304" pitchFamily="18" charset="0"/>
                <a:ea typeface="Calibri"/>
                <a:cs typeface="Times New Roman" panose="02020603050405020304" pitchFamily="18" charset="0"/>
              </a:rPr>
              <a:t/>
            </a:r>
            <a:br>
              <a:rPr lang="ru-RU" sz="2400" b="0" spc="0" dirty="0" smtClean="0">
                <a:solidFill>
                  <a:srgbClr val="C00000"/>
                </a:solidFill>
                <a:effectLst/>
                <a:latin typeface="Times New Roman" panose="02020603050405020304" pitchFamily="18" charset="0"/>
                <a:ea typeface="Calibri"/>
                <a:cs typeface="Times New Roman" panose="02020603050405020304" pitchFamily="18" charset="0"/>
              </a:rPr>
            </a:br>
            <a:r>
              <a:rPr lang="ru-RU" sz="2400" b="0" spc="0" dirty="0" smtClean="0">
                <a:solidFill>
                  <a:srgbClr val="C00000"/>
                </a:solidFill>
                <a:effectLst/>
                <a:latin typeface="Times New Roman" panose="02020603050405020304" pitchFamily="18" charset="0"/>
                <a:ea typeface="Calibri"/>
                <a:cs typeface="Times New Roman" panose="02020603050405020304" pitchFamily="18" charset="0"/>
              </a:rPr>
              <a:t>Воспитатель </a:t>
            </a:r>
            <a:r>
              <a:rPr lang="ru-RU" sz="2400" b="0" spc="0" dirty="0">
                <a:solidFill>
                  <a:srgbClr val="C00000"/>
                </a:solidFill>
                <a:effectLst/>
                <a:latin typeface="Times New Roman" panose="02020603050405020304" pitchFamily="18" charset="0"/>
                <a:ea typeface="Calibri"/>
                <a:cs typeface="Times New Roman" panose="02020603050405020304" pitchFamily="18" charset="0"/>
              </a:rPr>
              <a:t>одновременно является и учителем, и участником игры. Он учит и играет, а дети, играя, </a:t>
            </a:r>
            <a:r>
              <a:rPr lang="ru-RU" sz="2400" b="0" spc="0" dirty="0" smtClean="0">
                <a:solidFill>
                  <a:srgbClr val="C00000"/>
                </a:solidFill>
                <a:effectLst/>
                <a:latin typeface="Times New Roman" panose="02020603050405020304" pitchFamily="18" charset="0"/>
                <a:ea typeface="Calibri"/>
                <a:cs typeface="Times New Roman" panose="02020603050405020304" pitchFamily="18" charset="0"/>
              </a:rPr>
              <a:t>учатся.</a:t>
            </a:r>
            <a:r>
              <a:rPr lang="ru-RU" sz="2200" spc="0" dirty="0">
                <a:solidFill>
                  <a:srgbClr val="C00000"/>
                </a:solidFill>
                <a:effectLst/>
                <a:latin typeface="Times New Roman" panose="02020603050405020304" pitchFamily="18" charset="0"/>
                <a:ea typeface="Calibri"/>
                <a:cs typeface="Times New Roman" panose="02020603050405020304" pitchFamily="18" charset="0"/>
              </a:rPr>
              <a:t/>
            </a:r>
            <a:br>
              <a:rPr lang="ru-RU" sz="2200" spc="0" dirty="0">
                <a:solidFill>
                  <a:srgbClr val="C00000"/>
                </a:solidFill>
                <a:effectLst/>
                <a:latin typeface="Times New Roman" panose="02020603050405020304" pitchFamily="18" charset="0"/>
                <a:ea typeface="Calibri"/>
                <a:cs typeface="Times New Roman" panose="02020603050405020304" pitchFamily="18" charset="0"/>
              </a:rPr>
            </a:br>
            <a:endParaRPr lang="ru-RU" sz="2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45148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2. Таня - работа\фото д.с\игровая деятельность\PB183526.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336545" y="660930"/>
            <a:ext cx="4128458" cy="3096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D:\2. Таня - работа\фото д.с\игровая деятельность\PB18352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2240676" y="3187803"/>
            <a:ext cx="4322378" cy="32205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D:\2. Таня - работа\фото д.с\игровая деятельность\PB18352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a:off x="5172068" y="816041"/>
            <a:ext cx="4416491" cy="3312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3821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88640"/>
            <a:ext cx="7615237" cy="6552728"/>
          </a:xfrm>
        </p:spPr>
        <p:txBody>
          <a:bodyPr>
            <a:noAutofit/>
            <a:scene3d>
              <a:camera prst="orthographicFront"/>
              <a:lightRig rig="soft" dir="tl">
                <a:rot lat="0" lon="0" rev="0"/>
              </a:lightRig>
            </a:scene3d>
            <a:sp3d contourW="25400" prstMaterial="matte">
              <a:contourClr>
                <a:schemeClr val="accent2">
                  <a:tint val="20000"/>
                </a:schemeClr>
              </a:contourClr>
            </a:sp3d>
          </a:bodyPr>
          <a:lstStyle/>
          <a:p>
            <a:pPr lvl="0" algn="l">
              <a:spcBef>
                <a:spcPct val="20000"/>
              </a:spcBef>
            </a:pPr>
            <a:r>
              <a:rPr lang="ru-RU" sz="2000" spc="0" dirty="0" smtClean="0">
                <a:solidFill>
                  <a:srgbClr val="C00000"/>
                </a:solidFill>
                <a:effectLst/>
                <a:latin typeface="Times New Roman" panose="02020603050405020304" pitchFamily="18" charset="0"/>
                <a:ea typeface="Calibri"/>
                <a:cs typeface="Times New Roman" panose="02020603050405020304" pitchFamily="18" charset="0"/>
              </a:rPr>
              <a:t>Словесные </a:t>
            </a:r>
            <a:r>
              <a:rPr lang="ru-RU" sz="2000" spc="0" dirty="0">
                <a:solidFill>
                  <a:srgbClr val="C00000"/>
                </a:solidFill>
                <a:effectLst/>
                <a:latin typeface="Times New Roman" panose="02020603050405020304" pitchFamily="18" charset="0"/>
                <a:ea typeface="Calibri"/>
                <a:cs typeface="Times New Roman" panose="02020603050405020304" pitchFamily="18" charset="0"/>
              </a:rPr>
              <a:t>игры </a:t>
            </a:r>
            <a:r>
              <a:rPr lang="ru-RU" sz="2000" b="0" spc="0" dirty="0">
                <a:solidFill>
                  <a:srgbClr val="C00000"/>
                </a:solidFill>
                <a:effectLst/>
                <a:latin typeface="Times New Roman" panose="02020603050405020304" pitchFamily="18" charset="0"/>
                <a:ea typeface="Calibri"/>
                <a:cs typeface="Times New Roman" panose="02020603050405020304" pitchFamily="18" charset="0"/>
              </a:rPr>
              <a:t>построены на словах и действиях играющих. </a:t>
            </a:r>
            <a: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t/>
            </a:r>
            <a:b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br>
            <a: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t>В </a:t>
            </a:r>
            <a:r>
              <a:rPr lang="ru-RU" sz="2000" b="0" spc="0" dirty="0">
                <a:solidFill>
                  <a:srgbClr val="C00000"/>
                </a:solidFill>
                <a:effectLst/>
                <a:latin typeface="Times New Roman" panose="02020603050405020304" pitchFamily="18" charset="0"/>
                <a:ea typeface="Calibri"/>
                <a:cs typeface="Times New Roman" panose="02020603050405020304" pitchFamily="18" charset="0"/>
              </a:rPr>
              <a:t>таких играх дети учатся, опираясь на имеющиеся представления о предметах, углублять знания о них. </a:t>
            </a:r>
            <a: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t/>
            </a:r>
            <a:b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br>
            <a: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t>Так </a:t>
            </a:r>
            <a:r>
              <a:rPr lang="ru-RU" sz="2000" b="0" spc="0" dirty="0">
                <a:solidFill>
                  <a:srgbClr val="C00000"/>
                </a:solidFill>
                <a:effectLst/>
                <a:latin typeface="Times New Roman" panose="02020603050405020304" pitchFamily="18" charset="0"/>
                <a:ea typeface="Calibri"/>
                <a:cs typeface="Times New Roman" panose="02020603050405020304" pitchFamily="18" charset="0"/>
              </a:rPr>
              <a:t>как в этих играх требуется использовать приобретенные ранее знания в новых связях, в новых обстоятельствах. </a:t>
            </a:r>
            <a: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t/>
            </a:r>
            <a:b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br>
            <a: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t>Дети </a:t>
            </a:r>
            <a:r>
              <a:rPr lang="ru-RU" sz="2000" b="0" spc="0" dirty="0">
                <a:solidFill>
                  <a:srgbClr val="C00000"/>
                </a:solidFill>
                <a:effectLst/>
                <a:latin typeface="Times New Roman" panose="02020603050405020304" pitchFamily="18" charset="0"/>
                <a:ea typeface="Calibri"/>
                <a:cs typeface="Times New Roman" panose="02020603050405020304" pitchFamily="18" charset="0"/>
              </a:rPr>
              <a:t>самостоятельно решают разнообразные мыслительные задачи; описывают предметы, выделяя характерные их признаки; отгадывают по </a:t>
            </a:r>
            <a: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t>описанию такие как «Добавь слово», «А что потом?», «Когда это бывает?», «Что бывает широкое?» (узкое, длинное и т.д.), «Отгадай-ка», «Радио», «Да –нет», </a:t>
            </a:r>
            <a:b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br>
            <a: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t>«Похож-не похож», «Кто позвал?», </a:t>
            </a:r>
            <a:b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br>
            <a:r>
              <a:rPr lang="ru-RU" sz="2000" b="0" spc="0" dirty="0" smtClean="0">
                <a:solidFill>
                  <a:srgbClr val="C00000"/>
                </a:solidFill>
                <a:effectLst/>
                <a:latin typeface="Times New Roman" panose="02020603050405020304" pitchFamily="18" charset="0"/>
                <a:ea typeface="Calibri"/>
                <a:cs typeface="Times New Roman" panose="02020603050405020304" pitchFamily="18" charset="0"/>
              </a:rPr>
              <a:t>«Придумай небылицу» и другие  игры по возрасту.</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 </a:t>
            </a: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
            </a:r>
            <a:b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b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Нахождение </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антонимов</a:t>
            </a: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 </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синонимов, слов сходных </a:t>
            </a: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по </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звучанию </a:t>
            </a: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 главная </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задача </a:t>
            </a:r>
            <a:r>
              <a:rPr lang="ru-RU" sz="2200" b="0" spc="0" dirty="0" smtClean="0">
                <a:ln w="11430">
                  <a:noFill/>
                </a:ln>
                <a:solidFill>
                  <a:srgbClr val="C00000"/>
                </a:solidFill>
                <a:effectLst/>
                <a:latin typeface="Times New Roman" panose="02020603050405020304" pitchFamily="18" charset="0"/>
                <a:ea typeface="Calibri"/>
                <a:cs typeface="Times New Roman" panose="02020603050405020304" pitchFamily="18" charset="0"/>
              </a:rPr>
              <a:t>многих </a:t>
            </a:r>
            <a:r>
              <a:rPr lang="ru-RU" sz="2200" b="0" spc="0" dirty="0">
                <a:ln w="11430">
                  <a:noFill/>
                </a:ln>
                <a:solidFill>
                  <a:srgbClr val="C00000"/>
                </a:solidFill>
                <a:effectLst/>
                <a:latin typeface="Times New Roman" panose="02020603050405020304" pitchFamily="18" charset="0"/>
                <a:ea typeface="Calibri"/>
                <a:cs typeface="Times New Roman" panose="02020603050405020304" pitchFamily="18" charset="0"/>
              </a:rPr>
              <a:t>словесных игр.</a:t>
            </a:r>
            <a:r>
              <a:rPr lang="ru-RU" sz="2200" spc="0" dirty="0">
                <a:solidFill>
                  <a:srgbClr val="000000"/>
                </a:solidFill>
                <a:effectLst/>
                <a:latin typeface="Times New Roman" panose="02020603050405020304" pitchFamily="18" charset="0"/>
                <a:ea typeface="Calibri"/>
                <a:cs typeface="Times New Roman" panose="02020603050405020304" pitchFamily="18" charset="0"/>
              </a:rPr>
              <a:t/>
            </a:r>
            <a:br>
              <a:rPr lang="ru-RU" sz="2200" spc="0" dirty="0">
                <a:solidFill>
                  <a:srgbClr val="000000"/>
                </a:solidFill>
                <a:effectLst/>
                <a:latin typeface="Times New Roman" panose="02020603050405020304" pitchFamily="18" charset="0"/>
                <a:ea typeface="Calibri"/>
                <a:cs typeface="Times New Roman" panose="02020603050405020304" pitchFamily="18" charset="0"/>
              </a:rPr>
            </a:br>
            <a:r>
              <a:rPr lang="ru-RU" sz="2000" b="0" spc="0" dirty="0">
                <a:solidFill>
                  <a:srgbClr val="C00000"/>
                </a:solidFill>
                <a:effectLst>
                  <a:outerShdw blurRad="50800" dist="39000" dir="5460000" algn="tl">
                    <a:srgbClr val="000000">
                      <a:alpha val="38000"/>
                    </a:srgbClr>
                  </a:outerShdw>
                </a:effectLst>
                <a:latin typeface="Times New Roman" panose="02020603050405020304" pitchFamily="18" charset="0"/>
                <a:ea typeface="+mn-ea"/>
                <a:cs typeface="Times New Roman" panose="02020603050405020304" pitchFamily="18" charset="0"/>
              </a:rPr>
              <a:t/>
            </a:r>
            <a:br>
              <a:rPr lang="ru-RU" sz="2000" b="0" spc="0" dirty="0">
                <a:solidFill>
                  <a:srgbClr val="C00000"/>
                </a:solidFill>
                <a:effectLst>
                  <a:outerShdw blurRad="50800" dist="39000" dir="5460000" algn="tl">
                    <a:srgbClr val="000000">
                      <a:alpha val="38000"/>
                    </a:srgbClr>
                  </a:outerShdw>
                </a:effectLst>
                <a:latin typeface="Times New Roman" panose="02020603050405020304" pitchFamily="18" charset="0"/>
                <a:ea typeface="+mn-ea"/>
                <a:cs typeface="Times New Roman" panose="02020603050405020304" pitchFamily="18" charset="0"/>
              </a:rPr>
            </a:br>
            <a:endParaRPr lang="ru-RU" sz="2000" b="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8089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Формирование связной речи через игровую деятельност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Формирование связной речи через игровую деятельность.</Template>
  <TotalTime>396</TotalTime>
  <Words>222</Words>
  <Application>Microsoft Office PowerPoint</Application>
  <PresentationFormat>Экран (4:3)</PresentationFormat>
  <Paragraphs>32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Формирование связной речи через игровую деятельность.</vt:lpstr>
      <vt:lpstr>Формирование связной речи  у детей через игровую деятельность.</vt:lpstr>
      <vt:lpstr>Развитие речи у детей становится актуальной проблемой в современном обществе.  Важно уделять больше внимания работе по воспитанию правильного звукопроизношения у детей для их умственного и речевого развития. Необходимо более пристальное внимание уделять воспитанию интонационного чутья, дикции, темпа речи, поскольку в этих умениях заложено наиболее важное условие становления связной речи.</vt:lpstr>
      <vt:lpstr>Связная речь предполагает овладение словарным запасом языка, усвоение языковых законов и норм,  т. е. овладение грамматическим строем, а также практическое их пояснение, умение пользоваться усвоенным языковым материалом, связно, последовательно и понятно для окружающих передавать содержание готового текста или самостоятельно составлять связный текст.        Связная речь представляет собой развернутое, законченное, композиционно и грамматически оформленное высказывание, состоящее из ряда логически связанных предложений.  Основная функция связной речи – коммуникативная.  Она осуществляется в двух основных формах  – диалоге и монологе.  </vt:lpstr>
      <vt:lpstr> Развитие связной речи является необходимым условием успешности обучения ребенка в школе.  Процесс развития связной речи дошкольников будет протекать наиболее успешно при соблюдении следующих  педагогических условий: –  учета индивидуальных и психофизических  особенностей каждого ребенка; – использования разнообразных форм, методов и приемов развития связной речи; –  использования игр соответственно возрасту детей; </vt:lpstr>
      <vt:lpstr>Задачи формирования словаря.</vt:lpstr>
      <vt:lpstr>Большое значение в речевом развитии детей придается игре.  Игра развивает язык, а язык организует игру.  Играя, ребенок учится, а не одно учение немыслимо без помощи основного учителя - языка.  Игра является сильнейшим стимулом для проявления детской самостоятельности в области языка.  Слово в игре помогает ребенку выразить свои мысли и чувства, понять переживания партнера, согласовать с ним свои действия. Все умения и навыки, которые ребенок приобретает в игре, связаны с развитием речи. Для речевого развития используются  все виды игровой деятельности. </vt:lpstr>
      <vt:lpstr>Дидактические игры развивают речь детей:  пополняется и активизируется словарь, формируется правильное звукопроизношение, развивается связная речь, умение правильно выражать свои мысли.  Некоторые игры требуют от детей активного использования родовых, видовых понятий, например, "Назови одним словом" или "Назови три предмета".  Дидактическая игра как форма обучения детей содержит два начала: учебное (познавательное) и игровое (занимательное).  Воспитатель одновременно является и учителем, и участником игры. Он учит и играет, а дети, играя, учатся. </vt:lpstr>
      <vt:lpstr>Презентация PowerPoint</vt:lpstr>
      <vt:lpstr>Словесные игры построены на словах и действиях играющих.  В таких играх дети учатся, опираясь на имеющиеся представления о предметах, углублять знания о них.  Так как в этих играх требуется использовать приобретенные ранее знания в новых связях, в новых обстоятельствах.  Дети самостоятельно решают разнообразные мыслительные задачи; описывают предметы, выделяя характерные их признаки; отгадывают по описанию такие как «Добавь слово», «А что потом?», «Когда это бывает?», «Что бывает широкое?» (узкое, длинное и т.д.), «Отгадай-ка», «Радио», «Да –нет»,  «Похож-не похож», «Кто позвал?»,  «Придумай небылицу» и другие  игры по возрасту.  Нахождение антонимов, синонимов, слов сходных по звучанию – главная задача многих словесных игр.  </vt:lpstr>
      <vt:lpstr> Народные игры, правила которых детям известны: «Краски», «Где мы были, мы не скажем, а что делали, покажем», «Наоборот», «Коза», «Гуси – гуси», «У медведя во бору» и др.  В каждой такой игре заложен интерес к игровым  и словесным действиям. </vt:lpstr>
      <vt:lpstr>В сюжетно-ролевой игре дети выполняют определенные роли, в игре обогащается словарный запас, развивается звуковая и связная диалогическая, монологическая речь. Формируется самостоятельность, целенаправленность своих действий.  </vt:lpstr>
      <vt:lpstr>Игры-инсценировки помогают уточнить представления о различных бытовых ситуациях, литературных произведениях "Путешествие в страну сказок", о нормах поведения "Что такое хорошо и что такое плохо?".</vt:lpstr>
      <vt:lpstr>Методическая литература,  позволяющая успешно развивать связную речь у детей.</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связной речи через игровую деятельность.</dc:title>
  <dc:creator>Таня</dc:creator>
  <cp:lastModifiedBy>Таня</cp:lastModifiedBy>
  <cp:revision>51</cp:revision>
  <dcterms:created xsi:type="dcterms:W3CDTF">2015-11-17T14:14:59Z</dcterms:created>
  <dcterms:modified xsi:type="dcterms:W3CDTF">2016-03-25T18:00:42Z</dcterms:modified>
</cp:coreProperties>
</file>