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2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1B3E-CA60-47D7-966D-86EB9EF6186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A2-CAD6-48A8-AC05-BF55BD32A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1B3E-CA60-47D7-966D-86EB9EF6186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A2-CAD6-48A8-AC05-BF55BD32A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1B3E-CA60-47D7-966D-86EB9EF6186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A2-CAD6-48A8-AC05-BF55BD32A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1B3E-CA60-47D7-966D-86EB9EF6186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A2-CAD6-48A8-AC05-BF55BD32A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1B3E-CA60-47D7-966D-86EB9EF6186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A2-CAD6-48A8-AC05-BF55BD32A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1B3E-CA60-47D7-966D-86EB9EF6186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A2-CAD6-48A8-AC05-BF55BD32A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1B3E-CA60-47D7-966D-86EB9EF6186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A2-CAD6-48A8-AC05-BF55BD32A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1B3E-CA60-47D7-966D-86EB9EF6186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A2-CAD6-48A8-AC05-BF55BD32A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1B3E-CA60-47D7-966D-86EB9EF6186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A2-CAD6-48A8-AC05-BF55BD32A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1B3E-CA60-47D7-966D-86EB9EF6186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A2-CAD6-48A8-AC05-BF55BD32A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1B3E-CA60-47D7-966D-86EB9EF6186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A2-CAD6-48A8-AC05-BF55BD32A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1B3E-CA60-47D7-966D-86EB9EF6186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269A2-CAD6-48A8-AC05-BF55BD32A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bg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728191"/>
          </a:xfrm>
        </p:spPr>
        <p:txBody>
          <a:bodyPr/>
          <a:lstStyle/>
          <a:p>
            <a:r>
              <a:rPr lang="ru-RU" b="1" dirty="0" smtClean="0"/>
              <a:t>Дидактическая игра</a:t>
            </a:r>
            <a:br>
              <a:rPr lang="ru-RU" b="1" dirty="0" smtClean="0"/>
            </a:br>
            <a:r>
              <a:rPr lang="ru-RU" b="1" dirty="0" smtClean="0"/>
              <a:t>«Грибная полянка»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Составила воспитатель по изо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Митина Ирина Васильевна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МАДОУ «ДСКВ№16»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г. Усинск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Задачи</a:t>
            </a:r>
            <a:r>
              <a:rPr lang="ru-RU" sz="3200" dirty="0" smtClean="0"/>
              <a:t>: закреплять </a:t>
            </a:r>
            <a:r>
              <a:rPr lang="ru-RU" sz="3200" dirty="0"/>
              <a:t>знания детей об осенних дарах природы, о съедобных и несъедобных грибах, выяснить, в каких местах в лесу растут грибы; формировать умение находить съедобные грибы по дидактической </a:t>
            </a:r>
            <a:r>
              <a:rPr lang="ru-RU" sz="3200" dirty="0" smtClean="0"/>
              <a:t>картине; развивать внимание, мышление, речь.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4283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</a:t>
            </a:r>
            <a:r>
              <a:rPr lang="ru-RU" b="1" dirty="0" smtClean="0"/>
              <a:t>На </a:t>
            </a:r>
            <a:r>
              <a:rPr lang="ru-RU" b="1" dirty="0" smtClean="0"/>
              <a:t>грибы она сердита</a:t>
            </a:r>
            <a:br>
              <a:rPr lang="ru-RU" b="1" dirty="0" smtClean="0"/>
            </a:br>
            <a:r>
              <a:rPr lang="ru-RU" b="1" dirty="0" smtClean="0"/>
              <a:t>    И </a:t>
            </a:r>
            <a:r>
              <a:rPr lang="ru-RU" b="1" dirty="0" smtClean="0"/>
              <a:t>от злости ядовита.</a:t>
            </a:r>
            <a:br>
              <a:rPr lang="ru-RU" b="1" dirty="0" smtClean="0"/>
            </a:br>
            <a:r>
              <a:rPr lang="ru-RU" b="1" dirty="0" smtClean="0"/>
              <a:t>    Вот </a:t>
            </a:r>
            <a:r>
              <a:rPr lang="ru-RU" b="1" dirty="0" smtClean="0"/>
              <a:t>лесная хулиганка!</a:t>
            </a:r>
            <a:br>
              <a:rPr lang="ru-RU" b="1" dirty="0" smtClean="0"/>
            </a:br>
            <a:r>
              <a:rPr lang="ru-RU" b="1" dirty="0" smtClean="0"/>
              <a:t>    Это </a:t>
            </a:r>
            <a:r>
              <a:rPr lang="ru-RU" b="1" dirty="0" smtClean="0"/>
              <a:t>— бледная... 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260648"/>
            <a:ext cx="32403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/>
              <a:t>.В </a:t>
            </a:r>
            <a:r>
              <a:rPr lang="ru-RU" b="1" dirty="0" smtClean="0"/>
              <a:t>мягкой травке на опушке</a:t>
            </a:r>
            <a:br>
              <a:rPr lang="ru-RU" b="1" dirty="0" smtClean="0"/>
            </a:br>
            <a:r>
              <a:rPr lang="ru-RU" b="1" dirty="0" smtClean="0"/>
              <a:t>  Всюду </a:t>
            </a:r>
            <a:r>
              <a:rPr lang="ru-RU" b="1" dirty="0" smtClean="0"/>
              <a:t>рыженькие ушки.</a:t>
            </a:r>
            <a:br>
              <a:rPr lang="ru-RU" b="1" dirty="0" smtClean="0"/>
            </a:br>
            <a:r>
              <a:rPr lang="ru-RU" b="1" dirty="0" smtClean="0"/>
              <a:t>  Золотистые </a:t>
            </a:r>
            <a:r>
              <a:rPr lang="ru-RU" b="1" dirty="0" smtClean="0"/>
              <a:t>сестрички</a:t>
            </a:r>
            <a:br>
              <a:rPr lang="ru-RU" b="1" dirty="0" smtClean="0"/>
            </a:br>
            <a:r>
              <a:rPr lang="ru-RU" b="1" dirty="0" smtClean="0"/>
              <a:t>   Называются</a:t>
            </a:r>
            <a:r>
              <a:rPr lang="ru-RU" sz="2000" b="1" dirty="0" smtClean="0"/>
              <a:t>... </a:t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260648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/>
              <a:t>.Возле </a:t>
            </a:r>
            <a:r>
              <a:rPr lang="ru-RU" b="1" dirty="0" smtClean="0"/>
              <a:t>леса на опушке, </a:t>
            </a:r>
            <a:br>
              <a:rPr lang="ru-RU" b="1" dirty="0" smtClean="0"/>
            </a:br>
            <a:r>
              <a:rPr lang="ru-RU" b="1" dirty="0" smtClean="0"/>
              <a:t>   Украшая </a:t>
            </a:r>
            <a:r>
              <a:rPr lang="ru-RU" b="1" dirty="0" smtClean="0"/>
              <a:t>тёмный бор, </a:t>
            </a:r>
            <a:br>
              <a:rPr lang="ru-RU" b="1" dirty="0" smtClean="0"/>
            </a:br>
            <a:r>
              <a:rPr lang="ru-RU" b="1" dirty="0" smtClean="0"/>
              <a:t>   Вырос </a:t>
            </a:r>
            <a:r>
              <a:rPr lang="ru-RU" b="1" dirty="0" smtClean="0"/>
              <a:t>пёстрый, как Петрушка, </a:t>
            </a:r>
            <a:br>
              <a:rPr lang="ru-RU" b="1" dirty="0" smtClean="0"/>
            </a:br>
            <a:r>
              <a:rPr lang="ru-RU" b="1" dirty="0" smtClean="0"/>
              <a:t>  Ядовитый </a:t>
            </a:r>
            <a:r>
              <a:rPr lang="ru-RU" b="1" dirty="0" smtClean="0"/>
              <a:t>…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56792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b="1" dirty="0" smtClean="0"/>
              <a:t>.В </a:t>
            </a:r>
            <a:r>
              <a:rPr lang="ru-RU" b="1" dirty="0" smtClean="0"/>
              <a:t>шляпе розовой, </a:t>
            </a:r>
            <a:r>
              <a:rPr lang="ru-RU" b="1" dirty="0" smtClean="0"/>
              <a:t>  мохнатой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Но не выглядит растяпой.</a:t>
            </a:r>
            <a:br>
              <a:rPr lang="ru-RU" b="1" dirty="0" smtClean="0"/>
            </a:br>
            <a:r>
              <a:rPr lang="ru-RU" b="1" dirty="0" smtClean="0"/>
              <a:t>Будто плюшевое ушко,</a:t>
            </a:r>
            <a:br>
              <a:rPr lang="ru-RU" b="1" dirty="0" smtClean="0"/>
            </a:br>
            <a:r>
              <a:rPr lang="ru-RU" b="1" dirty="0" smtClean="0"/>
              <a:t>Для соления …</a:t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628800"/>
            <a:ext cx="259228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r>
              <a:rPr lang="ru-RU" b="1" dirty="0" smtClean="0"/>
              <a:t>.Разместился </a:t>
            </a:r>
            <a:r>
              <a:rPr lang="ru-RU" b="1" dirty="0" smtClean="0"/>
              <a:t>под сосной</a:t>
            </a:r>
            <a:br>
              <a:rPr lang="ru-RU" b="1" dirty="0" smtClean="0"/>
            </a:br>
            <a:r>
              <a:rPr lang="ru-RU" b="1" dirty="0" smtClean="0"/>
              <a:t>   Этот </a:t>
            </a:r>
            <a:r>
              <a:rPr lang="ru-RU" b="1" dirty="0" smtClean="0"/>
              <a:t>гриб, как царь лесной.</a:t>
            </a:r>
            <a:br>
              <a:rPr lang="ru-RU" b="1" dirty="0" smtClean="0"/>
            </a:br>
            <a:r>
              <a:rPr lang="ru-RU" b="1" dirty="0" smtClean="0"/>
              <a:t>   Рад </a:t>
            </a:r>
            <a:r>
              <a:rPr lang="ru-RU" b="1" dirty="0" smtClean="0"/>
              <a:t>найти его грибник.</a:t>
            </a:r>
            <a:br>
              <a:rPr lang="ru-RU" b="1" dirty="0" smtClean="0"/>
            </a:br>
            <a:r>
              <a:rPr lang="ru-RU" b="1" dirty="0" smtClean="0"/>
              <a:t>   Это </a:t>
            </a:r>
            <a:r>
              <a:rPr lang="ru-RU" b="1" dirty="0" smtClean="0"/>
              <a:t>— белый...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2276872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</a:t>
            </a:r>
            <a:r>
              <a:rPr lang="ru-RU" b="1" dirty="0" smtClean="0"/>
              <a:t>.Я </a:t>
            </a:r>
            <a:r>
              <a:rPr lang="ru-RU" b="1" dirty="0" smtClean="0"/>
              <a:t>в красной шапочке </a:t>
            </a:r>
            <a:r>
              <a:rPr lang="ru-RU" b="1" dirty="0" smtClean="0"/>
              <a:t>  расту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Среди корней осиновых.</a:t>
            </a:r>
            <a:br>
              <a:rPr lang="ru-RU" b="1" dirty="0" smtClean="0"/>
            </a:br>
            <a:r>
              <a:rPr lang="ru-RU" b="1" dirty="0" smtClean="0"/>
              <a:t>Меня увидишь за версту -</a:t>
            </a:r>
            <a:br>
              <a:rPr lang="ru-RU" b="1" dirty="0" smtClean="0"/>
            </a:br>
            <a:r>
              <a:rPr lang="ru-RU" b="1" dirty="0" smtClean="0"/>
              <a:t>Зовусь я - …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645024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7.</a:t>
            </a:r>
            <a:r>
              <a:rPr lang="ru-RU" b="1" dirty="0" smtClean="0"/>
              <a:t>В </a:t>
            </a:r>
            <a:r>
              <a:rPr lang="ru-RU" b="1" dirty="0" smtClean="0"/>
              <a:t>красной шапочке грибок</a:t>
            </a:r>
            <a:br>
              <a:rPr lang="ru-RU" b="1" dirty="0" smtClean="0"/>
            </a:br>
            <a:r>
              <a:rPr lang="ru-RU" b="1" dirty="0" smtClean="0"/>
              <a:t>  Хочет </a:t>
            </a:r>
            <a:r>
              <a:rPr lang="ru-RU" b="1" dirty="0" smtClean="0"/>
              <a:t>прыгнуть в кузовок,</a:t>
            </a:r>
            <a:br>
              <a:rPr lang="ru-RU" b="1" dirty="0" smtClean="0"/>
            </a:br>
            <a:r>
              <a:rPr lang="ru-RU" b="1" dirty="0" smtClean="0"/>
              <a:t>   Но </a:t>
            </a:r>
            <a:r>
              <a:rPr lang="ru-RU" b="1" dirty="0" smtClean="0"/>
              <a:t>грибник брать не спешит,</a:t>
            </a:r>
            <a:br>
              <a:rPr lang="ru-RU" b="1" dirty="0" smtClean="0"/>
            </a:br>
            <a:r>
              <a:rPr lang="ru-RU" b="1" dirty="0" smtClean="0"/>
              <a:t>  Ведь </a:t>
            </a:r>
            <a:r>
              <a:rPr lang="ru-RU" b="1" dirty="0" smtClean="0"/>
              <a:t>красавец ядовит!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149080"/>
            <a:ext cx="3366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</a:t>
            </a:r>
            <a:r>
              <a:rPr lang="ru-RU" b="1" dirty="0" smtClean="0"/>
              <a:t>.Под </a:t>
            </a:r>
            <a:r>
              <a:rPr lang="ru-RU" b="1" dirty="0" smtClean="0"/>
              <a:t>берёзой старичок,</a:t>
            </a:r>
            <a:br>
              <a:rPr lang="ru-RU" b="1" dirty="0" smtClean="0"/>
            </a:br>
            <a:r>
              <a:rPr lang="ru-RU" b="1" dirty="0" smtClean="0"/>
              <a:t>На нем бурый колпачок,</a:t>
            </a:r>
            <a:br>
              <a:rPr lang="ru-RU" b="1" dirty="0" smtClean="0"/>
            </a:br>
            <a:r>
              <a:rPr lang="ru-RU" b="1" dirty="0" smtClean="0"/>
              <a:t>И пиджак с </a:t>
            </a:r>
            <a:r>
              <a:rPr lang="ru-RU" b="1" dirty="0" err="1" smtClean="0"/>
              <a:t>пестринкой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А сапожки - с глинкой.</a:t>
            </a:r>
            <a:br>
              <a:rPr lang="ru-RU" b="1" dirty="0" smtClean="0"/>
            </a:br>
            <a:r>
              <a:rPr lang="ru-RU" b="1" dirty="0" smtClean="0"/>
              <a:t>Меня можно брать?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3933056"/>
            <a:ext cx="2232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9. </a:t>
            </a:r>
            <a:r>
              <a:rPr lang="ru-RU" b="1" dirty="0" smtClean="0"/>
              <a:t>Крепкий</a:t>
            </a:r>
            <a:r>
              <a:rPr lang="ru-RU" b="1" dirty="0" smtClean="0"/>
              <a:t>, плотный, очень статный,</a:t>
            </a:r>
          </a:p>
          <a:p>
            <a:pPr fontAlgn="base"/>
            <a:r>
              <a:rPr lang="ru-RU" b="1" dirty="0" smtClean="0"/>
              <a:t>В шляпе бурой и нарядной.</a:t>
            </a:r>
          </a:p>
          <a:p>
            <a:pPr fontAlgn="base"/>
            <a:r>
              <a:rPr lang="ru-RU" b="1" dirty="0" smtClean="0"/>
              <a:t>Это гордость всех лесов!</a:t>
            </a:r>
          </a:p>
          <a:p>
            <a:pPr fontAlgn="base"/>
            <a:r>
              <a:rPr lang="ru-RU" b="1" dirty="0" smtClean="0"/>
              <a:t>Настоящий царь грибов!   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0_4f908_10e3c18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pavelmoscow_DSC00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8680"/>
            <a:ext cx="864096" cy="1104668"/>
          </a:xfrm>
          <a:prstGeom prst="rect">
            <a:avLst/>
          </a:prstGeom>
          <a:noFill/>
        </p:spPr>
      </p:pic>
      <p:pic>
        <p:nvPicPr>
          <p:cNvPr id="1029" name="Picture 5" descr="D:\post-1535-0-48332500-1347648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628800"/>
            <a:ext cx="936104" cy="933429"/>
          </a:xfrm>
          <a:prstGeom prst="rect">
            <a:avLst/>
          </a:prstGeom>
          <a:noFill/>
        </p:spPr>
      </p:pic>
      <p:pic>
        <p:nvPicPr>
          <p:cNvPr id="1030" name="Picture 6" descr="D:\000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692696"/>
            <a:ext cx="950374" cy="936104"/>
          </a:xfrm>
          <a:prstGeom prst="rect">
            <a:avLst/>
          </a:prstGeom>
          <a:noFill/>
        </p:spPr>
      </p:pic>
      <p:pic>
        <p:nvPicPr>
          <p:cNvPr id="1032" name="Picture 8" descr="D:\5777084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708920"/>
            <a:ext cx="1008112" cy="1280302"/>
          </a:xfrm>
          <a:prstGeom prst="rect">
            <a:avLst/>
          </a:prstGeom>
          <a:noFill/>
        </p:spPr>
      </p:pic>
      <p:pic>
        <p:nvPicPr>
          <p:cNvPr id="1033" name="Picture 9" descr="D:\i (1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636912"/>
            <a:ext cx="995984" cy="1296144"/>
          </a:xfrm>
          <a:prstGeom prst="rect">
            <a:avLst/>
          </a:prstGeom>
          <a:noFill/>
        </p:spPr>
      </p:pic>
      <p:pic>
        <p:nvPicPr>
          <p:cNvPr id="1034" name="Picture 10" descr="D:\img1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437112"/>
            <a:ext cx="1404491" cy="1800200"/>
          </a:xfrm>
          <a:prstGeom prst="rect">
            <a:avLst/>
          </a:prstGeom>
          <a:noFill/>
        </p:spPr>
      </p:pic>
      <p:pic>
        <p:nvPicPr>
          <p:cNvPr id="1035" name="Picture 11" descr="D:\ma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4077072"/>
            <a:ext cx="864096" cy="1296954"/>
          </a:xfrm>
          <a:prstGeom prst="rect">
            <a:avLst/>
          </a:prstGeom>
          <a:noFill/>
        </p:spPr>
      </p:pic>
      <p:pic>
        <p:nvPicPr>
          <p:cNvPr id="1036" name="Picture 12" descr="D:\Muhomor580x75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4941168"/>
            <a:ext cx="936104" cy="1215720"/>
          </a:xfrm>
          <a:prstGeom prst="rect">
            <a:avLst/>
          </a:prstGeom>
          <a:noFill/>
        </p:spPr>
      </p:pic>
      <p:pic>
        <p:nvPicPr>
          <p:cNvPr id="1037" name="Picture 13" descr="D:\0027-031-Korzin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4077072"/>
            <a:ext cx="2448272" cy="2568679"/>
          </a:xfrm>
          <a:prstGeom prst="rect">
            <a:avLst/>
          </a:prstGeom>
          <a:noFill/>
        </p:spPr>
      </p:pic>
      <p:pic>
        <p:nvPicPr>
          <p:cNvPr id="1031" name="Picture 7" descr="D:\17107350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548680"/>
            <a:ext cx="936104" cy="120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647576" cy="63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17232"/>
            <a:ext cx="689992" cy="68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D:\5777084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5517232"/>
            <a:ext cx="576064" cy="731601"/>
          </a:xfrm>
          <a:prstGeom prst="rect">
            <a:avLst/>
          </a:prstGeom>
          <a:noFill/>
        </p:spPr>
      </p:pic>
      <p:pic>
        <p:nvPicPr>
          <p:cNvPr id="19" name="Picture 9" descr="D:\i (1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293096"/>
            <a:ext cx="567680" cy="738762"/>
          </a:xfrm>
          <a:prstGeom prst="rect">
            <a:avLst/>
          </a:prstGeom>
          <a:noFill/>
        </p:spPr>
      </p:pic>
      <p:pic>
        <p:nvPicPr>
          <p:cNvPr id="20" name="Picture 10" descr="D:\img1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581128"/>
            <a:ext cx="576064" cy="738367"/>
          </a:xfrm>
          <a:prstGeom prst="rect">
            <a:avLst/>
          </a:prstGeom>
          <a:noFill/>
        </p:spPr>
      </p:pic>
      <p:pic>
        <p:nvPicPr>
          <p:cNvPr id="21" name="Picture 11" descr="D:\ma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5013176"/>
            <a:ext cx="446528" cy="67021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120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Дидактическая игра «Грибная полянка»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«Грибная полянка»</dc:title>
  <dc:creator>Пользователь</dc:creator>
  <cp:lastModifiedBy>Пользователь</cp:lastModifiedBy>
  <cp:revision>21</cp:revision>
  <dcterms:created xsi:type="dcterms:W3CDTF">2015-12-09T17:00:23Z</dcterms:created>
  <dcterms:modified xsi:type="dcterms:W3CDTF">2016-03-30T17:04:42Z</dcterms:modified>
</cp:coreProperties>
</file>