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9" r:id="rId13"/>
    <p:sldId id="270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7C528A7-A6AE-45BF-A34B-B986E561699D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868E9468-C80D-443C-A3B5-59C0AFA3EB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28A7-A6AE-45BF-A34B-B986E561699D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9468-C80D-443C-A3B5-59C0AFA3E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28A7-A6AE-45BF-A34B-B986E561699D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9468-C80D-443C-A3B5-59C0AFA3EB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28A7-A6AE-45BF-A34B-B986E561699D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9468-C80D-443C-A3B5-59C0AFA3EB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7C528A7-A6AE-45BF-A34B-B986E561699D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68E9468-C80D-443C-A3B5-59C0AFA3EB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28A7-A6AE-45BF-A34B-B986E561699D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9468-C80D-443C-A3B5-59C0AFA3EB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28A7-A6AE-45BF-A34B-B986E561699D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9468-C80D-443C-A3B5-59C0AFA3EB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28A7-A6AE-45BF-A34B-B986E561699D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9468-C80D-443C-A3B5-59C0AFA3EB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28A7-A6AE-45BF-A34B-B986E561699D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9468-C80D-443C-A3B5-59C0AFA3EB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28A7-A6AE-45BF-A34B-B986E561699D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9468-C80D-443C-A3B5-59C0AFA3EB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28A7-A6AE-45BF-A34B-B986E561699D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9468-C80D-443C-A3B5-59C0AFA3EB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7C528A7-A6AE-45BF-A34B-B986E561699D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68E9468-C80D-443C-A3B5-59C0AFA3EB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357158" y="500041"/>
            <a:ext cx="7358114" cy="428629"/>
          </a:xfrm>
        </p:spPr>
        <p:txBody>
          <a:bodyPr>
            <a:normAutofit fontScale="90000"/>
          </a:bodyPr>
          <a:lstStyle/>
          <a:p>
            <a:pPr algn="l"/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856357"/>
            <a:ext cx="84296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/>
              <a:t>Неделя   </a:t>
            </a:r>
            <a:r>
              <a:rPr lang="ru-RU" sz="3200" b="1" i="1" dirty="0" smtClean="0"/>
              <a:t>русского  языка</a:t>
            </a:r>
            <a:r>
              <a:rPr lang="ru-RU" sz="3200" b="1" i="1" dirty="0" smtClean="0"/>
              <a:t>.</a:t>
            </a:r>
            <a:endParaRPr lang="ru-RU" sz="3200" b="1" i="1" dirty="0"/>
          </a:p>
          <a:p>
            <a:pPr algn="ctr"/>
            <a:r>
              <a:rPr lang="ru-RU" sz="3200" i="1" dirty="0" smtClean="0"/>
              <a:t>К  В Н  «Своя  игра»</a:t>
            </a:r>
            <a:endParaRPr lang="ru-RU" sz="3200" dirty="0" smtClean="0"/>
          </a:p>
          <a:p>
            <a:r>
              <a:rPr lang="ru-RU" sz="3200" dirty="0" smtClean="0"/>
              <a:t>Учитель Третьякова И.М.</a:t>
            </a:r>
            <a:endParaRPr lang="ru-RU" sz="3200" dirty="0"/>
          </a:p>
          <a:p>
            <a:r>
              <a:rPr lang="ru-RU" sz="3200" dirty="0" smtClean="0"/>
              <a:t>Цель урока: 1. Систематизировать знания учащихся по теме «Лексика»</a:t>
            </a:r>
          </a:p>
          <a:p>
            <a:r>
              <a:rPr lang="ru-RU" sz="3200" dirty="0" smtClean="0"/>
              <a:t>2 Обогащение словарного запаса. развитие речи уч-ся</a:t>
            </a:r>
          </a:p>
          <a:p>
            <a:r>
              <a:rPr lang="ru-RU" sz="3200" dirty="0" smtClean="0"/>
              <a:t>  2. Воспитание интереса к  урокам русского языка.</a:t>
            </a:r>
            <a:endParaRPr lang="ru-RU" sz="3200" dirty="0"/>
          </a:p>
        </p:txBody>
      </p:sp>
      <p:pic>
        <p:nvPicPr>
          <p:cNvPr id="1026" name="Picture 2" descr="C:\Documents and Settings\1\Мои документы\Мои рисунки\Анимации\учитель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V="1">
            <a:off x="6322229" y="3714752"/>
            <a:ext cx="2942526" cy="19616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i="1" dirty="0" smtClean="0">
                <a:solidFill>
                  <a:schemeClr val="tx1"/>
                </a:solidFill>
              </a:rPr>
              <a:t>«Дружная семейка «- это 10 частей</a:t>
            </a:r>
            <a:br>
              <a:rPr lang="ru-RU" b="1" i="1" dirty="0" smtClean="0">
                <a:solidFill>
                  <a:schemeClr val="tx1"/>
                </a:solidFill>
              </a:rPr>
            </a:br>
            <a:r>
              <a:rPr lang="ru-RU" b="1" i="1" dirty="0" smtClean="0">
                <a:solidFill>
                  <a:schemeClr val="tx1"/>
                </a:solidFill>
              </a:rPr>
              <a:t>речи. К каждой букве подобрать слово.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2143116"/>
            <a:ext cx="385042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Л</a:t>
            </a:r>
          </a:p>
          <a:p>
            <a:r>
              <a:rPr lang="ru-RU" sz="2400" b="1" i="1" dirty="0" smtClean="0"/>
              <a:t>И</a:t>
            </a:r>
          </a:p>
          <a:p>
            <a:r>
              <a:rPr lang="ru-RU" sz="2400" b="1" i="1" dirty="0" smtClean="0"/>
              <a:t>Т</a:t>
            </a:r>
          </a:p>
          <a:p>
            <a:r>
              <a:rPr lang="ru-RU" sz="2400" b="1" i="1" dirty="0" smtClean="0"/>
              <a:t>Е</a:t>
            </a:r>
          </a:p>
          <a:p>
            <a:r>
              <a:rPr lang="ru-RU" sz="2400" b="1" i="1" dirty="0" smtClean="0"/>
              <a:t>Р</a:t>
            </a:r>
          </a:p>
          <a:p>
            <a:r>
              <a:rPr lang="ru-RU" sz="2400" b="1" i="1" dirty="0" smtClean="0"/>
              <a:t>А</a:t>
            </a:r>
          </a:p>
          <a:p>
            <a:r>
              <a:rPr lang="ru-RU" sz="2400" b="1" i="1" dirty="0" smtClean="0"/>
              <a:t>Т</a:t>
            </a:r>
          </a:p>
          <a:p>
            <a:r>
              <a:rPr lang="ru-RU" sz="2400" b="1" i="1" dirty="0" smtClean="0"/>
              <a:t>У</a:t>
            </a:r>
          </a:p>
          <a:p>
            <a:r>
              <a:rPr lang="ru-RU" sz="2400" b="1" i="1" dirty="0" smtClean="0"/>
              <a:t>Р</a:t>
            </a:r>
          </a:p>
          <a:p>
            <a:r>
              <a:rPr lang="ru-RU" sz="2400" b="1" i="1" dirty="0" smtClean="0"/>
              <a:t>А</a:t>
            </a:r>
          </a:p>
          <a:p>
            <a:endParaRPr lang="ru-RU" sz="2400" b="1" i="1" dirty="0"/>
          </a:p>
        </p:txBody>
      </p:sp>
      <p:pic>
        <p:nvPicPr>
          <p:cNvPr id="4" name="Picture 9" descr="milash1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0261" y="1325847"/>
            <a:ext cx="3313639" cy="43891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186766" cy="2571744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Лексика.</a:t>
            </a:r>
            <a:br>
              <a:rPr lang="ru-RU" i="1" dirty="0" smtClean="0">
                <a:solidFill>
                  <a:srgbClr val="C00000"/>
                </a:solidFill>
              </a:rPr>
            </a:br>
            <a:r>
              <a:rPr lang="ru-RU" i="1" dirty="0" smtClean="0">
                <a:solidFill>
                  <a:srgbClr val="C00000"/>
                </a:solidFill>
              </a:rPr>
              <a:t/>
            </a:r>
            <a:br>
              <a:rPr lang="ru-RU" i="1" dirty="0" smtClean="0">
                <a:solidFill>
                  <a:srgbClr val="C00000"/>
                </a:solidFill>
              </a:rPr>
            </a:br>
            <a:r>
              <a:rPr lang="ru-RU" i="1" dirty="0" smtClean="0">
                <a:solidFill>
                  <a:srgbClr val="C00000"/>
                </a:solidFill>
              </a:rPr>
              <a:t/>
            </a:r>
            <a:br>
              <a:rPr lang="ru-RU" i="1" dirty="0" smtClean="0">
                <a:solidFill>
                  <a:srgbClr val="C0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85786" y="928670"/>
            <a:ext cx="733175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Задание:</a:t>
            </a:r>
            <a:r>
              <a:rPr lang="ru-RU" dirty="0" smtClean="0"/>
              <a:t> подобрать синонимы, чтобы  из  первых букв образовалось</a:t>
            </a:r>
          </a:p>
          <a:p>
            <a:r>
              <a:rPr lang="ru-RU" dirty="0" smtClean="0"/>
              <a:t>Название спортивной игры.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2285992"/>
            <a:ext cx="1707519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Передник-</a:t>
            </a:r>
          </a:p>
          <a:p>
            <a:endParaRPr lang="ru-RU" b="1" i="1" dirty="0" smtClean="0"/>
          </a:p>
          <a:p>
            <a:r>
              <a:rPr lang="ru-RU" b="1" i="1" dirty="0" smtClean="0"/>
              <a:t>Мрачный-</a:t>
            </a:r>
          </a:p>
          <a:p>
            <a:endParaRPr lang="ru-RU" b="1" i="1" dirty="0" smtClean="0"/>
          </a:p>
          <a:p>
            <a:r>
              <a:rPr lang="ru-RU" b="1" i="1" dirty="0" smtClean="0"/>
              <a:t>Упражняться</a:t>
            </a:r>
          </a:p>
          <a:p>
            <a:endParaRPr lang="ru-RU" b="1" i="1" dirty="0" smtClean="0"/>
          </a:p>
          <a:p>
            <a:r>
              <a:rPr lang="ru-RU" b="1" i="1" dirty="0" smtClean="0"/>
              <a:t>Недалеко-</a:t>
            </a:r>
          </a:p>
          <a:p>
            <a:endParaRPr lang="ru-RU" b="1" i="1" dirty="0" smtClean="0"/>
          </a:p>
          <a:p>
            <a:r>
              <a:rPr lang="ru-RU" b="1" i="1" dirty="0" smtClean="0"/>
              <a:t>Правописание-</a:t>
            </a:r>
          </a:p>
          <a:p>
            <a:endParaRPr lang="ru-RU" b="1" i="1" dirty="0" smtClean="0"/>
          </a:p>
          <a:p>
            <a:r>
              <a:rPr lang="ru-RU" b="1" i="1" dirty="0" smtClean="0"/>
              <a:t>Бездельник-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Documents and Settings\1\Мои документы\Мои рисунки\2-1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733753"/>
            <a:ext cx="2571768" cy="3409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</a:rPr>
              <a:t>Лексика</a:t>
            </a:r>
            <a:r>
              <a:rPr lang="ru-RU" dirty="0" smtClean="0"/>
              <a:t>. </a:t>
            </a:r>
            <a:r>
              <a:rPr lang="ru-RU" i="1" dirty="0" smtClean="0">
                <a:solidFill>
                  <a:srgbClr val="7030A0"/>
                </a:solidFill>
              </a:rPr>
              <a:t>Игра « Переводчик».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1571612"/>
            <a:ext cx="631025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Задание: кто быстрее заменит все  слова в предложении ,</a:t>
            </a:r>
          </a:p>
          <a:p>
            <a:r>
              <a:rPr lang="ru-RU" dirty="0" smtClean="0"/>
              <a:t>Кроме служебных,  синонимами.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marL="342900" indent="-342900">
              <a:buAutoNum type="arabicPeriod"/>
            </a:pPr>
            <a:r>
              <a:rPr lang="ru-RU" b="1" dirty="0" smtClean="0"/>
              <a:t>Доктор прописал пациенту инъекции.</a:t>
            </a:r>
          </a:p>
          <a:p>
            <a:pPr marL="342900" indent="-342900">
              <a:buAutoNum type="arabicPeriod"/>
            </a:pPr>
            <a:endParaRPr lang="ru-RU" b="1" dirty="0" smtClean="0"/>
          </a:p>
          <a:p>
            <a:pPr marL="342900" indent="-342900">
              <a:buAutoNum type="arabicPeriod"/>
            </a:pPr>
            <a:r>
              <a:rPr lang="ru-RU" b="1" dirty="0" smtClean="0"/>
              <a:t>Разъярённая  вьюга замела тропинки.</a:t>
            </a:r>
          </a:p>
          <a:p>
            <a:pPr marL="342900" indent="-342900">
              <a:buAutoNum type="arabicPeriod"/>
            </a:pPr>
            <a:endParaRPr lang="ru-RU" b="1" dirty="0" smtClean="0"/>
          </a:p>
          <a:p>
            <a:pPr marL="342900" indent="-342900">
              <a:buAutoNum type="arabicPeriod"/>
            </a:pPr>
            <a:r>
              <a:rPr lang="ru-RU" b="1" dirty="0" smtClean="0"/>
              <a:t>Шофёр стал  вновь внимательно всматриваться  во мрак.</a:t>
            </a:r>
          </a:p>
          <a:p>
            <a:pPr marL="342900" indent="-342900">
              <a:buAutoNum type="arabicPeriod"/>
            </a:pPr>
            <a:endParaRPr lang="ru-RU" b="1" dirty="0" smtClean="0"/>
          </a:p>
          <a:p>
            <a:pPr marL="342900" indent="-342900">
              <a:buAutoNum type="arabicPeriod"/>
            </a:pPr>
            <a:r>
              <a:rPr lang="ru-RU" b="1" dirty="0" smtClean="0"/>
              <a:t>Караульный спрятался  от   ливня под  кровлей здания. </a:t>
            </a:r>
            <a:endParaRPr lang="ru-RU" b="1" dirty="0"/>
          </a:p>
        </p:txBody>
      </p:sp>
      <p:pic>
        <p:nvPicPr>
          <p:cNvPr id="1026" name="Picture 2" descr="C:\Documents and Settings\1\Мои документы\Мои рисунки\36_4_1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2071678"/>
            <a:ext cx="1928826" cy="15863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Иноязычные слова  заменить русскими: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643050"/>
            <a:ext cx="533915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При  проверке было  выявлено много  дефектов.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Он пишет  мемуары.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Ваши  аргументы  убедительны.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Мы гордимся нашим голкипером.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4000504"/>
            <a:ext cx="43440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Объяснить значение устаревших слов: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Персты, чело, выя,  десница .уста . ланиты</a:t>
            </a:r>
            <a:endParaRPr lang="ru-RU" dirty="0"/>
          </a:p>
        </p:txBody>
      </p:sp>
      <p:pic>
        <p:nvPicPr>
          <p:cNvPr id="1026" name="Picture 2" descr="C:\Documents and Settings\1\Мои документы\Мои рисунки\ani-bookworm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2857496"/>
            <a:ext cx="1928826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Какой частью речи являются одинаковые </a:t>
            </a:r>
            <a:br>
              <a:rPr lang="ru-RU" b="1" i="1" dirty="0" smtClean="0">
                <a:solidFill>
                  <a:schemeClr val="tx1"/>
                </a:solidFill>
              </a:rPr>
            </a:br>
            <a:r>
              <a:rPr lang="ru-RU" b="1" i="1" dirty="0" smtClean="0">
                <a:solidFill>
                  <a:schemeClr val="tx1"/>
                </a:solidFill>
              </a:rPr>
              <a:t>слова, замени эти слова синонимами.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785926"/>
            <a:ext cx="2904706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b="1" i="1" dirty="0" smtClean="0"/>
              <a:t>Как  он   смел !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r>
              <a:rPr lang="ru-RU" sz="2800" b="1" i="1" dirty="0" smtClean="0"/>
              <a:t>Как   он смел  ?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  <p:pic>
        <p:nvPicPr>
          <p:cNvPr id="1026" name="Picture 2" descr="C:\Documents and Settings\1\Мои документы\Мои рисунки\4-2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1857364"/>
            <a:ext cx="4258092" cy="314326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85786" y="5214950"/>
            <a:ext cx="3780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Подведение  итогов игры.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101122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Рассыпанные буквы.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1500174"/>
            <a:ext cx="880356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Задание :</a:t>
            </a:r>
          </a:p>
          <a:p>
            <a:endParaRPr lang="ru-RU" sz="2400" dirty="0" smtClean="0"/>
          </a:p>
          <a:p>
            <a:r>
              <a:rPr lang="ru-RU" sz="2400" dirty="0" smtClean="0"/>
              <a:t>Составить  из букв и прочесть названия   10 животных:</a:t>
            </a:r>
          </a:p>
          <a:p>
            <a:endParaRPr lang="ru-RU" sz="2400" dirty="0" smtClean="0"/>
          </a:p>
          <a:p>
            <a:r>
              <a:rPr lang="ru-RU" sz="2400" dirty="0" err="1" smtClean="0"/>
              <a:t>Лезок</a:t>
            </a:r>
            <a:r>
              <a:rPr lang="ru-RU" sz="2400" dirty="0" smtClean="0"/>
              <a:t> ,кута ,</a:t>
            </a:r>
            <a:r>
              <a:rPr lang="ru-RU" sz="2400" dirty="0" err="1" smtClean="0"/>
              <a:t>дашоль</a:t>
            </a:r>
            <a:r>
              <a:rPr lang="ru-RU" sz="2400" dirty="0" smtClean="0"/>
              <a:t>  , </a:t>
            </a:r>
            <a:r>
              <a:rPr lang="ru-RU" sz="2400" dirty="0" err="1" smtClean="0"/>
              <a:t>лёсо</a:t>
            </a:r>
            <a:r>
              <a:rPr lang="ru-RU" sz="2400" dirty="0" smtClean="0"/>
              <a:t>  , </a:t>
            </a:r>
            <a:r>
              <a:rPr lang="ru-RU" sz="2400" dirty="0" err="1" smtClean="0"/>
              <a:t>оварко</a:t>
            </a:r>
            <a:r>
              <a:rPr lang="ru-RU" sz="2400" dirty="0" smtClean="0"/>
              <a:t> , </a:t>
            </a:r>
            <a:r>
              <a:rPr lang="ru-RU" sz="2400" dirty="0" err="1" smtClean="0"/>
              <a:t>сугь</a:t>
            </a:r>
            <a:r>
              <a:rPr lang="ru-RU" sz="2400" dirty="0" smtClean="0"/>
              <a:t>  ,  </a:t>
            </a:r>
            <a:r>
              <a:rPr lang="ru-RU" sz="2400" dirty="0" err="1" smtClean="0"/>
              <a:t>путех</a:t>
            </a:r>
            <a:r>
              <a:rPr lang="ru-RU" sz="2400" dirty="0" smtClean="0"/>
              <a:t> ,   </a:t>
            </a:r>
            <a:r>
              <a:rPr lang="ru-RU" sz="2400" dirty="0" err="1" smtClean="0"/>
              <a:t>азок</a:t>
            </a:r>
            <a:r>
              <a:rPr lang="ru-RU" sz="2400" dirty="0" smtClean="0"/>
              <a:t> , </a:t>
            </a:r>
            <a:r>
              <a:rPr lang="ru-RU" sz="2400" dirty="0" err="1" smtClean="0"/>
              <a:t>цурика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C:\Documents and Settings\1\Мои документы\Мои рисунки\Анимации\Chicken_11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57613" y="3474206"/>
            <a:ext cx="2886089" cy="23122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Расставить   ударение 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928802"/>
            <a:ext cx="10528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Алфавит ,договор ,квартал , звонит , красивее ,щавель  ,  ,</a:t>
            </a:r>
          </a:p>
          <a:p>
            <a:endParaRPr lang="ru-RU" sz="2800" dirty="0" smtClean="0"/>
          </a:p>
          <a:p>
            <a:r>
              <a:rPr lang="ru-RU" sz="2800" dirty="0" smtClean="0"/>
              <a:t>Свёкла , торты  , туфлями .</a:t>
            </a:r>
            <a:endParaRPr lang="ru-RU" sz="2800" dirty="0"/>
          </a:p>
        </p:txBody>
      </p:sp>
      <p:pic>
        <p:nvPicPr>
          <p:cNvPr id="1026" name="Picture 2" descr="C:\Documents and Settings\1\Мои документы\Мои рисунки\Анимации\словарный запас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3278604"/>
            <a:ext cx="1839528" cy="193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Заменить одним словом 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1928802"/>
            <a:ext cx="308635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dirty="0" smtClean="0"/>
              <a:t>Товарищ по работе---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Популярная  игра  на льду ---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Спортивный бег ---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Сотрудник  газеты---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Рисунки   в  журнале  ---</a:t>
            </a:r>
            <a:endParaRPr lang="ru-RU" dirty="0"/>
          </a:p>
        </p:txBody>
      </p:sp>
      <p:pic>
        <p:nvPicPr>
          <p:cNvPr id="4" name="Picture 7" descr="milash38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2500306"/>
            <a:ext cx="3252829" cy="33813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Подобрать  антонимы 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1571612"/>
            <a:ext cx="5796267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Из  первых букв должно получиться слово.</a:t>
            </a:r>
          </a:p>
          <a:p>
            <a:endParaRPr lang="ru-RU" dirty="0" smtClean="0"/>
          </a:p>
          <a:p>
            <a:r>
              <a:rPr lang="ru-RU" sz="2400" b="1" i="1" dirty="0" smtClean="0"/>
              <a:t>Широкий-</a:t>
            </a:r>
          </a:p>
          <a:p>
            <a:endParaRPr lang="ru-RU" sz="2400" b="1" i="1" dirty="0" smtClean="0"/>
          </a:p>
          <a:p>
            <a:r>
              <a:rPr lang="ru-RU" sz="2400" b="1" i="1" dirty="0" smtClean="0"/>
              <a:t>Твёрдый-</a:t>
            </a:r>
          </a:p>
          <a:p>
            <a:endParaRPr lang="ru-RU" sz="2400" b="1" i="1" dirty="0" smtClean="0"/>
          </a:p>
          <a:p>
            <a:r>
              <a:rPr lang="ru-RU" sz="2400" b="1" i="1" dirty="0" smtClean="0"/>
              <a:t>Старый-</a:t>
            </a:r>
          </a:p>
          <a:p>
            <a:endParaRPr lang="ru-RU" sz="2400" b="1" i="1" dirty="0" smtClean="0"/>
          </a:p>
          <a:p>
            <a:r>
              <a:rPr lang="ru-RU" sz="2400" b="1" i="1" dirty="0" smtClean="0"/>
              <a:t>Скучный-</a:t>
            </a:r>
          </a:p>
          <a:p>
            <a:endParaRPr lang="ru-RU" sz="2400" b="1" i="1" dirty="0" smtClean="0"/>
          </a:p>
          <a:p>
            <a:r>
              <a:rPr lang="ru-RU" sz="2400" b="1" i="1" dirty="0" smtClean="0"/>
              <a:t>Бесполезный-</a:t>
            </a:r>
          </a:p>
          <a:p>
            <a:endParaRPr lang="ru-RU" sz="2400" b="1" i="1" dirty="0" smtClean="0"/>
          </a:p>
          <a:p>
            <a:r>
              <a:rPr lang="ru-RU" sz="2400" b="1" i="1" dirty="0" smtClean="0"/>
              <a:t>Неряшливый-</a:t>
            </a:r>
            <a:endParaRPr lang="ru-RU" sz="2400" b="1" i="1" dirty="0"/>
          </a:p>
        </p:txBody>
      </p:sp>
      <p:pic>
        <p:nvPicPr>
          <p:cNvPr id="5" name="Picture 15" descr="114b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2357430"/>
            <a:ext cx="3500430" cy="33537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Буриме . По данной рифме написать</a:t>
            </a:r>
            <a:br>
              <a:rPr lang="ru-RU" dirty="0" smtClean="0"/>
            </a:br>
            <a:r>
              <a:rPr lang="ru-RU" dirty="0" smtClean="0"/>
              <a:t>стихотворение 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2285992"/>
            <a:ext cx="338926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Лучами-   ручьями</a:t>
            </a:r>
          </a:p>
          <a:p>
            <a:endParaRPr lang="ru-RU" sz="3200" dirty="0" smtClean="0">
              <a:solidFill>
                <a:srgbClr val="C00000"/>
              </a:solidFill>
            </a:endParaRPr>
          </a:p>
          <a:p>
            <a:r>
              <a:rPr lang="ru-RU" sz="3200" dirty="0" smtClean="0">
                <a:solidFill>
                  <a:srgbClr val="C00000"/>
                </a:solidFill>
              </a:rPr>
              <a:t>Снега - луга</a:t>
            </a:r>
            <a:endParaRPr lang="ru-RU" sz="32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Documents and Settings\1\Мои документы\Мои рисунки\Анимации\солнце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7" y="1981780"/>
            <a:ext cx="3214709" cy="2437821"/>
          </a:xfrm>
          <a:prstGeom prst="rect">
            <a:avLst/>
          </a:prstGeom>
          <a:noFill/>
        </p:spPr>
      </p:pic>
      <p:pic>
        <p:nvPicPr>
          <p:cNvPr id="5" name="Picture 8" descr="160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788" y="4667250"/>
            <a:ext cx="2843212" cy="2190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i="1" dirty="0" smtClean="0">
                <a:solidFill>
                  <a:srgbClr val="00B050"/>
                </a:solidFill>
              </a:rPr>
              <a:t>Фразеология .Что  это  ?</a:t>
            </a:r>
            <a:endParaRPr lang="ru-RU" b="1" i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928802"/>
            <a:ext cx="7791941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Tx/>
              <a:buChar char="-"/>
            </a:pPr>
            <a:r>
              <a:rPr lang="ru-RU" b="1" i="1" dirty="0" smtClean="0"/>
              <a:t>Его  вешают ,приходя в уныние , его  задирают , зазнаваясь, его всюду суют ,</a:t>
            </a:r>
          </a:p>
          <a:p>
            <a:pPr>
              <a:buFontTx/>
              <a:buChar char="-"/>
            </a:pPr>
            <a:r>
              <a:rPr lang="ru-RU" b="1" i="1" dirty="0" smtClean="0"/>
              <a:t>Вмешиваясь не в своё дело .</a:t>
            </a:r>
          </a:p>
          <a:p>
            <a:pPr>
              <a:buFontTx/>
              <a:buChar char="-"/>
            </a:pPr>
            <a:endParaRPr lang="ru-RU" b="1" i="1" dirty="0" smtClean="0"/>
          </a:p>
          <a:p>
            <a:pPr>
              <a:buFontTx/>
              <a:buChar char="-"/>
            </a:pPr>
            <a:r>
              <a:rPr lang="ru-RU" b="1" i="1" dirty="0" smtClean="0"/>
              <a:t>Не цветы ,а вянут, не ладоши ,а хлопают  , не бельё,  а их развешивают.</a:t>
            </a:r>
          </a:p>
          <a:p>
            <a:pPr>
              <a:buFontTx/>
              <a:buChar char="-"/>
            </a:pPr>
            <a:endParaRPr lang="ru-RU" b="1" i="1" dirty="0" smtClean="0"/>
          </a:p>
          <a:p>
            <a:pPr>
              <a:buFontTx/>
              <a:buChar char="-"/>
            </a:pPr>
            <a:endParaRPr lang="ru-RU" b="1" i="1" dirty="0" smtClean="0"/>
          </a:p>
          <a:p>
            <a:pPr>
              <a:buFontTx/>
              <a:buChar char="-"/>
            </a:pPr>
            <a:r>
              <a:rPr lang="ru-RU" b="1" i="1" dirty="0" smtClean="0"/>
              <a:t>Он в голове у легкомысленного человека ,его советуют искать в поле    .</a:t>
            </a:r>
          </a:p>
          <a:p>
            <a:r>
              <a:rPr lang="ru-RU" b="1" i="1" dirty="0" smtClean="0"/>
              <a:t>На него бросают слова и деньги , кто их не ценит 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800" b="1" i="1" dirty="0" smtClean="0">
                <a:solidFill>
                  <a:srgbClr val="7030A0"/>
                </a:solidFill>
              </a:rPr>
              <a:t>Пантомима.</a:t>
            </a:r>
          </a:p>
          <a:p>
            <a:r>
              <a:rPr lang="ru-RU" b="1" dirty="0" smtClean="0"/>
              <a:t>Показать жестами ,мимикой фразеологизм </a:t>
            </a:r>
            <a:r>
              <a:rPr lang="ru-RU" dirty="0" smtClean="0"/>
              <a:t>. .</a:t>
            </a:r>
            <a:endParaRPr lang="ru-RU" dirty="0"/>
          </a:p>
        </p:txBody>
      </p:sp>
      <p:pic>
        <p:nvPicPr>
          <p:cNvPr id="4" name="Picture 17" descr="kitty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4572008"/>
            <a:ext cx="3837361" cy="19542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401080" cy="1571636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00B050"/>
                </a:solidFill>
              </a:rPr>
              <a:t>Весёлая грамматика .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/>
              <a:t>Сколько раз встречается числительное  сто?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2357430"/>
            <a:ext cx="635295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У простого сторожа непросторный дом.</a:t>
            </a:r>
          </a:p>
          <a:p>
            <a:r>
              <a:rPr lang="ru-RU" sz="2400" b="1" i="1" dirty="0" smtClean="0"/>
              <a:t>Часто в нём стоножка  бродит под   окном.</a:t>
            </a:r>
          </a:p>
          <a:p>
            <a:r>
              <a:rPr lang="ru-RU" sz="2400" b="1" i="1" dirty="0" smtClean="0"/>
              <a:t>Дорожит стоножка  чистотою   ног </a:t>
            </a:r>
          </a:p>
          <a:p>
            <a:r>
              <a:rPr lang="ru-RU" sz="2400" b="1" i="1" dirty="0" smtClean="0"/>
              <a:t>И  столичной  ваксой чистит сто сапог.</a:t>
            </a:r>
          </a:p>
          <a:p>
            <a:r>
              <a:rPr lang="ru-RU" sz="2400" b="1" i="1" dirty="0" smtClean="0"/>
              <a:t>Вместо двух не просто вычистить  все сто,</a:t>
            </a:r>
          </a:p>
          <a:p>
            <a:r>
              <a:rPr lang="ru-RU" sz="2400" b="1" i="1" dirty="0" smtClean="0"/>
              <a:t>Сразу  столько обуви не носил никто.</a:t>
            </a:r>
          </a:p>
          <a:p>
            <a:r>
              <a:rPr lang="ru-RU" sz="2400" b="1" i="1" dirty="0" smtClean="0"/>
              <a:t>У простой стоножки  стоит   постоять</a:t>
            </a:r>
          </a:p>
          <a:p>
            <a:r>
              <a:rPr lang="ru-RU" sz="2400" b="1" i="1" dirty="0" smtClean="0"/>
              <a:t>И у той стоножки опыт  перенять.</a:t>
            </a:r>
            <a:endParaRPr lang="ru-RU" sz="2400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4143380"/>
            <a:ext cx="1500198" cy="1752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7" descr="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1897706"/>
            <a:ext cx="1834323" cy="17456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i="1" dirty="0" smtClean="0">
                <a:solidFill>
                  <a:schemeClr val="bg1"/>
                </a:solidFill>
              </a:rPr>
              <a:t>Это интересно .  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2000240"/>
            <a:ext cx="87216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</a:t>
            </a:r>
            <a:r>
              <a:rPr lang="ru-RU" sz="2400" b="1" i="1" dirty="0" smtClean="0"/>
              <a:t>какой из 6  падежей  никогда не употребляется с предлогом?</a:t>
            </a:r>
          </a:p>
          <a:p>
            <a:r>
              <a:rPr lang="ru-RU" sz="2400" b="1" i="1" dirty="0" smtClean="0"/>
              <a:t>-какой не употребляется без предлога?</a:t>
            </a:r>
          </a:p>
          <a:p>
            <a:r>
              <a:rPr lang="ru-RU" sz="2400" b="1" i="1" dirty="0" smtClean="0"/>
              <a:t>-перечислите по порядку 5 дней недели ,не называя их</a:t>
            </a:r>
          </a:p>
          <a:p>
            <a:r>
              <a:rPr lang="ru-RU" sz="2400" b="1" i="1" dirty="0" smtClean="0"/>
              <a:t>-составьте из двух предлогов домашнее животное</a:t>
            </a:r>
            <a:endParaRPr lang="ru-RU" sz="24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3786190"/>
            <a:ext cx="81497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-что  общего в словах : дуга .бараний рог , три погибели ?</a:t>
            </a:r>
            <a:endParaRPr lang="ru-RU" sz="24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571480"/>
            <a:ext cx="36231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/>
              <a:t>Это  интересно.</a:t>
            </a:r>
            <a:endParaRPr lang="ru-RU" sz="3600" b="1" i="1" dirty="0"/>
          </a:p>
        </p:txBody>
      </p:sp>
      <p:pic>
        <p:nvPicPr>
          <p:cNvPr id="6" name="Picture 7" descr="r1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4156330"/>
            <a:ext cx="2285984" cy="2441319"/>
          </a:xfrm>
          <a:prstGeom prst="rect">
            <a:avLst/>
          </a:prstGeom>
          <a:noFill/>
        </p:spPr>
      </p:pic>
      <p:pic>
        <p:nvPicPr>
          <p:cNvPr id="7" name="Picture 6" descr="privettt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4714884"/>
            <a:ext cx="1692275" cy="1014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242</TotalTime>
  <Words>485</Words>
  <Application>Microsoft Office PowerPoint</Application>
  <PresentationFormat>Экран (4:3)</PresentationFormat>
  <Paragraphs>129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Начальная</vt:lpstr>
      <vt:lpstr>Слайд 1</vt:lpstr>
      <vt:lpstr>Рассыпанные буквы. </vt:lpstr>
      <vt:lpstr>Расставить   ударение : </vt:lpstr>
      <vt:lpstr>Заменить одним словом :</vt:lpstr>
      <vt:lpstr>Подобрать  антонимы :</vt:lpstr>
      <vt:lpstr>Буриме . По данной рифме написать стихотворение .</vt:lpstr>
      <vt:lpstr>Фразеология .Что  это  ?</vt:lpstr>
      <vt:lpstr>Весёлая грамматика . Сколько раз встречается числительное  сто?</vt:lpstr>
      <vt:lpstr>Это интересно .  </vt:lpstr>
      <vt:lpstr>«Дружная семейка «- это 10 частей речи. К каждой букве подобрать слово.</vt:lpstr>
      <vt:lpstr>Лексика.    </vt:lpstr>
      <vt:lpstr>Лексика. Игра « Переводчик».</vt:lpstr>
      <vt:lpstr>Иноязычные слова  заменить русскими:</vt:lpstr>
      <vt:lpstr>Какой частью речи являются одинаковые  слова, замени эти слова синонимами.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www.PHILka.RU</dc:creator>
  <cp:lastModifiedBy>Dmitru</cp:lastModifiedBy>
  <cp:revision>77</cp:revision>
  <dcterms:created xsi:type="dcterms:W3CDTF">2008-04-17T14:02:27Z</dcterms:created>
  <dcterms:modified xsi:type="dcterms:W3CDTF">2013-11-26T12:37:49Z</dcterms:modified>
</cp:coreProperties>
</file>