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4" r:id="rId5"/>
    <p:sldId id="266" r:id="rId6"/>
    <p:sldId id="259" r:id="rId7"/>
    <p:sldId id="269" r:id="rId8"/>
    <p:sldId id="270" r:id="rId9"/>
    <p:sldId id="271" r:id="rId10"/>
    <p:sldId id="274" r:id="rId11"/>
    <p:sldId id="275" r:id="rId12"/>
    <p:sldId id="276" r:id="rId13"/>
    <p:sldId id="277" r:id="rId14"/>
    <p:sldId id="278" r:id="rId15"/>
    <p:sldId id="260" r:id="rId16"/>
    <p:sldId id="261" r:id="rId17"/>
    <p:sldId id="279" r:id="rId18"/>
    <p:sldId id="280" r:id="rId19"/>
    <p:sldId id="281" r:id="rId20"/>
    <p:sldId id="286" r:id="rId21"/>
    <p:sldId id="282" r:id="rId22"/>
    <p:sldId id="284" r:id="rId23"/>
    <p:sldId id="287" r:id="rId24"/>
    <p:sldId id="288" r:id="rId25"/>
    <p:sldId id="291" r:id="rId26"/>
    <p:sldId id="289" r:id="rId27"/>
    <p:sldId id="292" r:id="rId28"/>
    <p:sldId id="290" r:id="rId29"/>
    <p:sldId id="295" r:id="rId30"/>
    <p:sldId id="293" r:id="rId31"/>
    <p:sldId id="294" r:id="rId32"/>
    <p:sldId id="296" r:id="rId33"/>
    <p:sldId id="297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Комплексный анализ текста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48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Идея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i="1" dirty="0"/>
              <a:t>Идея </a:t>
            </a:r>
            <a:r>
              <a:rPr lang="ru-RU" sz="4400" dirty="0"/>
              <a:t>(от греч. </a:t>
            </a:r>
            <a:r>
              <a:rPr lang="ru-RU" sz="4400" dirty="0" err="1"/>
              <a:t>idea</a:t>
            </a:r>
            <a:r>
              <a:rPr lang="ru-RU" sz="4400" dirty="0"/>
              <a:t> – первообраз, идеал) – </a:t>
            </a:r>
            <a:r>
              <a:rPr lang="ru-RU" sz="4400" b="1" dirty="0"/>
              <a:t>основная мысль произведения, </a:t>
            </a:r>
            <a:r>
              <a:rPr lang="ru-RU" sz="4400" dirty="0"/>
              <a:t>выражающаяся посредством всей его образной системы.</a:t>
            </a:r>
          </a:p>
        </p:txBody>
      </p:sp>
    </p:spTree>
    <p:extLst>
      <p:ext uri="{BB962C8B-B14F-4D97-AF65-F5344CB8AC3E}">
        <p14:creationId xmlns:p14="http://schemas.microsoft.com/office/powerpoint/2010/main" val="134119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Идея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ИДЕЯ</a:t>
            </a:r>
            <a:r>
              <a:rPr lang="ru-RU" dirty="0"/>
              <a:t> (греч. </a:t>
            </a:r>
            <a:r>
              <a:rPr lang="ru-RU" dirty="0" err="1"/>
              <a:t>Idea</a:t>
            </a:r>
            <a:r>
              <a:rPr lang="ru-RU" dirty="0"/>
              <a:t>, понятие, представление) - в литературе: </a:t>
            </a:r>
            <a:r>
              <a:rPr lang="ru-RU" b="1" dirty="0"/>
              <a:t>основная мысль художественного произведения, </a:t>
            </a:r>
            <a:r>
              <a:rPr lang="ru-RU" dirty="0"/>
              <a:t>предложенный автором способ решения поставленных им проблем. Совокупность идей, систему авторских мыслей о мире и человеке, воплощенную в художественных образах называют </a:t>
            </a:r>
            <a:r>
              <a:rPr lang="ru-RU" b="1" dirty="0"/>
              <a:t>ИДЕЙНЫМ СОДЕРЖАНИЕМ</a:t>
            </a:r>
            <a:r>
              <a:rPr lang="ru-RU" dirty="0"/>
              <a:t> художественного произведения.</a:t>
            </a:r>
          </a:p>
        </p:txBody>
      </p:sp>
    </p:spTree>
    <p:extLst>
      <p:ext uri="{BB962C8B-B14F-4D97-AF65-F5344CB8AC3E}">
        <p14:creationId xmlns:p14="http://schemas.microsoft.com/office/powerpoint/2010/main" val="229011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Как автор статьи решает проблему?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79124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Клише для формулировки идеи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Идея текста такова: …</a:t>
            </a:r>
          </a:p>
          <a:p>
            <a:r>
              <a:rPr lang="ru-RU" sz="4800" dirty="0" smtClean="0"/>
              <a:t>Автор статьи пытается убедить читателя в том, что…</a:t>
            </a:r>
          </a:p>
          <a:p>
            <a:r>
              <a:rPr lang="ru-RU" sz="4800" dirty="0" smtClean="0"/>
              <a:t>…- вот главная мысль текста.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8739063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Идея текста такова: нельзя изображать привлекательным то, что является злом для общества.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543885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Documents and Settings\Admin\Мои документы\рис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74" y="1988840"/>
            <a:ext cx="9181274" cy="22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244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Ирония, сарказм, оксюморон, риторический вопрос, парцелляция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8366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Ирония- скрытая насмешка.</a:t>
            </a:r>
          </a:p>
          <a:p>
            <a:r>
              <a:rPr lang="ru-RU" dirty="0" smtClean="0"/>
              <a:t>Сарказм – высшая степень иронии, злая насмешка.</a:t>
            </a:r>
          </a:p>
          <a:p>
            <a:r>
              <a:rPr lang="ru-RU" dirty="0" smtClean="0"/>
              <a:t>Риторический вопрос – вопрос, не требующий ответа, но имеющий эмоциональное значение.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7938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Оксюморон – сочетание контрастных по значению слов.</a:t>
            </a:r>
          </a:p>
          <a:p>
            <a:endParaRPr lang="ru-RU" dirty="0"/>
          </a:p>
          <a:p>
            <a:r>
              <a:rPr lang="ru-RU" dirty="0" smtClean="0"/>
              <a:t>Парцелляция – стилистический приём расчленения фразы, предложения на части (неполное предложение)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0951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 урок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800" dirty="0" smtClean="0"/>
              <a:t>Какой стиль речи помогает автору заинтересовать читателя?</a:t>
            </a:r>
          </a:p>
          <a:p>
            <a:r>
              <a:rPr lang="ru-RU" sz="4800" dirty="0" smtClean="0"/>
              <a:t>Какие характерные особенности этого стиля можно отметить в тексте?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334063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</a:t>
            </a:r>
            <a:r>
              <a:rPr lang="ru-RU" dirty="0" smtClean="0"/>
              <a:t>ема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b="1" i="1" dirty="0"/>
              <a:t>Тема </a:t>
            </a:r>
            <a:r>
              <a:rPr lang="ru-RU" dirty="0"/>
              <a:t>(от греч. </a:t>
            </a:r>
            <a:r>
              <a:rPr lang="ru-RU" dirty="0" err="1"/>
              <a:t>thema</a:t>
            </a:r>
            <a:r>
              <a:rPr lang="ru-RU" dirty="0"/>
              <a:t>) – то, что кладется в основу, </a:t>
            </a:r>
            <a:r>
              <a:rPr lang="ru-RU" b="1" dirty="0" smtClean="0"/>
              <a:t>предмет речи, </a:t>
            </a:r>
            <a:r>
              <a:rPr lang="ru-RU" dirty="0" smtClean="0"/>
              <a:t>основная </a:t>
            </a:r>
            <a:r>
              <a:rPr lang="ru-RU" dirty="0"/>
              <a:t>проблема и основной круг жизненных событий, изображенных писателем. Тема произведения неразрывно связана с его идеей.</a:t>
            </a:r>
          </a:p>
        </p:txBody>
      </p:sp>
    </p:spTree>
    <p:extLst>
      <p:ext uri="{BB962C8B-B14F-4D97-AF65-F5344CB8AC3E}">
        <p14:creationId xmlns:p14="http://schemas.microsoft.com/office/powerpoint/2010/main" val="154884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Публицистический стиль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5400" dirty="0"/>
              <a:t>э</a:t>
            </a:r>
            <a:r>
              <a:rPr lang="ru-RU" sz="5400" dirty="0" smtClean="0"/>
              <a:t>моциональность;</a:t>
            </a:r>
          </a:p>
          <a:p>
            <a:r>
              <a:rPr lang="ru-RU" sz="5400" dirty="0" err="1"/>
              <a:t>о</a:t>
            </a:r>
            <a:r>
              <a:rPr lang="ru-RU" sz="5400" dirty="0" err="1" smtClean="0"/>
              <a:t>ценочность</a:t>
            </a:r>
            <a:r>
              <a:rPr lang="ru-RU" sz="5400" dirty="0" smtClean="0"/>
              <a:t>;</a:t>
            </a:r>
          </a:p>
          <a:p>
            <a:r>
              <a:rPr lang="ru-RU" sz="5400" dirty="0" err="1" smtClean="0"/>
              <a:t>призывность</a:t>
            </a:r>
            <a:endParaRPr lang="ru-RU" sz="5400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96203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С какой целью автор написал статью?</a:t>
            </a:r>
          </a:p>
          <a:p>
            <a:r>
              <a:rPr lang="ru-RU" sz="5400" dirty="0" smtClean="0"/>
              <a:t>Какие языковые средства помогают автору достичь цели?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3666788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800" dirty="0" smtClean="0"/>
              <a:t>Цель-заставить создателей фильма задуматься над тем, какие фильмы они снимают, и убедить зрителей в том, что нужно критически относиться к увиденному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7968606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Клише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 smtClean="0"/>
              <a:t>Восклицательные предложения делают текст эмоциональным…</a:t>
            </a:r>
          </a:p>
          <a:p>
            <a:r>
              <a:rPr lang="ru-RU" sz="4000" dirty="0" smtClean="0"/>
              <a:t>Форма личного местоимения МЫ сближает автора с читателем…</a:t>
            </a:r>
          </a:p>
          <a:p>
            <a:r>
              <a:rPr lang="ru-RU" sz="4000" dirty="0" smtClean="0"/>
              <a:t>Парцелляция придаёт статье интонации разговорной речи…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67550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</a:t>
            </a:r>
            <a:r>
              <a:rPr lang="ru-RU" dirty="0" smtClean="0"/>
              <a:t>лише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Риторические вопросы заставляют нас задуматься над тем…</a:t>
            </a:r>
          </a:p>
          <a:p>
            <a:r>
              <a:rPr lang="ru-RU" sz="4400" dirty="0" smtClean="0"/>
              <a:t>Риторическими вопросами автор призывает нас задуматься …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3547163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К какому виду комического прибегает публицист, рассуждая о «хороших бандитах»?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8163105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</a:t>
            </a:r>
            <a:r>
              <a:rPr lang="ru-RU" dirty="0" smtClean="0"/>
              <a:t>лише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А. Андреев саркастически высмеивает попытки сценаристов и режиссёров…</a:t>
            </a:r>
          </a:p>
          <a:p>
            <a:r>
              <a:rPr lang="ru-RU" sz="4000" dirty="0" smtClean="0"/>
              <a:t>Авторский сарказм оправдан: действительно, попытки сценаристов и режиссёров… смешны.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2452631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Каково авторское отношение к людям, ведущим антиобщественный образ жизни?</a:t>
            </a:r>
          </a:p>
          <a:p>
            <a:r>
              <a:rPr lang="ru-RU" sz="4400" dirty="0" smtClean="0"/>
              <a:t>Какими языковыми средствами выражено это отношение?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9631627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Клише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Отношение автора к … выражено грубо-просторечными словами…</a:t>
            </a:r>
          </a:p>
          <a:p>
            <a:r>
              <a:rPr lang="ru-RU" sz="4400" dirty="0" smtClean="0"/>
              <a:t>Прибегая к грубо-просторечной лексике (…), А. Андреев выражает … отношение к …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6094436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А. </a:t>
            </a:r>
            <a:r>
              <a:rPr lang="ru-RU" sz="4400" dirty="0"/>
              <a:t>А</a:t>
            </a:r>
            <a:r>
              <a:rPr lang="ru-RU" sz="4400" dirty="0" smtClean="0"/>
              <a:t>ндреев с презрением  относится к бандитам, поэтому называет их </a:t>
            </a:r>
            <a:r>
              <a:rPr lang="ru-RU" sz="4400" dirty="0" err="1" smtClean="0"/>
              <a:t>их</a:t>
            </a:r>
            <a:r>
              <a:rPr lang="ru-RU" sz="4400" dirty="0" smtClean="0"/>
              <a:t> грубо-просторечными словами «</a:t>
            </a:r>
            <a:r>
              <a:rPr lang="ru-RU" sz="4400" dirty="0" err="1" smtClean="0"/>
              <a:t>бандюки</a:t>
            </a:r>
            <a:r>
              <a:rPr lang="ru-RU" sz="4400" dirty="0" smtClean="0"/>
              <a:t>», «отморозки».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502574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ТЕМА</a:t>
            </a:r>
            <a:r>
              <a:rPr lang="ru-RU" dirty="0"/>
              <a:t> - </a:t>
            </a:r>
            <a:r>
              <a:rPr lang="ru-RU" dirty="0" smtClean="0"/>
              <a:t>предмет</a:t>
            </a:r>
            <a:r>
              <a:rPr lang="ru-RU" dirty="0"/>
              <a:t>, основное содержание рассуждения, изложения, творчества. (</a:t>
            </a:r>
            <a:r>
              <a:rPr lang="ru-RU" dirty="0" err="1"/>
              <a:t>С.Ожегов</a:t>
            </a:r>
            <a:r>
              <a:rPr lang="ru-RU" dirty="0"/>
              <a:t>. Словарь русского языка, 1990.) </a:t>
            </a:r>
            <a:br>
              <a:rPr lang="ru-RU" dirty="0"/>
            </a:br>
            <a:r>
              <a:rPr lang="ru-RU" b="1" dirty="0"/>
              <a:t>ТЕМА</a:t>
            </a:r>
            <a:r>
              <a:rPr lang="ru-RU" dirty="0"/>
              <a:t> (греч. </a:t>
            </a:r>
            <a:r>
              <a:rPr lang="ru-RU" dirty="0" err="1"/>
              <a:t>Thema</a:t>
            </a:r>
            <a:r>
              <a:rPr lang="ru-RU" dirty="0"/>
              <a:t>) - 1) Предмет изложения, изображения, исследования, обсуждения; 2) постановка проблемы, предопределяющая отбор жизненного материала и характер художественного повествования; 3) предмет языкового высказывания (…). (Словарь иностранных слов, 1984.)</a:t>
            </a:r>
          </a:p>
        </p:txBody>
      </p:sp>
    </p:spTree>
    <p:extLst>
      <p:ext uri="{BB962C8B-B14F-4D97-AF65-F5344CB8AC3E}">
        <p14:creationId xmlns:p14="http://schemas.microsoft.com/office/powerpoint/2010/main" val="164961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Какое языковое средство помогает А. Андрееву показать нелепость попыток представить преступников героями?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0113394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Клише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Оксюморонами (…) подчёркивается нелепость попыток…</a:t>
            </a:r>
          </a:p>
          <a:p>
            <a:r>
              <a:rPr lang="ru-RU" dirty="0" smtClean="0"/>
              <a:t>С помощью оксюморонов (…) автор статьи побуждает читателя задуматься…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56265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Каково ваше отношение к позиции автора?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6706796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Клише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Позиция автора представляется мне убедительной, потому что…</a:t>
            </a:r>
            <a:endParaRPr lang="ru-RU" dirty="0"/>
          </a:p>
          <a:p>
            <a:r>
              <a:rPr lang="ru-RU" dirty="0" smtClean="0"/>
              <a:t>Автор прав в том, что…, однако трудно согласиться с тем, что…</a:t>
            </a:r>
          </a:p>
          <a:p>
            <a:r>
              <a:rPr lang="ru-RU" dirty="0" smtClean="0"/>
              <a:t>Можно поддержать автора в том, что…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8147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Клише для формулировки темы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Автор текста обращается к актуальной теме – теме …</a:t>
            </a:r>
          </a:p>
          <a:p>
            <a:r>
              <a:rPr lang="ru-RU" sz="4400" dirty="0" smtClean="0"/>
              <a:t>Этот текст о ….</a:t>
            </a:r>
          </a:p>
          <a:p>
            <a:r>
              <a:rPr lang="ru-RU" sz="4400" dirty="0" smtClean="0"/>
              <a:t>Очень часто мы смотрим … О таких фильмах пишет </a:t>
            </a:r>
            <a:r>
              <a:rPr lang="ru-RU" sz="4400" dirty="0" err="1" smtClean="0"/>
              <a:t>А.Андреев</a:t>
            </a:r>
            <a:r>
              <a:rPr lang="ru-RU" sz="4400" dirty="0" smtClean="0"/>
              <a:t>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92274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Автор текста обращается к актуальной теме – теме засилья на телевидении сериалов, романтизирующих бандитский образ жизни.</a:t>
            </a:r>
          </a:p>
          <a:p>
            <a:r>
              <a:rPr lang="ru-RU" dirty="0" smtClean="0"/>
              <a:t>Часто мы смотрим фильмы, в которых люди, ведущие антиобщественный образ жизни, показаны добрыми и благородными. О таких фильмах ведёт речь автор статьи.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216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ПРОБЛЕМОЙ</a:t>
            </a:r>
            <a:r>
              <a:rPr lang="ru-RU" dirty="0"/>
              <a:t> называется вопрос, не имеющий однозначного решения или предполагающий множество равнозначных </a:t>
            </a:r>
            <a:r>
              <a:rPr lang="ru-RU" dirty="0" smtClean="0"/>
              <a:t>решений; </a:t>
            </a:r>
            <a:r>
              <a:rPr lang="ru-RU" b="1" dirty="0" smtClean="0"/>
              <a:t>вопрос, требующий исследования </a:t>
            </a:r>
            <a:r>
              <a:rPr lang="ru-RU" dirty="0"/>
              <a:t>Многозначностью возможных решений проблема отличается от </a:t>
            </a:r>
            <a:r>
              <a:rPr lang="ru-RU" i="1" dirty="0"/>
              <a:t>задачи</a:t>
            </a:r>
            <a:r>
              <a:rPr lang="ru-RU" dirty="0"/>
              <a:t>. Совокупность таких вопросов называется </a:t>
            </a:r>
            <a:r>
              <a:rPr lang="ru-RU" b="1" dirty="0"/>
              <a:t>ПРОБЛЕМАТИКОЙ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452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Вопросы для формулировки проблемы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К кому обращён текст?</a:t>
            </a:r>
          </a:p>
          <a:p>
            <a:r>
              <a:rPr lang="ru-RU" sz="4400" dirty="0" smtClean="0"/>
              <a:t>Каково авторское отношение к подобным фильмам?</a:t>
            </a:r>
          </a:p>
          <a:p>
            <a:r>
              <a:rPr lang="ru-RU" sz="4400" dirty="0" smtClean="0"/>
              <a:t>Чем обусловлено такое отношение?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66199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Клише для формулировки проблемы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Публицист предлагает читателю вместе поразмышлять над вопросом: …?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82079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400" dirty="0" smtClean="0"/>
              <a:t>Как же влияют фильмы, рекламирующие антиобщественный образ жизни, на психику, мировоззрение зрителей? Над этой проблемой задумывается автор статьи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35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679</Words>
  <Application>Microsoft Office PowerPoint</Application>
  <PresentationFormat>Экран (4:3)</PresentationFormat>
  <Paragraphs>73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Комплексный анализ текста</vt:lpstr>
      <vt:lpstr>Тема</vt:lpstr>
      <vt:lpstr>Тема</vt:lpstr>
      <vt:lpstr>Клише для формулировки темы</vt:lpstr>
      <vt:lpstr>Презентация PowerPoint</vt:lpstr>
      <vt:lpstr>Проблема</vt:lpstr>
      <vt:lpstr>Вопросы для формулировки проблемы</vt:lpstr>
      <vt:lpstr>Клише для формулировки проблемы</vt:lpstr>
      <vt:lpstr>Презентация PowerPoint</vt:lpstr>
      <vt:lpstr>Идея</vt:lpstr>
      <vt:lpstr>Идея</vt:lpstr>
      <vt:lpstr>Презентация PowerPoint</vt:lpstr>
      <vt:lpstr>Клише для формулировки идеи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 урок</vt:lpstr>
      <vt:lpstr>Публицистический стиль</vt:lpstr>
      <vt:lpstr>Презентация PowerPoint</vt:lpstr>
      <vt:lpstr>Презентация PowerPoint</vt:lpstr>
      <vt:lpstr>Клише </vt:lpstr>
      <vt:lpstr>Клише </vt:lpstr>
      <vt:lpstr>Презентация PowerPoint</vt:lpstr>
      <vt:lpstr>Клише</vt:lpstr>
      <vt:lpstr>Презентация PowerPoint</vt:lpstr>
      <vt:lpstr>Клише</vt:lpstr>
      <vt:lpstr>Презентация PowerPoint</vt:lpstr>
      <vt:lpstr>Презентация PowerPoint</vt:lpstr>
      <vt:lpstr>Клише</vt:lpstr>
      <vt:lpstr>Презентация PowerPoint</vt:lpstr>
      <vt:lpstr>Клише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Комплексный анализ текста</dc:title>
  <cp:lastModifiedBy>Admin</cp:lastModifiedBy>
  <cp:revision>12</cp:revision>
  <dcterms:modified xsi:type="dcterms:W3CDTF">2013-09-29T13:22:59Z</dcterms:modified>
</cp:coreProperties>
</file>