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0000FF"/>
    <a:srgbClr val="FF66CC"/>
    <a:srgbClr val="000000"/>
    <a:srgbClr val="CC3399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7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89776" cy="1470025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7356" y="2112941"/>
            <a:ext cx="5429288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35F2B-CD2C-47C6-8010-74BB17B7CE2A}" type="datetimeFigureOut">
              <a:rPr lang="en-US"/>
              <a:pPr>
                <a:defRPr/>
              </a:pPr>
              <a:t>10/29/2010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88C9E-A6EF-4B96-A47A-654D1ED97A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3AB77-930F-4876-BE10-E85E30A1E3D5}" type="datetimeFigureOut">
              <a:rPr lang="en-US"/>
              <a:pPr>
                <a:defRPr/>
              </a:pPr>
              <a:t>10/29/2010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84680-B284-45C3-BFB7-10B94C73AD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02DBA-504F-4CEE-9779-A4771011B7E2}" type="datetimeFigureOut">
              <a:rPr lang="en-US"/>
              <a:pPr>
                <a:defRPr/>
              </a:pPr>
              <a:t>10/29/2010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63E7D-645F-451F-A8C8-CA678C8765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C3399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951E3-62A8-451F-8AFE-7273EBF69B5E}" type="datetimeFigureOut">
              <a:rPr lang="en-US"/>
              <a:pPr>
                <a:defRPr/>
              </a:pPr>
              <a:t>10/29/2010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EBDC5-0EE8-4979-8067-A14561813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604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586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21037-F8F5-44DE-AAA9-9861FD74C3B9}" type="datetimeFigureOut">
              <a:rPr lang="en-US"/>
              <a:pPr>
                <a:defRPr/>
              </a:pPr>
              <a:t>10/29/2010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A2BAD-25DA-4457-BB1D-29D13E4A12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A570E-28E2-4DC5-9E85-0C8C17BC7082}" type="datetimeFigureOut">
              <a:rPr lang="en-US"/>
              <a:pPr>
                <a:defRPr/>
              </a:pPr>
              <a:t>10/29/2010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0F5BF-AABF-4A19-9B28-C8B998B602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ED4E6-2BF0-4352-BB4F-CDE83030ADAE}" type="datetimeFigureOut">
              <a:rPr lang="en-US"/>
              <a:pPr>
                <a:defRPr/>
              </a:pPr>
              <a:t>10/29/2010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27EB2-762F-4F42-A9AD-9F57ECCC77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82F66-90B3-49C6-9521-FE230313D6E2}" type="datetimeFigureOut">
              <a:rPr lang="en-US"/>
              <a:pPr>
                <a:defRPr/>
              </a:pPr>
              <a:t>10/29/2010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52BDF-EF17-48BB-9C5F-C6D1633FB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7CB88-CA34-4DF9-A5EE-24D10610533D}" type="datetimeFigureOut">
              <a:rPr lang="en-US"/>
              <a:pPr>
                <a:defRPr/>
              </a:pPr>
              <a:t>10/29/2010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E6058-B66C-4E9B-BDFD-D94F07C02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8B3E6-D914-4319-AD14-F0C187F81E71}" type="datetimeFigureOut">
              <a:rPr lang="en-US"/>
              <a:pPr>
                <a:defRPr/>
              </a:pPr>
              <a:t>10/29/2010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C0E7F-EB02-4044-A09A-065178A09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E2629-E0C2-40F3-A8E3-40EB1CCCB437}" type="datetimeFigureOut">
              <a:rPr lang="en-US"/>
              <a:pPr>
                <a:defRPr/>
              </a:pPr>
              <a:t>10/29/2010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89C8C-8749-497C-929D-DE9FC50FED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FFFFFF">
              <a:alpha val="65097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27EBC8-C12C-490F-9A7E-9B5DF85E81F7}" type="datetimeFigureOut">
              <a:rPr lang="en-US"/>
              <a:pPr>
                <a:defRPr/>
              </a:pPr>
              <a:t>10/29/2010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D0B0DED-63D0-4E7B-B7A4-3CF42FEEB8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539750" y="908050"/>
            <a:ext cx="7789863" cy="3486150"/>
          </a:xfrm>
        </p:spPr>
        <p:txBody>
          <a:bodyPr/>
          <a:lstStyle/>
          <a:p>
            <a:r>
              <a:rPr lang="ru-RU" b="1" smtClean="0">
                <a:latin typeface="Arial" charset="0"/>
              </a:rPr>
              <a:t>Чтоб водить корабли,</a:t>
            </a:r>
            <a:br>
              <a:rPr lang="ru-RU" b="1" smtClean="0">
                <a:latin typeface="Arial" charset="0"/>
              </a:rPr>
            </a:br>
            <a:r>
              <a:rPr lang="ru-RU" b="1" smtClean="0">
                <a:latin typeface="Arial" charset="0"/>
              </a:rPr>
              <a:t>Чтобы в небо взлететь, </a:t>
            </a:r>
            <a:br>
              <a:rPr lang="ru-RU" b="1" smtClean="0">
                <a:latin typeface="Arial" charset="0"/>
              </a:rPr>
            </a:br>
            <a:r>
              <a:rPr lang="ru-RU" b="1" smtClean="0">
                <a:latin typeface="Arial" charset="0"/>
              </a:rPr>
              <a:t>Надо многое знать, </a:t>
            </a:r>
            <a:br>
              <a:rPr lang="ru-RU" b="1" smtClean="0">
                <a:latin typeface="Arial" charset="0"/>
              </a:rPr>
            </a:br>
            <a:r>
              <a:rPr lang="ru-RU" b="1" smtClean="0">
                <a:latin typeface="Arial" charset="0"/>
              </a:rPr>
              <a:t>Надо много уметь.</a:t>
            </a:r>
            <a:br>
              <a:rPr lang="ru-RU" b="1" smtClean="0">
                <a:latin typeface="Arial" charset="0"/>
              </a:rPr>
            </a:br>
            <a:r>
              <a:rPr lang="ru-RU" b="1" smtClean="0">
                <a:latin typeface="Arial" charset="0"/>
              </a:rPr>
              <a:t>И при этом, и при этом,</a:t>
            </a:r>
            <a:br>
              <a:rPr lang="ru-RU" b="1" smtClean="0">
                <a:latin typeface="Arial" charset="0"/>
              </a:rPr>
            </a:br>
            <a:r>
              <a:rPr lang="ru-RU" b="1" smtClean="0">
                <a:latin typeface="Arial" charset="0"/>
              </a:rPr>
              <a:t>Вы заметьте-ка, очень важная наука – </a:t>
            </a:r>
            <a:br>
              <a:rPr lang="ru-RU" b="1" smtClean="0">
                <a:latin typeface="Arial" charset="0"/>
              </a:rPr>
            </a:br>
            <a:r>
              <a:rPr lang="ru-RU" b="1" smtClean="0">
                <a:latin typeface="Arial" charset="0"/>
              </a:rPr>
              <a:t>АРИФМЕТИКА!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chemeClr val="folHlink"/>
                </a:solidFill>
              </a:rPr>
              <a:t>Цель нашего урока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3052763"/>
          </a:xfrm>
        </p:spPr>
        <p:txBody>
          <a:bodyPr/>
          <a:lstStyle/>
          <a:p>
            <a:pPr algn="ctr"/>
            <a:r>
              <a:rPr lang="ru-RU" smtClean="0"/>
              <a:t> </a:t>
            </a:r>
            <a:r>
              <a:rPr lang="ru-RU" sz="5400" smtClean="0">
                <a:solidFill>
                  <a:srgbClr val="0000FF"/>
                </a:solidFill>
              </a:rPr>
              <a:t>Учиться делить многозначные числа на 10, 100, 1000 с остатком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smtClean="0">
                <a:solidFill>
                  <a:schemeClr val="folHlink"/>
                </a:solidFill>
              </a:rPr>
              <a:t>Тема урока</a:t>
            </a:r>
          </a:p>
        </p:txBody>
      </p:sp>
      <p:sp>
        <p:nvSpPr>
          <p:cNvPr id="27652" name="WordArt 4"/>
          <p:cNvSpPr>
            <a:spLocks noChangeArrowheads="1" noChangeShapeType="1" noTextEdit="1"/>
          </p:cNvSpPr>
          <p:nvPr/>
        </p:nvSpPr>
        <p:spPr bwMode="auto">
          <a:xfrm>
            <a:off x="684213" y="1557338"/>
            <a:ext cx="7991475" cy="3384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Деление многозначных чисел </a:t>
            </a:r>
          </a:p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на 10, 100, 1000 с остатком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Внимание, внимание….</a:t>
            </a:r>
          </a:p>
        </p:txBody>
      </p:sp>
      <p:pic>
        <p:nvPicPr>
          <p:cNvPr id="14338" name="Рисунок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1916113"/>
            <a:ext cx="302418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Рисунок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9338" y="1916113"/>
            <a:ext cx="30972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adf57feb4f3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692150"/>
            <a:ext cx="5113338" cy="4537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chemeClr val="accent2"/>
                </a:solidFill>
                <a:latin typeface="Arial" charset="0"/>
              </a:rPr>
              <a:t>Проверим</a:t>
            </a:r>
          </a:p>
        </p:txBody>
      </p:sp>
      <p:pic>
        <p:nvPicPr>
          <p:cNvPr id="16386" name="Рисунок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1916113"/>
            <a:ext cx="302418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Рисунок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9338" y="1916113"/>
            <a:ext cx="30972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WordArt 6"/>
          <p:cNvSpPr>
            <a:spLocks noChangeArrowheads="1" noChangeShapeType="1" noTextEdit="1"/>
          </p:cNvSpPr>
          <p:nvPr/>
        </p:nvSpPr>
        <p:spPr bwMode="auto">
          <a:xfrm>
            <a:off x="1908175" y="4365625"/>
            <a:ext cx="5400675" cy="10795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МОЛОДЦЫ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572" name="Group 164"/>
          <p:cNvGraphicFramePr>
            <a:graphicFrameLocks noGrp="1"/>
          </p:cNvGraphicFramePr>
          <p:nvPr>
            <p:ph sz="half" idx="1"/>
          </p:nvPr>
        </p:nvGraphicFramePr>
        <p:xfrm>
          <a:off x="395288" y="404813"/>
          <a:ext cx="8291512" cy="2055812"/>
        </p:xfrm>
        <a:graphic>
          <a:graphicData uri="http://schemas.openxmlformats.org/drawingml/2006/table">
            <a:tbl>
              <a:tblPr/>
              <a:tblGrid>
                <a:gridCol w="2173287"/>
                <a:gridCol w="1838325"/>
                <a:gridCol w="2008188"/>
                <a:gridCol w="2271712"/>
              </a:tblGrid>
              <a:tr h="5667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30:10=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300:10=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3000:10=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30000:10=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400:100=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4000:100=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40000:100=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400000:100=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70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5000:1000=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50000:1000=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500000:1000=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5000000:1000=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573" name="Group 165"/>
          <p:cNvGraphicFramePr>
            <a:graphicFrameLocks noGrp="1"/>
          </p:cNvGraphicFramePr>
          <p:nvPr>
            <p:ph sz="half" idx="2"/>
          </p:nvPr>
        </p:nvGraphicFramePr>
        <p:xfrm>
          <a:off x="468313" y="3141663"/>
          <a:ext cx="8207375" cy="2044700"/>
        </p:xfrm>
        <a:graphic>
          <a:graphicData uri="http://schemas.openxmlformats.org/drawingml/2006/table">
            <a:tbl>
              <a:tblPr/>
              <a:tblGrid>
                <a:gridCol w="2132012"/>
                <a:gridCol w="1828800"/>
                <a:gridCol w="1998663"/>
                <a:gridCol w="2247900"/>
              </a:tblGrid>
              <a:tr h="5905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50:10=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500:10=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5000:10=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50000:10=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600:100=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6000:100=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60000:100=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600000:100=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937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7000:1000=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70000:1000=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700000:1000=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7000000:1000=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smtClean="0">
                <a:solidFill>
                  <a:schemeClr val="folHlink"/>
                </a:solidFill>
              </a:rPr>
              <a:t>Что интересного заметили?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571500" y="2786063"/>
            <a:ext cx="7747000" cy="576262"/>
          </a:xfrm>
        </p:spPr>
        <p:txBody>
          <a:bodyPr/>
          <a:lstStyle/>
          <a:p>
            <a:r>
              <a:rPr lang="ru-RU" sz="4000" smtClean="0">
                <a:solidFill>
                  <a:schemeClr val="hlink"/>
                </a:solidFill>
              </a:rPr>
              <a:t>Первая строка  - деление на 10</a:t>
            </a:r>
          </a:p>
          <a:p>
            <a:endParaRPr lang="ru-RU" sz="4000" smtClean="0">
              <a:solidFill>
                <a:schemeClr val="hlin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500" y="3571875"/>
            <a:ext cx="7551738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sz="4000" dirty="0">
                <a:solidFill>
                  <a:schemeClr val="hlink"/>
                </a:solidFill>
                <a:latin typeface="+mn-lt"/>
              </a:rPr>
              <a:t> Вторая строка  - деление на 100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500" y="4357688"/>
            <a:ext cx="7586663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sz="4000" dirty="0">
                <a:solidFill>
                  <a:schemeClr val="hlink"/>
                </a:solidFill>
                <a:latin typeface="+mn-lt"/>
              </a:rPr>
              <a:t> Третья строка  - деление на 1000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nimBg="1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chemeClr val="folHlink"/>
                </a:solidFill>
              </a:rPr>
              <a:t>Сделай вывод!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xfrm>
            <a:off x="468313" y="1341438"/>
            <a:ext cx="8229600" cy="3629025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5400" i="1" smtClean="0">
                <a:solidFill>
                  <a:srgbClr val="3333CC"/>
                </a:solidFill>
              </a:rPr>
              <a:t>При делении на 10, 100, 1000, и т.д. надо отбросить справа 1 нуль, 2 нуля, 3 нуля, и 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smtClean="0">
                <a:solidFill>
                  <a:schemeClr val="folHlink"/>
                </a:solidFill>
              </a:rPr>
              <a:t>Найди значения выражений.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3341688"/>
          </a:xfrm>
        </p:spPr>
        <p:txBody>
          <a:bodyPr/>
          <a:lstStyle/>
          <a:p>
            <a:r>
              <a:rPr lang="ru-RU" smtClean="0"/>
              <a:t> </a:t>
            </a:r>
            <a:r>
              <a:rPr lang="ru-RU" sz="3600" smtClean="0"/>
              <a:t>630:10=                              635:10=</a:t>
            </a:r>
          </a:p>
          <a:p>
            <a:r>
              <a:rPr lang="ru-RU" sz="3600" smtClean="0"/>
              <a:t>5300:100=                          5384:100=</a:t>
            </a:r>
          </a:p>
          <a:p>
            <a:r>
              <a:rPr lang="ru-RU" sz="3600" smtClean="0"/>
              <a:t>81000:1000=                      81325:1000=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8800" b="1" smtClean="0">
                <a:solidFill>
                  <a:schemeClr val="folHlink"/>
                </a:solidFill>
              </a:rPr>
              <a:t>???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115300" cy="757238"/>
          </a:xfrm>
        </p:spPr>
        <p:txBody>
          <a:bodyPr/>
          <a:lstStyle/>
          <a:p>
            <a:r>
              <a:rPr lang="ru-RU" sz="5400" smtClean="0">
                <a:solidFill>
                  <a:srgbClr val="0000FF"/>
                </a:solidFill>
              </a:rPr>
              <a:t>Числа не круглые</a:t>
            </a:r>
          </a:p>
        </p:txBody>
      </p:sp>
      <p:sp>
        <p:nvSpPr>
          <p:cNvPr id="25604" name="WordArt 4"/>
          <p:cNvSpPr>
            <a:spLocks noChangeArrowheads="1" noChangeShapeType="1" noTextEdit="1"/>
          </p:cNvSpPr>
          <p:nvPr/>
        </p:nvSpPr>
        <p:spPr bwMode="auto">
          <a:xfrm>
            <a:off x="1979613" y="3933825"/>
            <a:ext cx="4897437" cy="1292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Проблема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625" y="2571750"/>
            <a:ext cx="7281863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sz="5400" dirty="0">
                <a:solidFill>
                  <a:srgbClr val="0000FF"/>
                </a:solidFill>
                <a:latin typeface="+mn-lt"/>
              </a:rPr>
              <a:t> Не делятся без остатка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nimBg="1"/>
      <p:bldP spid="25604" grpId="0" animBg="1"/>
      <p:bldP spid="5" grpId="0"/>
    </p:bldLst>
  </p:timing>
</p:sld>
</file>

<file path=ppt/theme/theme1.xml><?xml version="1.0" encoding="utf-8"?>
<a:theme xmlns:a="http://schemas.openxmlformats.org/drawingml/2006/main" name="Презетация урока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Презетация урока</Template>
  <TotalTime>55</TotalTime>
  <Words>122</Words>
  <Application>Microsoft Office PowerPoint</Application>
  <PresentationFormat>Экран (4:3)</PresentationFormat>
  <Paragraphs>43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Презетация урока</vt:lpstr>
      <vt:lpstr>Презетация урока</vt:lpstr>
      <vt:lpstr>Чтоб водить корабли, Чтобы в небо взлететь,  Надо многое знать,  Надо много уметь. И при этом, и при этом, Вы заметьте-ка, очень важная наука –  АРИФМЕТИКА!</vt:lpstr>
      <vt:lpstr>Внимание, внимание….</vt:lpstr>
      <vt:lpstr>Слайд 3</vt:lpstr>
      <vt:lpstr>Проверим</vt:lpstr>
      <vt:lpstr>Слайд 5</vt:lpstr>
      <vt:lpstr>Что интересного заметили?</vt:lpstr>
      <vt:lpstr>Сделай вывод!</vt:lpstr>
      <vt:lpstr>Найди значения выражений.</vt:lpstr>
      <vt:lpstr>???</vt:lpstr>
      <vt:lpstr>Цель нашего урока</vt:lpstr>
      <vt:lpstr>Тема урока</vt:lpstr>
    </vt:vector>
  </TitlesOfParts>
  <Company>Школа №998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Чтоб водить корабли, Чтобы в небо взлететь,  Надо многое знать,  Надо много уметь. И при этом, и при этом, Вы заметьте-ка, очень важная наука –  АРИФМЕТИКА!</dc:title>
  <dc:subject/>
  <dc:creator>321</dc:creator>
  <cp:keywords/>
  <dc:description/>
  <cp:lastModifiedBy>03compu</cp:lastModifiedBy>
  <cp:revision>3</cp:revision>
  <dcterms:created xsi:type="dcterms:W3CDTF">2010-10-29T12:29:24Z</dcterms:created>
  <dcterms:modified xsi:type="dcterms:W3CDTF">2010-10-29T15:19:29Z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TC019087009991</vt:lpwstr>
  </property>
</Properties>
</file>