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84" r:id="rId4"/>
    <p:sldId id="280" r:id="rId5"/>
    <p:sldId id="261" r:id="rId6"/>
    <p:sldId id="285" r:id="rId7"/>
    <p:sldId id="262" r:id="rId8"/>
    <p:sldId id="263" r:id="rId9"/>
    <p:sldId id="278" r:id="rId10"/>
    <p:sldId id="28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7C074-F3D8-457E-B9F3-2964C699F56E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0A5F482-F3D0-4FA6-AE81-8706A01654B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2 разновозрастные  группы для детей от 3 до 5 лет и </a:t>
          </a:r>
        </a:p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от 4 до 6</a:t>
          </a:r>
          <a:endParaRPr lang="ru-RU" sz="1800" b="1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EDA4398B-9930-4329-A9F6-A40E8E11EB94}" type="parTrans" cxnId="{A3331079-4F90-4FFE-B2B7-A10BE35B59BB}">
      <dgm:prSet/>
      <dgm:spPr/>
      <dgm:t>
        <a:bodyPr/>
        <a:lstStyle/>
        <a:p>
          <a:endParaRPr lang="ru-RU"/>
        </a:p>
      </dgm:t>
    </dgm:pt>
    <dgm:pt modelId="{EF09EE1B-6B7D-4D08-8F6E-B89F393CD0DE}" type="sibTrans" cxnId="{A3331079-4F90-4FFE-B2B7-A10BE35B59BB}">
      <dgm:prSet/>
      <dgm:spPr/>
      <dgm:t>
        <a:bodyPr/>
        <a:lstStyle/>
        <a:p>
          <a:endParaRPr lang="ru-RU"/>
        </a:p>
      </dgm:t>
    </dgm:pt>
    <dgm:pt modelId="{C2786C7A-AC2A-4C95-9015-8EA4B5F0DA5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Старшая группа для детей от 5 до 6 лет</a:t>
          </a:r>
          <a:endParaRPr lang="ru-RU" sz="1800" b="1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B0221C2F-0DB2-4B27-9343-4688B0E3A503}" type="parTrans" cxnId="{E98766EC-34CC-476D-94A9-5154AE3C21E5}">
      <dgm:prSet/>
      <dgm:spPr/>
      <dgm:t>
        <a:bodyPr/>
        <a:lstStyle/>
        <a:p>
          <a:endParaRPr lang="ru-RU"/>
        </a:p>
      </dgm:t>
    </dgm:pt>
    <dgm:pt modelId="{806B5B0F-29F7-4256-BFC5-581884331B68}" type="sibTrans" cxnId="{E98766EC-34CC-476D-94A9-5154AE3C21E5}">
      <dgm:prSet/>
      <dgm:spPr/>
      <dgm:t>
        <a:bodyPr/>
        <a:lstStyle/>
        <a:p>
          <a:endParaRPr lang="ru-RU"/>
        </a:p>
      </dgm:t>
    </dgm:pt>
    <dgm:pt modelId="{80BF166B-18BD-4E38-B108-8973A05EBDE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Подготовительная к школе группа для детей от 6 до 7 лет</a:t>
          </a:r>
          <a:endParaRPr lang="ru-RU" sz="1800" b="1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C6D3C329-F414-41E2-97A3-DE2F58D59717}" type="parTrans" cxnId="{D5C55463-7357-4360-98CB-32EC2E654F33}">
      <dgm:prSet/>
      <dgm:spPr/>
      <dgm:t>
        <a:bodyPr/>
        <a:lstStyle/>
        <a:p>
          <a:endParaRPr lang="ru-RU"/>
        </a:p>
      </dgm:t>
    </dgm:pt>
    <dgm:pt modelId="{2CE4697B-4464-4ADB-922B-6F0CA1ED6980}" type="sibTrans" cxnId="{D5C55463-7357-4360-98CB-32EC2E654F33}">
      <dgm:prSet/>
      <dgm:spPr/>
      <dgm:t>
        <a:bodyPr/>
        <a:lstStyle/>
        <a:p>
          <a:endParaRPr lang="ru-RU"/>
        </a:p>
      </dgm:t>
    </dgm:pt>
    <dgm:pt modelId="{990E2C6E-0ABB-48E1-B375-33C62438004F}">
      <dgm:prSet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Вторая младшая группа для детей от 3 до 4 лет</a:t>
          </a:r>
          <a:endParaRPr lang="ru-RU" sz="1800" b="1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01BB7716-13C9-46BE-AA6E-AD79636A15AF}" type="parTrans" cxnId="{F6A6C077-A7B4-4665-8E87-317797A7FA11}">
      <dgm:prSet/>
      <dgm:spPr/>
      <dgm:t>
        <a:bodyPr/>
        <a:lstStyle/>
        <a:p>
          <a:endParaRPr lang="ru-RU"/>
        </a:p>
      </dgm:t>
    </dgm:pt>
    <dgm:pt modelId="{F0346573-9E2F-4D1B-A805-9AB5CF6E476B}" type="sibTrans" cxnId="{F6A6C077-A7B4-4665-8E87-317797A7FA11}">
      <dgm:prSet/>
      <dgm:spPr/>
      <dgm:t>
        <a:bodyPr/>
        <a:lstStyle/>
        <a:p>
          <a:endParaRPr lang="ru-RU"/>
        </a:p>
      </dgm:t>
    </dgm:pt>
    <dgm:pt modelId="{D892AD56-034B-43B8-8A3B-1EF6C4A0EDFA}">
      <dgm:prSet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Первая  младшая группа для детей  от 2  до  3 лет </a:t>
          </a:r>
          <a:endParaRPr lang="ru-RU" sz="1800" b="1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20E0A623-F642-45A5-B5BC-71EF8AC5B80C}" type="sibTrans" cxnId="{F2ED53FD-E444-4044-B5F3-6D53B0A740E7}">
      <dgm:prSet/>
      <dgm:spPr/>
      <dgm:t>
        <a:bodyPr/>
        <a:lstStyle/>
        <a:p>
          <a:endParaRPr lang="ru-RU"/>
        </a:p>
      </dgm:t>
    </dgm:pt>
    <dgm:pt modelId="{8DC9A29E-2C1B-43C7-9735-2950E27547C2}" type="parTrans" cxnId="{F2ED53FD-E444-4044-B5F3-6D53B0A740E7}">
      <dgm:prSet/>
      <dgm:spPr/>
      <dgm:t>
        <a:bodyPr/>
        <a:lstStyle/>
        <a:p>
          <a:endParaRPr lang="ru-RU"/>
        </a:p>
      </dgm:t>
    </dgm:pt>
    <dgm:pt modelId="{6497A62C-97ED-44CE-A335-C0738BB30AE7}" type="pres">
      <dgm:prSet presAssocID="{FF67C074-F3D8-457E-B9F3-2964C699F5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9051F3-B290-4B30-9964-3EFEED309AA7}" type="pres">
      <dgm:prSet presAssocID="{D892AD56-034B-43B8-8A3B-1EF6C4A0EDF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32020-F124-4F3F-999C-86889B901B85}" type="pres">
      <dgm:prSet presAssocID="{20E0A623-F642-45A5-B5BC-71EF8AC5B80C}" presName="sibTrans" presStyleCnt="0"/>
      <dgm:spPr/>
      <dgm:t>
        <a:bodyPr/>
        <a:lstStyle/>
        <a:p>
          <a:endParaRPr lang="ru-RU"/>
        </a:p>
      </dgm:t>
    </dgm:pt>
    <dgm:pt modelId="{E589DB72-86E8-4252-93F7-BD3A6DF6F550}" type="pres">
      <dgm:prSet presAssocID="{990E2C6E-0ABB-48E1-B375-33C62438004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F1E06-FD22-42E3-8F5D-0236778D6223}" type="pres">
      <dgm:prSet presAssocID="{F0346573-9E2F-4D1B-A805-9AB5CF6E476B}" presName="sibTrans" presStyleCnt="0"/>
      <dgm:spPr/>
      <dgm:t>
        <a:bodyPr/>
        <a:lstStyle/>
        <a:p>
          <a:endParaRPr lang="ru-RU"/>
        </a:p>
      </dgm:t>
    </dgm:pt>
    <dgm:pt modelId="{39C1F2C3-AC3F-4439-9A1C-9EF323873C25}" type="pres">
      <dgm:prSet presAssocID="{D0A5F482-F3D0-4FA6-AE81-8706A01654B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0D5B3-6A84-4E5D-A681-996DF512059A}" type="pres">
      <dgm:prSet presAssocID="{EF09EE1B-6B7D-4D08-8F6E-B89F393CD0DE}" presName="sibTrans" presStyleCnt="0"/>
      <dgm:spPr/>
      <dgm:t>
        <a:bodyPr/>
        <a:lstStyle/>
        <a:p>
          <a:endParaRPr lang="ru-RU"/>
        </a:p>
      </dgm:t>
    </dgm:pt>
    <dgm:pt modelId="{9D1EEBC2-D037-4AC8-BFAF-499B113FCCC1}" type="pres">
      <dgm:prSet presAssocID="{C2786C7A-AC2A-4C95-9015-8EA4B5F0DA5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E8B23-7B94-4A1D-8C41-877C28F3DE1A}" type="pres">
      <dgm:prSet presAssocID="{806B5B0F-29F7-4256-BFC5-581884331B68}" presName="sibTrans" presStyleCnt="0"/>
      <dgm:spPr/>
      <dgm:t>
        <a:bodyPr/>
        <a:lstStyle/>
        <a:p>
          <a:endParaRPr lang="ru-RU"/>
        </a:p>
      </dgm:t>
    </dgm:pt>
    <dgm:pt modelId="{71700497-F736-4A1B-877D-8ADB453A2BE8}" type="pres">
      <dgm:prSet presAssocID="{80BF166B-18BD-4E38-B108-8973A05EBD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1327C-BAA4-4835-95B4-BC3F19557814}" type="presOf" srcId="{C2786C7A-AC2A-4C95-9015-8EA4B5F0DA57}" destId="{9D1EEBC2-D037-4AC8-BFAF-499B113FCCC1}" srcOrd="0" destOrd="0" presId="urn:microsoft.com/office/officeart/2005/8/layout/default"/>
    <dgm:cxn modelId="{1BBE3CA7-6761-490C-BEA8-154C3613FB12}" type="presOf" srcId="{990E2C6E-0ABB-48E1-B375-33C62438004F}" destId="{E589DB72-86E8-4252-93F7-BD3A6DF6F550}" srcOrd="0" destOrd="0" presId="urn:microsoft.com/office/officeart/2005/8/layout/default"/>
    <dgm:cxn modelId="{F4D05BF4-14C9-4AC3-92DC-BD5441C6D5FF}" type="presOf" srcId="{D892AD56-034B-43B8-8A3B-1EF6C4A0EDFA}" destId="{CB9051F3-B290-4B30-9964-3EFEED309AA7}" srcOrd="0" destOrd="0" presId="urn:microsoft.com/office/officeart/2005/8/layout/default"/>
    <dgm:cxn modelId="{59F190E0-F7B3-4E2F-A875-A19C239E6A73}" type="presOf" srcId="{FF67C074-F3D8-457E-B9F3-2964C699F56E}" destId="{6497A62C-97ED-44CE-A335-C0738BB30AE7}" srcOrd="0" destOrd="0" presId="urn:microsoft.com/office/officeart/2005/8/layout/default"/>
    <dgm:cxn modelId="{D5C55463-7357-4360-98CB-32EC2E654F33}" srcId="{FF67C074-F3D8-457E-B9F3-2964C699F56E}" destId="{80BF166B-18BD-4E38-B108-8973A05EBDEE}" srcOrd="4" destOrd="0" parTransId="{C6D3C329-F414-41E2-97A3-DE2F58D59717}" sibTransId="{2CE4697B-4464-4ADB-922B-6F0CA1ED6980}"/>
    <dgm:cxn modelId="{F3A0F5F5-E91A-4CAD-A607-324E047B2815}" type="presOf" srcId="{80BF166B-18BD-4E38-B108-8973A05EBDEE}" destId="{71700497-F736-4A1B-877D-8ADB453A2BE8}" srcOrd="0" destOrd="0" presId="urn:microsoft.com/office/officeart/2005/8/layout/default"/>
    <dgm:cxn modelId="{33E6AEB9-7226-4DE8-ADB7-7D6F5249A43C}" type="presOf" srcId="{D0A5F482-F3D0-4FA6-AE81-8706A01654BD}" destId="{39C1F2C3-AC3F-4439-9A1C-9EF323873C25}" srcOrd="0" destOrd="0" presId="urn:microsoft.com/office/officeart/2005/8/layout/default"/>
    <dgm:cxn modelId="{A3331079-4F90-4FFE-B2B7-A10BE35B59BB}" srcId="{FF67C074-F3D8-457E-B9F3-2964C699F56E}" destId="{D0A5F482-F3D0-4FA6-AE81-8706A01654BD}" srcOrd="2" destOrd="0" parTransId="{EDA4398B-9930-4329-A9F6-A40E8E11EB94}" sibTransId="{EF09EE1B-6B7D-4D08-8F6E-B89F393CD0DE}"/>
    <dgm:cxn modelId="{F2ED53FD-E444-4044-B5F3-6D53B0A740E7}" srcId="{FF67C074-F3D8-457E-B9F3-2964C699F56E}" destId="{D892AD56-034B-43B8-8A3B-1EF6C4A0EDFA}" srcOrd="0" destOrd="0" parTransId="{8DC9A29E-2C1B-43C7-9735-2950E27547C2}" sibTransId="{20E0A623-F642-45A5-B5BC-71EF8AC5B80C}"/>
    <dgm:cxn modelId="{E98766EC-34CC-476D-94A9-5154AE3C21E5}" srcId="{FF67C074-F3D8-457E-B9F3-2964C699F56E}" destId="{C2786C7A-AC2A-4C95-9015-8EA4B5F0DA57}" srcOrd="3" destOrd="0" parTransId="{B0221C2F-0DB2-4B27-9343-4688B0E3A503}" sibTransId="{806B5B0F-29F7-4256-BFC5-581884331B68}"/>
    <dgm:cxn modelId="{F6A6C077-A7B4-4665-8E87-317797A7FA11}" srcId="{FF67C074-F3D8-457E-B9F3-2964C699F56E}" destId="{990E2C6E-0ABB-48E1-B375-33C62438004F}" srcOrd="1" destOrd="0" parTransId="{01BB7716-13C9-46BE-AA6E-AD79636A15AF}" sibTransId="{F0346573-9E2F-4D1B-A805-9AB5CF6E476B}"/>
    <dgm:cxn modelId="{60570D3F-96BE-47B1-B499-8751A5C0C31A}" type="presParOf" srcId="{6497A62C-97ED-44CE-A335-C0738BB30AE7}" destId="{CB9051F3-B290-4B30-9964-3EFEED309AA7}" srcOrd="0" destOrd="0" presId="urn:microsoft.com/office/officeart/2005/8/layout/default"/>
    <dgm:cxn modelId="{EDA9480D-C954-47CD-A186-B41DBAA36544}" type="presParOf" srcId="{6497A62C-97ED-44CE-A335-C0738BB30AE7}" destId="{DFE32020-F124-4F3F-999C-86889B901B85}" srcOrd="1" destOrd="0" presId="urn:microsoft.com/office/officeart/2005/8/layout/default"/>
    <dgm:cxn modelId="{4FF0807F-4CBE-4366-85B0-44C15633AE91}" type="presParOf" srcId="{6497A62C-97ED-44CE-A335-C0738BB30AE7}" destId="{E589DB72-86E8-4252-93F7-BD3A6DF6F550}" srcOrd="2" destOrd="0" presId="urn:microsoft.com/office/officeart/2005/8/layout/default"/>
    <dgm:cxn modelId="{1BE1B9C9-3ADD-428C-9120-36D362C5F0C4}" type="presParOf" srcId="{6497A62C-97ED-44CE-A335-C0738BB30AE7}" destId="{17BF1E06-FD22-42E3-8F5D-0236778D6223}" srcOrd="3" destOrd="0" presId="urn:microsoft.com/office/officeart/2005/8/layout/default"/>
    <dgm:cxn modelId="{D7A1422C-3525-4678-A3EB-E1FE6E964618}" type="presParOf" srcId="{6497A62C-97ED-44CE-A335-C0738BB30AE7}" destId="{39C1F2C3-AC3F-4439-9A1C-9EF323873C25}" srcOrd="4" destOrd="0" presId="urn:microsoft.com/office/officeart/2005/8/layout/default"/>
    <dgm:cxn modelId="{55F66A07-434D-4642-9449-7DC2A9877944}" type="presParOf" srcId="{6497A62C-97ED-44CE-A335-C0738BB30AE7}" destId="{8A50D5B3-6A84-4E5D-A681-996DF512059A}" srcOrd="5" destOrd="0" presId="urn:microsoft.com/office/officeart/2005/8/layout/default"/>
    <dgm:cxn modelId="{1EF71A35-E80C-47CF-8094-97078ECFFFF9}" type="presParOf" srcId="{6497A62C-97ED-44CE-A335-C0738BB30AE7}" destId="{9D1EEBC2-D037-4AC8-BFAF-499B113FCCC1}" srcOrd="6" destOrd="0" presId="urn:microsoft.com/office/officeart/2005/8/layout/default"/>
    <dgm:cxn modelId="{E2DBF01D-813C-43CF-87A7-A072AF0345F7}" type="presParOf" srcId="{6497A62C-97ED-44CE-A335-C0738BB30AE7}" destId="{5D3E8B23-7B94-4A1D-8C41-877C28F3DE1A}" srcOrd="7" destOrd="0" presId="urn:microsoft.com/office/officeart/2005/8/layout/default"/>
    <dgm:cxn modelId="{4F2A0266-1C47-489B-905A-CDCF85CEB9A8}" type="presParOf" srcId="{6497A62C-97ED-44CE-A335-C0738BB30AE7}" destId="{71700497-F736-4A1B-877D-8ADB453A2BE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9051F3-B290-4B30-9964-3EFEED309AA7}">
      <dsp:nvSpPr>
        <dsp:cNvPr id="0" name=""/>
        <dsp:cNvSpPr/>
      </dsp:nvSpPr>
      <dsp:spPr>
        <a:xfrm>
          <a:off x="0" y="377034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Первая  младшая группа для детей  от 2  до  3 лет </a:t>
          </a:r>
          <a:endParaRPr lang="ru-RU" sz="1800" b="1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>
        <a:off x="0" y="377034"/>
        <a:ext cx="2571749" cy="1543050"/>
      </dsp:txXfrm>
    </dsp:sp>
    <dsp:sp modelId="{E589DB72-86E8-4252-93F7-BD3A6DF6F550}">
      <dsp:nvSpPr>
        <dsp:cNvPr id="0" name=""/>
        <dsp:cNvSpPr/>
      </dsp:nvSpPr>
      <dsp:spPr>
        <a:xfrm>
          <a:off x="2828925" y="377034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Вторая младшая группа для детей от 3 до 4 лет</a:t>
          </a:r>
          <a:endParaRPr lang="ru-RU" sz="1800" b="1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>
        <a:off x="2828925" y="377034"/>
        <a:ext cx="2571749" cy="1543050"/>
      </dsp:txXfrm>
    </dsp:sp>
    <dsp:sp modelId="{39C1F2C3-AC3F-4439-9A1C-9EF323873C25}">
      <dsp:nvSpPr>
        <dsp:cNvPr id="0" name=""/>
        <dsp:cNvSpPr/>
      </dsp:nvSpPr>
      <dsp:spPr>
        <a:xfrm>
          <a:off x="5657849" y="377034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2 разновозрастные  группы для детей от 3 до 5 лет 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от 4 до 6</a:t>
          </a:r>
          <a:endParaRPr lang="ru-RU" sz="1800" b="1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>
        <a:off x="5657849" y="377034"/>
        <a:ext cx="2571749" cy="1543050"/>
      </dsp:txXfrm>
    </dsp:sp>
    <dsp:sp modelId="{9D1EEBC2-D037-4AC8-BFAF-499B113FCCC1}">
      <dsp:nvSpPr>
        <dsp:cNvPr id="0" name=""/>
        <dsp:cNvSpPr/>
      </dsp:nvSpPr>
      <dsp:spPr>
        <a:xfrm>
          <a:off x="1414462" y="2177260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Старшая группа для детей от 5 до 6 лет</a:t>
          </a:r>
          <a:endParaRPr lang="ru-RU" sz="1800" b="1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>
        <a:off x="1414462" y="2177260"/>
        <a:ext cx="2571749" cy="1543050"/>
      </dsp:txXfrm>
    </dsp:sp>
    <dsp:sp modelId="{71700497-F736-4A1B-877D-8ADB453A2BE8}">
      <dsp:nvSpPr>
        <dsp:cNvPr id="0" name=""/>
        <dsp:cNvSpPr/>
      </dsp:nvSpPr>
      <dsp:spPr>
        <a:xfrm>
          <a:off x="4243387" y="2177260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Подготовительная к школе группа для детей от 6 до 7 лет</a:t>
          </a:r>
          <a:endParaRPr lang="ru-RU" sz="1800" b="1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>
        <a:off x="4243387" y="2177260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2FBA-B8D3-4E0F-A55E-0084C7DAD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6C4648-7420-4777-9199-49044AC56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2FBA-B8D3-4E0F-A55E-0084C7DAD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4648-7420-4777-9199-49044AC56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2FBA-B8D3-4E0F-A55E-0084C7DAD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4648-7420-4777-9199-49044AC56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2FBA-B8D3-4E0F-A55E-0084C7DAD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6C4648-7420-4777-9199-49044AC56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2FBA-B8D3-4E0F-A55E-0084C7DAD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4648-7420-4777-9199-49044AC56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2FBA-B8D3-4E0F-A55E-0084C7DAD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4648-7420-4777-9199-49044AC56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2FBA-B8D3-4E0F-A55E-0084C7DAD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6C4648-7420-4777-9199-49044AC56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2FBA-B8D3-4E0F-A55E-0084C7DAD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4648-7420-4777-9199-49044AC56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2FBA-B8D3-4E0F-A55E-0084C7DAD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4648-7420-4777-9199-49044AC56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2FBA-B8D3-4E0F-A55E-0084C7DAD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4648-7420-4777-9199-49044AC56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2FBA-B8D3-4E0F-A55E-0084C7DAD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4648-7420-4777-9199-49044AC56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2A2FBA-B8D3-4E0F-A55E-0084C7DAD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6C4648-7420-4777-9199-49044AC56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285860"/>
            <a:ext cx="7215238" cy="4286280"/>
          </a:xfrm>
          <a:ln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 prst="convex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 «Центр образования №34 (ДОУ №105 – детский сад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вида)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Наши  Участки  летом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Отчего так много света?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Отчего вдруг так тепло?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35858" y="714356"/>
            <a:ext cx="4508142" cy="63976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Оттого, что это лето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На всё лето к нам  пришло!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Содержимое 8" descr="P1000150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280988" y="1677789"/>
            <a:ext cx="4291012" cy="32182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Содержимое 9" descr="P1000146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857884" y="1500174"/>
            <a:ext cx="2956322" cy="39417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714884"/>
            <a:ext cx="5715040" cy="1285884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latin typeface="Bookman Old Style" pitchFamily="18" charset="0"/>
              </a:rPr>
              <a:t>Чтоб здоровым быть сполна</a:t>
            </a:r>
            <a:br>
              <a:rPr lang="ru-RU" sz="1800" b="1" i="1" dirty="0" smtClean="0">
                <a:latin typeface="Bookman Old Style" pitchFamily="18" charset="0"/>
              </a:rPr>
            </a:br>
            <a:r>
              <a:rPr lang="ru-RU" sz="1800" b="1" i="1" dirty="0" smtClean="0">
                <a:latin typeface="Bookman Old Style" pitchFamily="18" charset="0"/>
              </a:rPr>
              <a:t> физкультура всем нужна!</a:t>
            </a:r>
            <a:br>
              <a:rPr lang="ru-RU" sz="1800" b="1" i="1" dirty="0" smtClean="0">
                <a:latin typeface="Bookman Old Style" pitchFamily="18" charset="0"/>
              </a:rPr>
            </a:br>
            <a:r>
              <a:rPr lang="ru-RU" sz="1800" b="1" i="1" dirty="0" smtClean="0">
                <a:latin typeface="Bookman Old Style" pitchFamily="18" charset="0"/>
              </a:rPr>
              <a:t/>
            </a:r>
            <a:br>
              <a:rPr lang="ru-RU" sz="1800" b="1" i="1" dirty="0" smtClean="0">
                <a:latin typeface="Bookman Old Style" pitchFamily="18" charset="0"/>
              </a:rPr>
            </a:br>
            <a:r>
              <a:rPr lang="ru-RU" sz="1800" b="1" dirty="0" smtClean="0">
                <a:latin typeface="Bookman Old Style" pitchFamily="18" charset="0"/>
              </a:rPr>
              <a:t>Физкультурно-оздоровительная работа в МБДОУ.</a:t>
            </a:r>
            <a:endParaRPr lang="ru-RU" sz="1800" b="1" dirty="0">
              <a:latin typeface="Bookman Old Style" pitchFamily="18" charset="0"/>
            </a:endParaRPr>
          </a:p>
        </p:txBody>
      </p:sp>
      <p:pic>
        <p:nvPicPr>
          <p:cNvPr id="6" name="Содержимое 5" descr="P100039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20818379">
            <a:off x="307879" y="330386"/>
            <a:ext cx="3286148" cy="3106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1\Desktop\Фото\2015-16 учебный год\фото физрук\P10302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3929066"/>
            <a:ext cx="3143452" cy="2357454"/>
          </a:xfrm>
          <a:prstGeom prst="rect">
            <a:avLst/>
          </a:prstGeom>
          <a:noFill/>
        </p:spPr>
      </p:pic>
      <p:pic>
        <p:nvPicPr>
          <p:cNvPr id="8" name="Рисунок 7" descr="C:\Users\1\Desktop\Мои документы\начинающий методист\2015-2016 учебный год\аттестация\документы на Краснову\фото\IMG_775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89206">
            <a:off x="5540262" y="367519"/>
            <a:ext cx="3011568" cy="261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esktop\Мои документы\начинающий методист\2014 - 2015 учебный год\работа МО по ДОУ\НОД Бакскаковой\фото НОД\P102019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1571612"/>
            <a:ext cx="31432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Мы без дела не сидим…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1\Desktop\Фото\2015-16 учебный год\игровая деятельность\P10208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85860"/>
            <a:ext cx="4052886" cy="303966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C:\Users\1\Desktop\Фото\2015-16 учебный год\игровая деятельность\P10303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214422"/>
            <a:ext cx="3700490" cy="277536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 descr="C:\Users\1\Desktop\Мои документы\начинающий методист\2015-2016 учебный год\паспорт ДОУ\предметная среда\2 младшая\P103038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3643314"/>
            <a:ext cx="3551198" cy="2663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C6600"/>
                </a:solidFill>
                <a:latin typeface="Comic Sans MS" pitchFamily="66" charset="0"/>
              </a:rPr>
              <a:t>Нужно слушаться без спора указаний светофора</a:t>
            </a:r>
            <a:br>
              <a:rPr lang="ru-RU" sz="2000" b="1" dirty="0" smtClean="0">
                <a:solidFill>
                  <a:srgbClr val="CC66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CC6600"/>
                </a:solidFill>
                <a:latin typeface="Comic Sans MS" pitchFamily="66" charset="0"/>
              </a:rPr>
              <a:t> нужно правила движенья выполнять без возраженья</a:t>
            </a:r>
            <a:endParaRPr lang="ru-RU" sz="2000" b="1" dirty="0">
              <a:solidFill>
                <a:srgbClr val="CC660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P100022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357298"/>
            <a:ext cx="2971792" cy="254040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Содержимое 6"/>
          <p:cNvSpPr txBox="1">
            <a:spLocks/>
          </p:cNvSpPr>
          <p:nvPr/>
        </p:nvSpPr>
        <p:spPr>
          <a:xfrm>
            <a:off x="4714876" y="4572008"/>
            <a:ext cx="4286280" cy="207170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b="1" noProof="0" dirty="0" smtClean="0">
                <a:solidFill>
                  <a:srgbClr val="FFFF00"/>
                </a:solidFill>
                <a:latin typeface="Bookman Old Style" pitchFamily="18" charset="0"/>
              </a:rPr>
              <a:t>       С своей работе педагоги используют разные формы  работы по обучению детей Правилам дорожного движения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9" name="Содержимое 4" descr="SDC1607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29190" y="1500174"/>
            <a:ext cx="3732415" cy="288036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7" descr="P102054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643314"/>
            <a:ext cx="4216427" cy="294008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429132"/>
            <a:ext cx="8229600" cy="21613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 Папы, мамы – молодцы,</a:t>
            </a:r>
            <a:b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во всём нам помогают. </a:t>
            </a:r>
            <a:b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Белят, красят и поют и в игры играют…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IMG_202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 rot="20940528">
            <a:off x="428596" y="1571612"/>
            <a:ext cx="4038600" cy="2763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Содержимое 8" descr="P100060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 rot="748760">
            <a:off x="4857752" y="185736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одержимое 6"/>
          <p:cNvSpPr txBox="1">
            <a:spLocks/>
          </p:cNvSpPr>
          <p:nvPr/>
        </p:nvSpPr>
        <p:spPr>
          <a:xfrm>
            <a:off x="5072066" y="214290"/>
            <a:ext cx="3857652" cy="15001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itchFamily="18" charset="0"/>
              </a:rPr>
              <a:t>Работа с родителями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571480"/>
            <a:ext cx="4572032" cy="2071702"/>
          </a:xfrm>
          <a:solidFill>
            <a:schemeClr val="accent2">
              <a:lumMod val="75000"/>
            </a:schemeClr>
          </a:solidFill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Bookman Old Style" pitchFamily="18" charset="0"/>
              </a:rPr>
              <a:t>Посвящаем мы мамам </a:t>
            </a:r>
            <a:br>
              <a:rPr lang="ru-RU" sz="1800" b="1" dirty="0" smtClean="0">
                <a:latin typeface="Bookman Old Style" pitchFamily="18" charset="0"/>
              </a:rPr>
            </a:br>
            <a:r>
              <a:rPr lang="ru-RU" sz="1800" b="1" dirty="0" smtClean="0">
                <a:latin typeface="Bookman Old Style" pitchFamily="18" charset="0"/>
              </a:rPr>
              <a:t>успехи, победы,</a:t>
            </a:r>
            <a:br>
              <a:rPr lang="ru-RU" sz="1800" b="1" dirty="0" smtClean="0">
                <a:latin typeface="Bookman Old Style" pitchFamily="18" charset="0"/>
              </a:rPr>
            </a:br>
            <a:r>
              <a:rPr lang="ru-RU" sz="1800" b="1" dirty="0" smtClean="0">
                <a:latin typeface="Bookman Old Style" pitchFamily="18" charset="0"/>
              </a:rPr>
              <a:t> а в День матери, </a:t>
            </a:r>
            <a:br>
              <a:rPr lang="ru-RU" sz="1800" b="1" dirty="0" smtClean="0">
                <a:latin typeface="Bookman Old Style" pitchFamily="18" charset="0"/>
              </a:rPr>
            </a:br>
            <a:r>
              <a:rPr lang="ru-RU" sz="1800" b="1" dirty="0" smtClean="0">
                <a:latin typeface="Bookman Old Style" pitchFamily="18" charset="0"/>
              </a:rPr>
              <a:t>в праздник любви,</a:t>
            </a:r>
            <a:br>
              <a:rPr lang="ru-RU" sz="1800" b="1" dirty="0" smtClean="0">
                <a:latin typeface="Bookman Old Style" pitchFamily="18" charset="0"/>
              </a:rPr>
            </a:br>
            <a:r>
              <a:rPr lang="ru-RU" sz="1800" b="1" dirty="0" smtClean="0">
                <a:latin typeface="Bookman Old Style" pitchFamily="18" charset="0"/>
              </a:rPr>
              <a:t>Мы желаем, чтоб их миновали все беды, Чтоб их дети  им только лишь счастье несли!</a:t>
            </a:r>
            <a:r>
              <a:rPr lang="ru-RU" sz="1400" b="1" i="1" dirty="0" smtClean="0"/>
              <a:t/>
            </a:r>
            <a:br>
              <a:rPr lang="ru-RU" sz="1400" b="1" i="1" dirty="0" smtClean="0"/>
            </a:br>
            <a:endParaRPr lang="ru-RU" sz="1400" b="1" i="1" dirty="0"/>
          </a:p>
        </p:txBody>
      </p:sp>
      <p:pic>
        <p:nvPicPr>
          <p:cNvPr id="102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4357718" cy="450057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5" descr="P10005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3143248"/>
            <a:ext cx="421484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1\Desktop\Фото\утренники 14 - 15 учебного года\день матери\P102010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000372"/>
            <a:ext cx="4011087" cy="3008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29190" y="267494"/>
            <a:ext cx="3757610" cy="316150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Покормите птиц зимой. </a:t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Пусть со всех концов</a:t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К Вам слетятся, как домой</a:t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Стайки на крыльцо.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Содержимое 5" descr="IMG_198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85786" y="857233"/>
            <a:ext cx="3571900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6"/>
          <p:cNvSpPr txBox="1">
            <a:spLocks/>
          </p:cNvSpPr>
          <p:nvPr/>
        </p:nvSpPr>
        <p:spPr>
          <a:xfrm>
            <a:off x="4929190" y="3786190"/>
            <a:ext cx="3929090" cy="2571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Одно из направлений экологического воспитания дошкольника – воспитание любви к обитателям природы!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4572032" cy="1214446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Ну и ёлка, просто диво, как нарядна, как красива…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Содержимое 5" descr="P100087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072066" y="357166"/>
            <a:ext cx="3786214" cy="2910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одержимое 6"/>
          <p:cNvSpPr txBox="1">
            <a:spLocks/>
          </p:cNvSpPr>
          <p:nvPr/>
        </p:nvSpPr>
        <p:spPr>
          <a:xfrm>
            <a:off x="4143372" y="4071942"/>
            <a:ext cx="4786346" cy="21431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t">
            <a:normAutofit fontScale="55000" lnSpcReduction="20000"/>
          </a:bodyPr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</a:rPr>
              <a:t>Театрализованная деятельность 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</a:rPr>
              <a:t> в детском саду – возможность раскрытия творческого потенциала ребенка, воспитания творческой направленности личности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11266" name="Picture 2" descr="C:\Users\1\Desktop\Фото\2015-16 учебный год\8 марта\2 младшая\P10305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66" y="3571876"/>
            <a:ext cx="3765528" cy="28239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54304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Масленицу встречаем, </a:t>
            </a:r>
            <a:b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зиму провожаем…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42" name="Picture 2" descr="C:\Users\1\Desktop\Фото\2015-16 учебный год\масленица\P10306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071678"/>
            <a:ext cx="4191000" cy="3143250"/>
          </a:xfrm>
          <a:prstGeom prst="rect">
            <a:avLst/>
          </a:prstGeom>
          <a:noFill/>
        </p:spPr>
      </p:pic>
      <p:pic>
        <p:nvPicPr>
          <p:cNvPr id="10243" name="Picture 3" descr="C:\Users\1\Desktop\Фото\2015-16 учебный год\масленица\P10306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7826" y="1857364"/>
            <a:ext cx="3621378" cy="3071834"/>
          </a:xfrm>
          <a:prstGeom prst="rect">
            <a:avLst/>
          </a:prstGeom>
          <a:noFill/>
        </p:spPr>
      </p:pic>
      <p:pic>
        <p:nvPicPr>
          <p:cNvPr id="10244" name="Picture 4" descr="C:\Users\1\Desktop\Фото\утренники 14 - 15 учебного года\масленица 2014 -2015уч. год\P10203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3714752"/>
            <a:ext cx="3742442" cy="28066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4114800" cy="139903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Самовар раздула Тула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Тула – Родина моя.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Белой скатертью взмахнула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От Заречья до Кремля…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P100023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02425" y="1699260"/>
            <a:ext cx="3395749" cy="452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P100023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14876" y="107154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86314" y="4143380"/>
            <a:ext cx="371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Выставки детских работ, посвященные Дню города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Фотки моей группы\Фото01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087438"/>
            <a:ext cx="7286676" cy="468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Воспитание чувств патриотизма у дошкольников – процесс  сложный и длительный. Любовь   и уважение к близким людям, старшему поколению,  детскому саду,  к родному городу, родной стране играют огромную роль в становлении личности ребёнка.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146" name="Picture 2" descr="C:\Users\1\Desktop\Фото\утренники 14 - 15 учебного года\9 мая\P1020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000240"/>
            <a:ext cx="4084116" cy="3063087"/>
          </a:xfrm>
          <a:prstGeom prst="rect">
            <a:avLst/>
          </a:prstGeom>
          <a:noFill/>
        </p:spPr>
      </p:pic>
      <p:pic>
        <p:nvPicPr>
          <p:cNvPr id="6147" name="Picture 3" descr="C:\Users\1\Desktop\Фото\утренники 14 - 15 учебного года\9 мая\P10207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1857364"/>
            <a:ext cx="2789210" cy="2671420"/>
          </a:xfrm>
          <a:prstGeom prst="rect">
            <a:avLst/>
          </a:prstGeom>
          <a:noFill/>
        </p:spPr>
      </p:pic>
      <p:pic>
        <p:nvPicPr>
          <p:cNvPr id="7" name="Рисунок 6" descr="C:\Users\1\Desktop\Мои документы\начинающий методист\статья в мир детства\фото\P102055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2285992"/>
            <a:ext cx="2834653" cy="42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3900486" cy="235745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Майский праздник- День Победы 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отмечает вся страна.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Надевают наши деды боевые ордена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P100010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571480"/>
            <a:ext cx="332898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P100011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14876" y="1571612"/>
            <a:ext cx="3394472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71810"/>
            <a:ext cx="4214842" cy="3214710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Музыкальный зал – это маленькая планета в детском саду, на которой дети и взрослые получают возможность реализоваться в разных видах музыкально-театральной деятельности</a:t>
            </a:r>
            <a:endParaRPr lang="ru-RU" sz="1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8" name="Содержимое 3" descr="P10007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76" y="3286124"/>
            <a:ext cx="392909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C:\Users\1\Desktop\Фото\выставка народный костюм 14 - 15 уч.год\P10108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14290"/>
            <a:ext cx="3584050" cy="2688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1\Desktop\Фото\утренники 14 - 15 учебного года\День земли +праздник весна\P10206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23790"/>
            <a:ext cx="3500462" cy="2625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3611">
            <a:off x="187689" y="197688"/>
            <a:ext cx="1991078" cy="16194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428605"/>
            <a:ext cx="64294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Ежегодно в нашем детском саду проводятся выставки на разные темы. Ведь организация выставок очень значима как для детей, так и для родителей. Благодаря выставкам у детей  повышается самооценка, развивается художественный вкус, вырабатывается ответственность.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8" descr="IMG_21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3071810"/>
            <a:ext cx="3929090" cy="3500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Содержимое 10" descr="IMG_21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86380" y="3143248"/>
            <a:ext cx="3643290" cy="3429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4" name="Picture 2" descr="E:\DCIM\103_PANA\P103070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2500306"/>
            <a:ext cx="3071816" cy="3286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3534469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  <a:latin typeface="Bookman Old Style" pitchFamily="18" charset="0"/>
              </a:rPr>
              <a:t>Мы </a:t>
            </a:r>
            <a:r>
              <a:rPr lang="ru-RU" b="1" i="1" dirty="0" err="1" smtClean="0">
                <a:solidFill>
                  <a:srgbClr val="00B0F0"/>
                </a:solidFill>
                <a:latin typeface="Bookman Old Style" pitchFamily="18" charset="0"/>
              </a:rPr>
              <a:t>ждёМ</a:t>
            </a:r>
            <a:r>
              <a:rPr lang="ru-RU" b="1" i="1" dirty="0" smtClean="0">
                <a:solidFill>
                  <a:srgbClr val="00B0F0"/>
                </a:solidFill>
                <a:latin typeface="Bookman Old Style" pitchFamily="18" charset="0"/>
              </a:rPr>
              <a:t> Вас по адресу:</a:t>
            </a:r>
            <a:br>
              <a:rPr lang="ru-RU" b="1" i="1" dirty="0" smtClean="0">
                <a:solidFill>
                  <a:srgbClr val="00B0F0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B0F0"/>
                </a:solidFill>
                <a:latin typeface="Bookman Old Style" pitchFamily="18" charset="0"/>
              </a:rPr>
              <a:t>г. Тула, ул. Макаренко, дом 3-б</a:t>
            </a:r>
            <a:endParaRPr lang="ru-RU" b="1" i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pic>
        <p:nvPicPr>
          <p:cNvPr id="9218" name="Picture 2" descr="C:\Users\1\Desktop\Фото\2015-16 учебный год\8 марта\подготовка\P10305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785926"/>
            <a:ext cx="7160905" cy="4454524"/>
          </a:xfrm>
          <a:prstGeom prst="rect">
            <a:avLst/>
          </a:prstGeom>
          <a:ln>
            <a:noFill/>
          </a:ln>
          <a:effectLst>
            <a:outerShdw blurRad="139700" dist="38100" algn="l" rotWithShape="0">
              <a:schemeClr val="accent6">
                <a:lumMod val="50000"/>
                <a:alpha val="40000"/>
              </a:schemeClr>
            </a:outerShdw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P100015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30892" y="1554163"/>
            <a:ext cx="6034616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97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302263">
            <a:off x="455378" y="795938"/>
            <a:ext cx="3643306" cy="2428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01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662" y="2500306"/>
            <a:ext cx="3643338" cy="2648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88637">
            <a:off x="147927" y="3945045"/>
            <a:ext cx="3714775" cy="2700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01 (3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91203" y="4091438"/>
            <a:ext cx="3571868" cy="259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002 (2)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164939">
            <a:off x="2217899" y="2639042"/>
            <a:ext cx="3491192" cy="25383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000496" y="142852"/>
            <a:ext cx="4929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Душою красивы и очень добры, 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талантом сильны мы и сердцем щедры,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Все наши идеи, мечты о прекрасном, 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занятия, затеи не будут напрасны! 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Мы к детям дорогу сумели найти 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и ждут нас успехи на этом пути!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 descr="C:\Users\Алекс\Desktop\одуван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214290"/>
            <a:ext cx="2714644" cy="221457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285729"/>
            <a:ext cx="5786414" cy="29238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8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atin typeface="Bookman Old Style" pitchFamily="18" charset="0"/>
                <a:cs typeface="Arial" pitchFamily="34" charset="0"/>
              </a:rPr>
              <a:t>В  учреждении  функционируют 6 групп </a:t>
            </a:r>
            <a:br>
              <a:rPr lang="ru-RU" sz="2800" b="1" dirty="0" smtClean="0">
                <a:latin typeface="Bookman Old Style" pitchFamily="18" charset="0"/>
                <a:cs typeface="Arial" pitchFamily="34" charset="0"/>
              </a:rPr>
            </a:br>
            <a:r>
              <a:rPr lang="ru-RU" sz="2800" b="1" dirty="0" smtClean="0">
                <a:latin typeface="Bookman Old Style" pitchFamily="18" charset="0"/>
                <a:cs typeface="Arial" pitchFamily="34" charset="0"/>
              </a:rPr>
              <a:t>для детей от 2 до 7 лет.</a:t>
            </a:r>
          </a:p>
          <a:p>
            <a:endParaRPr lang="ru-RU" dirty="0" smtClean="0">
              <a:solidFill>
                <a:srgbClr val="FF0000"/>
              </a:solidFill>
              <a:latin typeface="Book Antiqua" pitchFamily="18" charset="0"/>
              <a:cs typeface="Arial" pitchFamily="34" charset="0"/>
            </a:endParaRPr>
          </a:p>
          <a:p>
            <a:endParaRPr lang="ru-RU" dirty="0" smtClean="0">
              <a:solidFill>
                <a:srgbClr val="FF0000"/>
              </a:solidFill>
              <a:latin typeface="Book Antiqua" pitchFamily="18" charset="0"/>
              <a:cs typeface="Arial" pitchFamily="34" charset="0"/>
            </a:endParaRPr>
          </a:p>
          <a:p>
            <a:endParaRPr lang="ru-RU" dirty="0" smtClean="0">
              <a:solidFill>
                <a:srgbClr val="FF0000"/>
              </a:solidFill>
              <a:latin typeface="Book Antiqua" pitchFamily="18" charset="0"/>
              <a:cs typeface="Arial" pitchFamily="34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457200" y="2357429"/>
          <a:ext cx="8229600" cy="4097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42852"/>
            <a:ext cx="4786314" cy="2000264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Приоритетное направление работы педагогического коллектива – экологическое воспитание дошкольников</a:t>
            </a:r>
            <a:endParaRPr lang="ru-RU" sz="2000" b="1" i="1" dirty="0">
              <a:solidFill>
                <a:schemeClr val="accent5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C:\Documents and Settings\Admin\Рабочий стол\Новая папка (2)\P1000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28728" y="2285992"/>
            <a:ext cx="4429156" cy="313030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42900"/>
            <a:ext cx="4643438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1\Desktop\Фото\2015-16 учебный год\уголок экологии+огород\фото по экологии\P10109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3571876"/>
            <a:ext cx="3979842" cy="2984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  <a:latin typeface="Tahoma" pitchFamily="34" charset="0"/>
              </a:rPr>
              <a:t>ЭКОЛОГИЧЕСКОЕ ВОСПИТАНИЕ </a:t>
            </a:r>
            <a:br>
              <a:rPr lang="ru-RU" sz="2000" b="1" dirty="0" smtClean="0">
                <a:solidFill>
                  <a:srgbClr val="663300"/>
                </a:solidFill>
                <a:latin typeface="Tahoma" pitchFamily="34" charset="0"/>
              </a:rPr>
            </a:br>
            <a:r>
              <a:rPr lang="ru-RU" sz="2000" b="1" dirty="0" smtClean="0">
                <a:solidFill>
                  <a:srgbClr val="663300"/>
                </a:solidFill>
                <a:latin typeface="Tahoma" pitchFamily="34" charset="0"/>
              </a:rPr>
              <a:t>ДОШКОЛЬНИКОВ</a:t>
            </a:r>
          </a:p>
        </p:txBody>
      </p:sp>
      <p:sp>
        <p:nvSpPr>
          <p:cNvPr id="4813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 algn="ctr">
              <a:buFont typeface="Arial" charset="0"/>
              <a:buNone/>
            </a:pPr>
            <a:r>
              <a:rPr lang="ru-RU" dirty="0" smtClean="0"/>
              <a:t>            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8133" name="Picture 5" descr="P10000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444" y="1779588"/>
            <a:ext cx="2016919" cy="2017712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48134" name="Picture 6" descr="P10000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5697" y="3486151"/>
            <a:ext cx="2403872" cy="2403475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48135" name="Picture 7" descr="P1000063"/>
          <p:cNvPicPr>
            <a:picLocks noChangeAspect="1" noChangeArrowheads="1"/>
          </p:cNvPicPr>
          <p:nvPr/>
        </p:nvPicPr>
        <p:blipFill>
          <a:blip r:embed="rId4" cstate="email">
            <a:lum contrast="-6000"/>
          </a:blip>
          <a:srcRect/>
          <a:stretch>
            <a:fillRect/>
          </a:stretch>
        </p:blipFill>
        <p:spPr bwMode="auto">
          <a:xfrm>
            <a:off x="-4206479" y="-5348288"/>
            <a:ext cx="2728913" cy="2728913"/>
          </a:xfrm>
          <a:prstGeom prst="rect">
            <a:avLst/>
          </a:prstGeom>
          <a:noFill/>
        </p:spPr>
      </p:pic>
      <p:pic>
        <p:nvPicPr>
          <p:cNvPr id="48137" name="Picture 9" descr="P100006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0710" y="1700213"/>
            <a:ext cx="2247900" cy="2247900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48138" name="Picture 10" descr="P100013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18598" y="3606801"/>
            <a:ext cx="2297906" cy="2297113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57158" y="3571876"/>
            <a:ext cx="4500594" cy="2714644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Грабли, вёдра и лопаты разобрали все ребята,</a:t>
            </a:r>
            <a:b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Навалились на дела </a:t>
            </a:r>
            <a:b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и работа в ход пошла.</a:t>
            </a:r>
            <a:b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Клумбы новые разбили, маргаритки посадили,</a:t>
            </a:r>
            <a:b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Мы трудились, мы старались, превратили сад в оазис!</a:t>
            </a:r>
            <a:endParaRPr lang="ru-RU" sz="2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13" name="Picture 2" descr="C:\Documents and Settings\Admin\Рабочий стол\Новая папка (2)\P10001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642918"/>
            <a:ext cx="3500462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5" descr="P100014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214290"/>
            <a:ext cx="357190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43372" y="214290"/>
            <a:ext cx="4714908" cy="192882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Что такое счастье? Таким простым вопросом пожалуй, задавался не один философ. А на самом деле </a:t>
            </a:r>
            <a:b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счастье - это просто. </a:t>
            </a:r>
            <a:b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Начинается оно с полуметра роста!</a:t>
            </a:r>
            <a:endParaRPr lang="ru-RU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1\Desktop\Фото\2015-16 учебный год\игровая деятельность\P10303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85728"/>
            <a:ext cx="3214710" cy="439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1\Desktop\Фото\2015-16 учебный год\уголок экологии+огород\P10304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285992"/>
            <a:ext cx="43434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1\Desktop\Фото\2015-16 учебный год\игровая деятельность\P10303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357562"/>
            <a:ext cx="428627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3611">
            <a:off x="187689" y="197688"/>
            <a:ext cx="1991078" cy="16194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571481"/>
            <a:ext cx="5929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Летом день длиннее ночи,</a:t>
            </a:r>
            <a:b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 солнце с раннего утра</a:t>
            </a:r>
            <a:b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Лето все мы любим очень</a:t>
            </a:r>
            <a:b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  мамы, папы, детвора!</a:t>
            </a:r>
            <a:endParaRPr lang="ru-RU" sz="2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12" descr="P100015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3429000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13" descr="P100017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190" y="2428868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35344699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</TotalTime>
  <Words>372</Words>
  <Application>Microsoft Office PowerPoint</Application>
  <PresentationFormat>Экран (4:3)</PresentationFormat>
  <Paragraphs>46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Муниципальное бюджетное образовательное учреждение  «Центр образования №34 (ДОУ №105 – детский сад общеразвивающего вида) </vt:lpstr>
      <vt:lpstr>Слайд 2</vt:lpstr>
      <vt:lpstr>Слайд 3</vt:lpstr>
      <vt:lpstr>Слайд 4</vt:lpstr>
      <vt:lpstr>Приоритетное направление работы педагогического коллектива – экологическое воспитание дошкольников</vt:lpstr>
      <vt:lpstr>ЭКОЛОГИЧЕСКОЕ ВОСПИТАНИЕ  ДОШКОЛЬНИКОВ</vt:lpstr>
      <vt:lpstr>Грабли, вёдра и лопаты разобрали все ребята, Навалились на дела  и работа в ход пошла. Клумбы новые разбили, маргаритки посадили, Мы трудились, мы старались, превратили сад в оазис!</vt:lpstr>
      <vt:lpstr>Что такое счастье? Таким простым вопросом пожалуй, задавался не один философ. А на самом деле  счастье - это просто.  Начинается оно с полуметра роста!</vt:lpstr>
      <vt:lpstr>Слайд 9</vt:lpstr>
      <vt:lpstr>Наши  Участки  летом</vt:lpstr>
      <vt:lpstr>Чтоб здоровым быть сполна  физкультура всем нужна!  Физкультурно-оздоровительная работа в МБДОУ.</vt:lpstr>
      <vt:lpstr>Мы без дела не сидим…</vt:lpstr>
      <vt:lpstr>Нужно слушаться без спора указаний светофора  нужно правила движенья выполнять без возраженья</vt:lpstr>
      <vt:lpstr> Папы, мамы – молодцы, во всём нам помогают.  Белят, красят и поют и в игры играют…</vt:lpstr>
      <vt:lpstr>Посвящаем мы мамам  успехи, победы,  а в День матери,  в праздник любви, Мы желаем, чтоб их миновали все беды, Чтоб их дети  им только лишь счастье несли! </vt:lpstr>
      <vt:lpstr>Покормите птиц зимой.  Пусть со всех концов К Вам слетятся, как домой Стайки на крыльцо.     </vt:lpstr>
      <vt:lpstr>Ну и ёлка, просто диво, как нарядна, как красива…</vt:lpstr>
      <vt:lpstr>Масленицу встречаем,  зиму провожаем…</vt:lpstr>
      <vt:lpstr>Самовар раздула Тула Тула – Родина моя. Белой скатертью взмахнула  От Заречья до Кремля…</vt:lpstr>
      <vt:lpstr>Воспитание чувств патриотизма у дошкольников – процесс  сложный и длительный. Любовь   и уважение к близким людям, старшему поколению,  детскому саду,  к родному городу, родной стране играют огромную роль в становлении личности ребёнка.</vt:lpstr>
      <vt:lpstr>Майский праздник- День Победы  отмечает вся страна. Надевают наши деды боевые ордена</vt:lpstr>
      <vt:lpstr>Музыкальный зал – это маленькая планета в детском саду, на которой дети и взрослые получают возможность реализоваться в разных видах музыкально-театральной деятельности</vt:lpstr>
      <vt:lpstr>Слайд 23</vt:lpstr>
      <vt:lpstr>Мы ждёМ Вас по адресу: г. Тула, ул. Макаренко, дом 3-б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ltnc</dc:title>
  <dc:creator>Admin</dc:creator>
  <cp:lastModifiedBy>1</cp:lastModifiedBy>
  <cp:revision>31</cp:revision>
  <dcterms:created xsi:type="dcterms:W3CDTF">2014-02-02T07:22:16Z</dcterms:created>
  <dcterms:modified xsi:type="dcterms:W3CDTF">2016-03-26T14:33:07Z</dcterms:modified>
</cp:coreProperties>
</file>