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6" r:id="rId3"/>
    <p:sldId id="258" r:id="rId4"/>
    <p:sldId id="263" r:id="rId5"/>
    <p:sldId id="261" r:id="rId6"/>
    <p:sldId id="259" r:id="rId7"/>
    <p:sldId id="260" r:id="rId8"/>
    <p:sldId id="268" r:id="rId9"/>
    <p:sldId id="271" r:id="rId10"/>
    <p:sldId id="272" r:id="rId11"/>
    <p:sldId id="273" r:id="rId12"/>
    <p:sldId id="274" r:id="rId13"/>
    <p:sldId id="257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-55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BBE97-51E0-455F-AD30-B488ED169004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26976-EAB7-46C6-A66C-0D017C06D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26976-EAB7-46C6-A66C-0D017C06D2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AD23-4DAA-4E95-9BFA-CC13A7D5D33D}" type="datetimeFigureOut">
              <a:rPr lang="ru-RU" smtClean="0"/>
              <a:pPr/>
              <a:t>20.03.2016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5F8D4-9734-40D5-8282-BBAC729CA3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www.look.com.ua/download.php?file=201209/1280x800/look.com.ua-13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7554" y="928670"/>
            <a:ext cx="5000660" cy="85725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ГБДОУ№47 Красногвардейского района </a:t>
            </a:r>
            <a:br>
              <a:rPr lang="ru-RU" sz="2000" b="1" dirty="0" smtClean="0"/>
            </a:br>
            <a:r>
              <a:rPr lang="ru-RU" sz="2000" b="1" dirty="0" smtClean="0"/>
              <a:t>г. Санкт-Петербурга. 2016г.</a:t>
            </a:r>
            <a:br>
              <a:rPr lang="ru-RU" sz="2000" b="1" dirty="0" smtClean="0"/>
            </a:br>
            <a:r>
              <a:rPr lang="ru-RU" sz="2000" b="1" dirty="0" smtClean="0"/>
              <a:t>Воспитатель</a:t>
            </a:r>
            <a:br>
              <a:rPr lang="ru-RU" sz="2000" b="1" dirty="0" smtClean="0"/>
            </a:br>
            <a:r>
              <a:rPr lang="ru-RU" sz="2000" b="1" dirty="0" smtClean="0"/>
              <a:t>Васильева Наталья Николаевна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26" y="2357430"/>
            <a:ext cx="8786874" cy="1000132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> Конструирование из бумаги в технике оригами:</a:t>
            </a:r>
          </a:p>
          <a:p>
            <a:endParaRPr lang="ru-RU" i="1" dirty="0" smtClean="0">
              <a:solidFill>
                <a:schemeClr val="tx1"/>
              </a:solidFill>
            </a:endParaRPr>
          </a:p>
          <a:p>
            <a:endParaRPr lang="ru-RU" i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Наташа\Desktop\презентция\082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643438" y="3071810"/>
            <a:ext cx="3925096" cy="30718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2928934"/>
            <a:ext cx="4929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Сумочка «</a:t>
            </a:r>
            <a:r>
              <a:rPr lang="ru-RU" sz="3200" b="1" u="sng" dirty="0" smtClean="0">
                <a:solidFill>
                  <a:srgbClr val="C00000"/>
                </a:solidFill>
              </a:rPr>
              <a:t>Клубничка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</a:p>
        </p:txBody>
      </p:sp>
      <p:pic>
        <p:nvPicPr>
          <p:cNvPr id="8" name="Picture 5" descr="F:\DCIM\100CASIO\CIMG0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311749" cy="26432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714776" cy="434992"/>
          </a:xfrm>
        </p:spPr>
        <p:txBody>
          <a:bodyPr/>
          <a:lstStyle/>
          <a:p>
            <a:r>
              <a:rPr lang="ru-RU" dirty="0" smtClean="0"/>
              <a:t>3.Объяснение работы </a:t>
            </a:r>
            <a:r>
              <a:rPr lang="ru-RU" b="0" dirty="0" smtClean="0"/>
              <a:t>(3 мин.)      </a:t>
            </a:r>
            <a:endParaRPr lang="ru-RU" b="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642918"/>
            <a:ext cx="3571900" cy="4691063"/>
          </a:xfrm>
        </p:spPr>
        <p:txBody>
          <a:bodyPr>
            <a:noAutofit/>
          </a:bodyPr>
          <a:lstStyle/>
          <a:p>
            <a:r>
              <a:rPr lang="ru-RU" b="1" dirty="0" smtClean="0"/>
              <a:t>Показ и анализ образца.</a:t>
            </a:r>
          </a:p>
          <a:p>
            <a:r>
              <a:rPr lang="ru-RU" dirty="0" smtClean="0"/>
              <a:t>Как сделана сумочка?</a:t>
            </a:r>
          </a:p>
          <a:p>
            <a:r>
              <a:rPr lang="ru-RU" dirty="0" smtClean="0"/>
              <a:t>Из каких деталей состоит?</a:t>
            </a:r>
          </a:p>
          <a:p>
            <a:r>
              <a:rPr lang="ru-RU" dirty="0" smtClean="0"/>
              <a:t>Как расположены детали?</a:t>
            </a:r>
          </a:p>
          <a:p>
            <a:r>
              <a:rPr lang="ru-RU" dirty="0" smtClean="0"/>
              <a:t>Что нам понадобится для изготовления сумочки?</a:t>
            </a:r>
          </a:p>
          <a:p>
            <a:endParaRPr lang="ru-RU" dirty="0" smtClean="0"/>
          </a:p>
          <a:p>
            <a:r>
              <a:rPr lang="ru-RU" dirty="0" smtClean="0"/>
              <a:t>Работа с пооперационной картой.</a:t>
            </a:r>
          </a:p>
          <a:p>
            <a:endParaRPr lang="ru-RU" dirty="0" smtClean="0"/>
          </a:p>
          <a:p>
            <a:r>
              <a:rPr lang="ru-RU" dirty="0" smtClean="0"/>
              <a:t>Повторение правил техники безопасности при работе с бумагой клеем.</a:t>
            </a:r>
          </a:p>
          <a:p>
            <a:endParaRPr lang="ru-RU" b="1" dirty="0" smtClean="0"/>
          </a:p>
          <a:p>
            <a:pPr fontAlgn="b"/>
            <a:r>
              <a:rPr lang="ru-RU" b="1" dirty="0" smtClean="0"/>
              <a:t>Физкультминутка: «Ура!»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Раз, два, три, четыре </a:t>
            </a:r>
            <a:r>
              <a:rPr lang="ru-RU" i="1" dirty="0" smtClean="0"/>
              <a:t>Руки в стороны и с силой к плечам.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Будем всех сильнее в мире. Будем мир мы защищать, </a:t>
            </a:r>
            <a:r>
              <a:rPr lang="ru-RU" i="1" dirty="0" smtClean="0"/>
              <a:t>Поднимают прямые руки и скрещивают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Будем маму обнимать. </a:t>
            </a:r>
            <a:r>
              <a:rPr lang="ru-RU" i="1" dirty="0" smtClean="0"/>
              <a:t>над головой.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носочки встанем, </a:t>
            </a:r>
            <a:r>
              <a:rPr lang="ru-RU" i="1" dirty="0" smtClean="0"/>
              <a:t>Поднимаются на носочках.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Солнышко достанем. </a:t>
            </a:r>
            <a:br>
              <a:rPr lang="ru-RU" dirty="0" smtClean="0"/>
            </a:br>
            <a:r>
              <a:rPr lang="ru-RU" dirty="0" smtClean="0"/>
              <a:t>До пяти считаем, </a:t>
            </a:r>
            <a:r>
              <a:rPr lang="ru-RU" i="1" dirty="0" smtClean="0"/>
              <a:t>Приседают пять раз. </a:t>
            </a:r>
            <a:r>
              <a:rPr lang="ru-RU" dirty="0" smtClean="0"/>
              <a:t>Дружно приседаем. Ура! </a:t>
            </a:r>
            <a:r>
              <a:rPr lang="ru-RU" i="1" dirty="0" smtClean="0"/>
              <a:t>Кричат, подняв руки вверх.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8" name="Picture 6" descr="F:\DCIM\100CASIO\CIMG0005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4000496" y="357166"/>
            <a:ext cx="5000660" cy="61948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3008313" cy="863620"/>
          </a:xfrm>
        </p:spPr>
        <p:txBody>
          <a:bodyPr/>
          <a:lstStyle/>
          <a:p>
            <a:r>
              <a:rPr lang="ru-RU" dirty="0" smtClean="0"/>
              <a:t>4.Практическая работа </a:t>
            </a:r>
            <a:r>
              <a:rPr lang="ru-RU" sz="1400" dirty="0" smtClean="0"/>
              <a:t>(20мин.)</a:t>
            </a:r>
            <a:endParaRPr lang="ru-RU" sz="1400" dirty="0"/>
          </a:p>
        </p:txBody>
      </p:sp>
      <p:pic>
        <p:nvPicPr>
          <p:cNvPr id="9" name="Содержимое 8" descr="0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-5000"/>
          </a:blip>
          <a:stretch>
            <a:fillRect/>
          </a:stretch>
        </p:blipFill>
        <p:spPr>
          <a:xfrm>
            <a:off x="214282" y="2857496"/>
            <a:ext cx="4214842" cy="37147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3186106" cy="107157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1600" b="1" i="1" dirty="0" smtClean="0"/>
              <a:t>Дети под  руководством воспитателя выполняют работу.</a:t>
            </a:r>
            <a:endParaRPr lang="ru-RU" sz="1600" b="1" i="1" dirty="0"/>
          </a:p>
        </p:txBody>
      </p:sp>
      <p:pic>
        <p:nvPicPr>
          <p:cNvPr id="5" name="Содержимое 5" descr="050.JPG"/>
          <p:cNvPicPr>
            <a:picLocks noChangeAspect="1"/>
          </p:cNvPicPr>
          <p:nvPr/>
        </p:nvPicPr>
        <p:blipFill>
          <a:blip r:embed="rId4" cstate="print">
            <a:lum bright="7000"/>
          </a:blip>
          <a:stretch>
            <a:fillRect/>
          </a:stretch>
        </p:blipFill>
        <p:spPr>
          <a:xfrm>
            <a:off x="4786314" y="142852"/>
            <a:ext cx="3571900" cy="2643206"/>
          </a:xfrm>
          <a:prstGeom prst="rect">
            <a:avLst/>
          </a:prstGeom>
        </p:spPr>
      </p:pic>
      <p:pic>
        <p:nvPicPr>
          <p:cNvPr id="4098" name="Picture 2" descr="C:\Users\Наташа\Desktop\презентция\047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4643438" y="2857496"/>
            <a:ext cx="4214810" cy="378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08313" cy="649306"/>
          </a:xfrm>
        </p:spPr>
        <p:txBody>
          <a:bodyPr>
            <a:noAutofit/>
          </a:bodyPr>
          <a:lstStyle/>
          <a:p>
            <a:r>
              <a:rPr lang="ru-RU" sz="2400" dirty="0" smtClean="0"/>
              <a:t>5.Подведение итогов </a:t>
            </a:r>
            <a:br>
              <a:rPr lang="ru-RU" sz="2400" dirty="0" smtClean="0"/>
            </a:br>
            <a:r>
              <a:rPr lang="ru-RU" sz="2400" b="0" dirty="0" smtClean="0"/>
              <a:t>(1 мин)</a:t>
            </a:r>
            <a:endParaRPr lang="ru-RU" sz="24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1357298"/>
            <a:ext cx="3008313" cy="285752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Оценивание работ (правильность, аккуратность).</a:t>
            </a:r>
          </a:p>
          <a:p>
            <a:r>
              <a:rPr lang="ru-RU" sz="2000" b="1" dirty="0" smtClean="0"/>
              <a:t>Зачем мы все это делали?</a:t>
            </a:r>
          </a:p>
          <a:p>
            <a:r>
              <a:rPr lang="ru-RU" sz="2000" b="1" dirty="0" smtClean="0"/>
              <a:t>Чему вы научились?</a:t>
            </a:r>
          </a:p>
          <a:p>
            <a:r>
              <a:rPr lang="ru-RU" sz="2000" b="1" dirty="0" smtClean="0"/>
              <a:t>Красиво получилось?</a:t>
            </a:r>
          </a:p>
          <a:p>
            <a:r>
              <a:rPr lang="ru-RU" sz="2000" b="1" dirty="0" smtClean="0"/>
              <a:t>Я думаю, что ваши мамы будут рады получить этот замечательный подарок!</a:t>
            </a:r>
          </a:p>
          <a:p>
            <a:r>
              <a:rPr lang="ru-RU" sz="2000" b="1" dirty="0" smtClean="0"/>
              <a:t>Спасибо за прекрасную работу!</a:t>
            </a:r>
            <a:endParaRPr lang="ru-RU" sz="2000" b="1" dirty="0"/>
          </a:p>
        </p:txBody>
      </p:sp>
      <p:pic>
        <p:nvPicPr>
          <p:cNvPr id="30721" name="Picture 1" descr="C:\Users\Наташа\Desktop\презентция\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500174"/>
            <a:ext cx="5357850" cy="363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Список литературы.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r>
              <a:rPr lang="ru-RU" sz="1200" b="1" dirty="0" smtClean="0"/>
              <a:t>Д38 Детство: Примерная основная общеобразовательная программа дошкольного образования / Т. И. Бабаева, А. Г.  Гогоберидзе, 3. А. Михайлова и др. — СПб. : ООО «ИЗДАТЕЛЬСТВО «ДЕТСТВО-ПРЕСС», 2011.- 528 с.</a:t>
            </a:r>
            <a:endParaRPr lang="ru-RU" sz="1200" dirty="0" smtClean="0"/>
          </a:p>
          <a:p>
            <a:pPr>
              <a:buNone/>
            </a:pPr>
            <a:r>
              <a:rPr lang="ru-RU" sz="1200" b="1" dirty="0" smtClean="0"/>
              <a:t>           </a:t>
            </a:r>
            <a:r>
              <a:rPr lang="en-US" sz="1200" b="1" dirty="0" smtClean="0"/>
              <a:t>ISBN </a:t>
            </a:r>
            <a:r>
              <a:rPr lang="ru-RU" sz="1200" b="1" dirty="0" smtClean="0"/>
              <a:t>978-5-89814-663-4 </a:t>
            </a:r>
          </a:p>
          <a:p>
            <a:r>
              <a:rPr lang="ru-RU" sz="1200" b="1" dirty="0" smtClean="0"/>
              <a:t>Е.А. Никитина «Поздравляем Маму» ТУ. М2005Г.;</a:t>
            </a:r>
          </a:p>
          <a:p>
            <a:r>
              <a:rPr lang="ru-RU" sz="1200" b="1" dirty="0" smtClean="0"/>
              <a:t>О.В. </a:t>
            </a:r>
            <a:r>
              <a:rPr lang="ru-RU" sz="1200" b="1" dirty="0" err="1" smtClean="0"/>
              <a:t>Дыбина</a:t>
            </a:r>
            <a:r>
              <a:rPr lang="ru-RU" sz="1200" b="1" dirty="0" smtClean="0"/>
              <a:t> «Из чего сделаны предметы» Т.Ц. СФЕРА, М2005г.;</a:t>
            </a:r>
          </a:p>
          <a:p>
            <a:r>
              <a:rPr lang="ru-RU" sz="1200" b="1" dirty="0" smtClean="0"/>
              <a:t>М.Н. Авдеева «Безопасность» «Детство- ПРЕСС» </a:t>
            </a:r>
            <a:r>
              <a:rPr lang="ru-RU" sz="1200" b="1" dirty="0" err="1" smtClean="0"/>
              <a:t>С-Пб</a:t>
            </a:r>
            <a:r>
              <a:rPr lang="ru-RU" sz="1200" b="1" dirty="0" smtClean="0"/>
              <a:t>. 2002г.</a:t>
            </a:r>
          </a:p>
          <a:p>
            <a:endParaRPr lang="ru-RU" sz="1200" b="1" dirty="0" smtClean="0"/>
          </a:p>
          <a:p>
            <a:r>
              <a:rPr lang="ru-RU" sz="1200" b="1" dirty="0" smtClean="0"/>
              <a:t>С.В. Соколова «ОРИГАМИ  для старших дошкольников» Методическое пособие для воспитателей ДОУ </a:t>
            </a:r>
            <a:r>
              <a:rPr lang="ru-RU" sz="1200" b="1" dirty="0" err="1" smtClean="0"/>
              <a:t>С-Пб</a:t>
            </a:r>
            <a:r>
              <a:rPr lang="ru-RU" sz="1200" b="1" dirty="0" smtClean="0"/>
              <a:t>. Детство- ПРЕСС 2009г.;</a:t>
            </a:r>
          </a:p>
          <a:p>
            <a:pPr>
              <a:buNone/>
            </a:pPr>
            <a:r>
              <a:rPr lang="ru-RU" sz="1200" b="1" dirty="0" smtClean="0"/>
              <a:t>         «ОРИГАМИ для самых маленьких» . Разработано в соответствии с ФГОС Детство- ПРЕСС 2014г.</a:t>
            </a:r>
          </a:p>
          <a:p>
            <a:pPr>
              <a:buNone/>
            </a:pPr>
            <a:r>
              <a:rPr lang="ru-RU" sz="1200" b="1" dirty="0" smtClean="0"/>
              <a:t>         «Азбука   оригами»- Классические и ультрасовременные объемные бумажные модели. М. 2006.;</a:t>
            </a:r>
          </a:p>
          <a:p>
            <a:pPr>
              <a:buNone/>
            </a:pPr>
            <a:r>
              <a:rPr lang="ru-RU" sz="1200" b="1" dirty="0" smtClean="0"/>
              <a:t>                                        </a:t>
            </a:r>
          </a:p>
          <a:p>
            <a:r>
              <a:rPr lang="ru-RU" sz="1200" b="1" dirty="0" smtClean="0"/>
              <a:t> С.Ю. </a:t>
            </a:r>
            <a:r>
              <a:rPr lang="ru-RU" sz="1200" b="1" dirty="0" err="1" smtClean="0"/>
              <a:t>Афонькин</a:t>
            </a:r>
            <a:r>
              <a:rPr lang="ru-RU" sz="1200" b="1" dirty="0" smtClean="0"/>
              <a:t> « Оригами  волшебный квадрат». И.Д. Литера </a:t>
            </a:r>
            <a:r>
              <a:rPr lang="ru-RU" sz="1200" b="1" dirty="0" err="1" smtClean="0"/>
              <a:t>С-Пб</a:t>
            </a:r>
            <a:r>
              <a:rPr lang="ru-RU" sz="1200" b="1" dirty="0" smtClean="0"/>
              <a:t>. 2002г.</a:t>
            </a:r>
          </a:p>
          <a:p>
            <a:pPr>
              <a:buNone/>
            </a:pPr>
            <a:r>
              <a:rPr lang="ru-RU" sz="1200" b="1" dirty="0" smtClean="0"/>
              <a:t>                                          «Азбука оригами»- Практическое </a:t>
            </a:r>
            <a:r>
              <a:rPr lang="ru-RU" sz="1200" b="1" dirty="0" err="1" smtClean="0"/>
              <a:t>пособиеС-Пб</a:t>
            </a:r>
            <a:r>
              <a:rPr lang="ru-RU" sz="1200" b="1" dirty="0" smtClean="0"/>
              <a:t> 2003г.</a:t>
            </a:r>
          </a:p>
          <a:p>
            <a:pPr>
              <a:buNone/>
            </a:pPr>
            <a:endParaRPr lang="ru-RU" sz="1200" b="1" dirty="0" smtClean="0"/>
          </a:p>
          <a:p>
            <a:pPr>
              <a:buNone/>
            </a:pPr>
            <a:endParaRPr lang="ru-RU" sz="1200" b="1" dirty="0" smtClean="0"/>
          </a:p>
          <a:p>
            <a:endParaRPr lang="ru-RU" sz="1200" b="1" dirty="0" smtClean="0"/>
          </a:p>
          <a:p>
            <a:pPr>
              <a:buNone/>
            </a:pP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97671" y="0"/>
            <a:ext cx="1032739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2571744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635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635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635"/>
                </a:solidFill>
              </a:rPr>
              <a:t>Воспитательно-образовательный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7635"/>
                </a:solidFill>
              </a:rPr>
              <a:t>потенциал  занятий  оригами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3643306" y="1500174"/>
          <a:ext cx="35719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2480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2857488" y="2571744"/>
          <a:ext cx="357190" cy="45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190"/>
              </a:tblGrid>
              <a:tr h="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Р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429124" y="4500570"/>
          <a:ext cx="357190" cy="3962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57190"/>
              </a:tblGrid>
              <a:tr h="35719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643570" y="4000504"/>
          <a:ext cx="357190" cy="39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5214942" y="1571612"/>
          <a:ext cx="357190" cy="396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6000760" y="2571744"/>
          <a:ext cx="35719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М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0" name="7-конечная звезда 19"/>
          <p:cNvSpPr/>
          <p:nvPr/>
        </p:nvSpPr>
        <p:spPr>
          <a:xfrm>
            <a:off x="2928926" y="1555602"/>
            <a:ext cx="3341575" cy="3159282"/>
          </a:xfrm>
          <a:prstGeom prst="star7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7" name="Picture 9" descr="C:\Users\Наташа\AppData\Local\Microsoft\Windows\Temporary Internet Files\Content.IE5\11NX2J6D\Animated_boy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76" y="2500306"/>
            <a:ext cx="1333504" cy="1357322"/>
          </a:xfrm>
          <a:prstGeom prst="rect">
            <a:avLst/>
          </a:prstGeom>
          <a:noFill/>
        </p:spPr>
      </p:pic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143240" y="3929066"/>
          <a:ext cx="357190" cy="396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71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00034" y="1285860"/>
          <a:ext cx="2333620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928694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Активизирует мыслительные процессы.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6143636" y="1285860"/>
          <a:ext cx="23336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6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Развивает у детей способность работать руками под контролем сознания.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6500826" y="2786058"/>
          <a:ext cx="2428892" cy="1214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</a:tblGrid>
              <a:tr h="121444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Знакомит детей с основными геометрическими понятиями.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285720" y="2428868"/>
          <a:ext cx="2357454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</a:tblGrid>
              <a:tr h="2994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Имеет огромное значение в развитии конструктивного мышления детей, их творческого воображения, художественного вкуса.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285720" y="5000636"/>
          <a:ext cx="2786082" cy="14630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7860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Совершенствуется мелкая моторика рук, точные движения пальцев, происходит развитие глазомера.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6429388" y="4357694"/>
          <a:ext cx="254793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3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Совершенствует трудовые умения ребенка, формирует культуру труда.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286116" y="5143512"/>
          <a:ext cx="3000396" cy="1188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00396"/>
              </a:tblGrid>
              <a:tr h="962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Стимулирует  развитие памяти, способствует концентрации внимания.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b="1" dirty="0" smtClean="0"/>
              <a:t>Цель:</a:t>
            </a:r>
            <a:r>
              <a:rPr lang="ru-RU" sz="3200" dirty="0" smtClean="0"/>
              <a:t>  </a:t>
            </a:r>
            <a:r>
              <a:rPr lang="ru-RU" sz="2800" dirty="0" smtClean="0"/>
              <a:t>создание условий для изготовления подарка  маме- объёмной сумочки «Клубнички» в технике оригами.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Задачи: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Вызвать интерес у детей мастерить сумочку из бумаги способом оригами.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Продолжать совершенствовать навыки складывания поделок  в технике оригами.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Учить работать аккуратно, доводить начатое до конца.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Развивать речь, внимание, память, глазомер, мелкую моторику руки.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Продолжать знакомить с геометрическими понятиями ( угол, сторона, квадрат, треугольник); развивать пространственное мышление.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Продолжать воспитывать у детей чувство любви и уважения к своим мамам.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Программное 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П</a:t>
            </a:r>
            <a:r>
              <a:rPr lang="ru-RU" dirty="0" smtClean="0"/>
              <a:t>родолжать обогащение словаря специальными терминами.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З</a:t>
            </a:r>
            <a:r>
              <a:rPr lang="ru-RU" dirty="0" smtClean="0"/>
              <a:t>накомить с основными геометрическими понятиями.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У</a:t>
            </a:r>
            <a:r>
              <a:rPr lang="ru-RU" dirty="0" smtClean="0"/>
              <a:t>лучшать способность следовать устным инструкциям.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Р</a:t>
            </a:r>
            <a:r>
              <a:rPr lang="ru-RU" dirty="0" smtClean="0"/>
              <a:t>азвивать пространственное воображение.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/>
              <a:t>У</a:t>
            </a:r>
            <a:r>
              <a:rPr lang="ru-RU" dirty="0" smtClean="0"/>
              <a:t>чить читать чертежи. 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ru-RU" dirty="0" smtClean="0"/>
              <a:t>Воспитывать стремление доставлять радость к родным, изготовляя поделку своими руками.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Предварительная работа: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Знакомство с искусством оригами и  приемами складывания из бумаги;</a:t>
            </a:r>
          </a:p>
          <a:p>
            <a:r>
              <a:rPr lang="ru-RU" dirty="0" smtClean="0"/>
              <a:t>Знакомство с основными геометрическими понятиями;</a:t>
            </a:r>
          </a:p>
          <a:p>
            <a:r>
              <a:rPr lang="ru-RU" dirty="0" smtClean="0"/>
              <a:t>Совместное обсуждение смысла пословиц о маме;</a:t>
            </a:r>
          </a:p>
          <a:p>
            <a:r>
              <a:rPr lang="ru-RU" dirty="0" smtClean="0"/>
              <a:t>Чтение и заучивание стихотворений о маме.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00230" y="285728"/>
            <a:ext cx="8229600" cy="1143000"/>
          </a:xfrm>
        </p:spPr>
        <p:txBody>
          <a:bodyPr/>
          <a:lstStyle/>
          <a:p>
            <a:r>
              <a:rPr lang="ru-RU" b="1" dirty="0" smtClean="0"/>
              <a:t>Методы: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9970" y="928646"/>
            <a:ext cx="8644030" cy="592935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u="sng" dirty="0" smtClean="0">
                <a:solidFill>
                  <a:srgbClr val="C00000"/>
                </a:solidFill>
              </a:rPr>
              <a:t>Словесные</a:t>
            </a:r>
            <a:r>
              <a:rPr lang="ru-RU" b="1" dirty="0" smtClean="0">
                <a:solidFill>
                  <a:srgbClr val="C00000"/>
                </a:solidFill>
              </a:rPr>
              <a:t>: </a:t>
            </a:r>
            <a:r>
              <a:rPr lang="ru-RU" dirty="0" smtClean="0">
                <a:solidFill>
                  <a:srgbClr val="C00000"/>
                </a:solidFill>
              </a:rPr>
              <a:t>беседа с детьми , использование стихов, загадок, объяснение последовательности изготовления поделки, поощрение;</a:t>
            </a:r>
          </a:p>
          <a:p>
            <a:r>
              <a:rPr lang="ru-RU" b="1" u="sng" dirty="0" smtClean="0">
                <a:solidFill>
                  <a:srgbClr val="00B050"/>
                </a:solidFill>
              </a:rPr>
              <a:t>Наглядные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  <a:r>
              <a:rPr lang="ru-RU" dirty="0" smtClean="0">
                <a:solidFill>
                  <a:srgbClr val="00B050"/>
                </a:solidFill>
              </a:rPr>
              <a:t> показ педагога, пример, помощь.</a:t>
            </a:r>
          </a:p>
          <a:p>
            <a:r>
              <a:rPr lang="ru-RU" b="1" u="sng" dirty="0" smtClean="0">
                <a:solidFill>
                  <a:srgbClr val="002060"/>
                </a:solidFill>
              </a:rPr>
              <a:t>Практические</a:t>
            </a:r>
            <a:r>
              <a:rPr lang="ru-RU" b="1" dirty="0" smtClean="0">
                <a:solidFill>
                  <a:srgbClr val="002060"/>
                </a:solidFill>
              </a:rPr>
              <a:t>: самостоятельное и совместное выполнение поделки.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Раздаточный материал: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71858" cy="454344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Клей, салфетки, 2 листа А4 (красный, зеленый); </a:t>
            </a:r>
          </a:p>
          <a:p>
            <a:r>
              <a:rPr lang="ru-RU" sz="2800" dirty="0" smtClean="0"/>
              <a:t> 1 полоска зеленого цвета 21х4см.; </a:t>
            </a:r>
          </a:p>
          <a:p>
            <a:r>
              <a:rPr lang="ru-RU" sz="2800" dirty="0" smtClean="0"/>
              <a:t> Черные кружочки для украшения сумочки (все по количеству детей). </a:t>
            </a:r>
            <a:endParaRPr lang="ru-RU" sz="2800" dirty="0"/>
          </a:p>
        </p:txBody>
      </p:sp>
      <p:pic>
        <p:nvPicPr>
          <p:cNvPr id="1028" name="Picture 4" descr="F:\DCIM\100CASIO\CIMG0008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4286248" y="2000240"/>
            <a:ext cx="4361921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/>
              <a:t>1.Организационный момент </a:t>
            </a:r>
            <a:r>
              <a:rPr lang="ru-RU" sz="1400" u="sng" dirty="0" smtClean="0"/>
              <a:t>(1 мин.)</a:t>
            </a:r>
            <a:endParaRPr lang="ru-RU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214290"/>
            <a:ext cx="2925776" cy="72705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Ход занятия: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Проверка всего необходимого для работы.</a:t>
            </a:r>
          </a:p>
          <a:p>
            <a:r>
              <a:rPr lang="ru-RU" sz="2000" b="1" dirty="0" smtClean="0"/>
              <a:t>Доскажи словечко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Твои помощники – взгляни –</a:t>
            </a:r>
          </a:p>
          <a:p>
            <a:r>
              <a:rPr lang="ru-RU" sz="2000" dirty="0" smtClean="0"/>
              <a:t>Десяток дружных братцев,</a:t>
            </a:r>
          </a:p>
          <a:p>
            <a:r>
              <a:rPr lang="ru-RU" sz="2000" dirty="0" smtClean="0"/>
              <a:t>Как славно жить, когда они</a:t>
            </a:r>
          </a:p>
          <a:p>
            <a:r>
              <a:rPr lang="ru-RU" sz="2000" dirty="0" smtClean="0"/>
              <a:t>Работы не боятся.</a:t>
            </a:r>
          </a:p>
          <a:p>
            <a:r>
              <a:rPr lang="ru-RU" sz="2000" dirty="0" smtClean="0"/>
              <a:t>И, как хороший мальчик,</a:t>
            </a:r>
          </a:p>
          <a:p>
            <a:r>
              <a:rPr lang="ru-RU" sz="2000" dirty="0" smtClean="0"/>
              <a:t>Послушен каждый… </a:t>
            </a:r>
            <a:r>
              <a:rPr lang="ru-RU" sz="2000" i="1" dirty="0" smtClean="0"/>
              <a:t>(пальчик)</a:t>
            </a:r>
            <a:endParaRPr lang="ru-RU" sz="2000" dirty="0" smtClean="0"/>
          </a:p>
          <a:p>
            <a:endParaRPr lang="ru-RU" sz="2000" dirty="0" smtClean="0"/>
          </a:p>
        </p:txBody>
      </p:sp>
      <p:pic>
        <p:nvPicPr>
          <p:cNvPr id="2050" name="Picture 2" descr="C:\Users\Наташа\Desktop\презентция\006.JPG"/>
          <p:cNvPicPr>
            <a:picLocks noChangeAspect="1" noChangeArrowheads="1"/>
          </p:cNvPicPr>
          <p:nvPr/>
        </p:nvPicPr>
        <p:blipFill>
          <a:blip r:embed="rId3" cstate="print">
            <a:lum bright="-3000"/>
          </a:blip>
          <a:srcRect/>
          <a:stretch>
            <a:fillRect/>
          </a:stretch>
        </p:blipFill>
        <p:spPr bwMode="auto">
          <a:xfrm>
            <a:off x="3643306" y="1142984"/>
            <a:ext cx="510127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quotewallpapers.net/media/backgrounds_1920x1080/1/green-gradient-1920x1080-abstract-background-80-35608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3008313" cy="649306"/>
          </a:xfrm>
        </p:spPr>
        <p:txBody>
          <a:bodyPr/>
          <a:lstStyle/>
          <a:p>
            <a:r>
              <a:rPr lang="ru-RU" u="sng" dirty="0" smtClean="0"/>
              <a:t>2.Вводная часть.</a:t>
            </a:r>
            <a:r>
              <a:rPr lang="ru-RU" sz="1400" u="sng" dirty="0" smtClean="0"/>
              <a:t> </a:t>
            </a:r>
            <a:r>
              <a:rPr lang="ru-RU" sz="1400" i="1" u="sng" dirty="0"/>
              <a:t>Актуализация  знаний</a:t>
            </a:r>
            <a:r>
              <a:rPr lang="ru-RU" sz="1400" i="1" u="sng" dirty="0" smtClean="0"/>
              <a:t> </a:t>
            </a:r>
            <a:r>
              <a:rPr lang="ru-RU" sz="1400" u="sng" dirty="0" smtClean="0"/>
              <a:t>(5 мин.)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928670"/>
            <a:ext cx="3008313" cy="464347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Какого человека вы любите больше всех на свете?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Почему мы так любим маму?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А что мы можем сделать для наших мам?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Дети по желанию читают стихи о маме.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Вносится конверт. </a:t>
            </a:r>
          </a:p>
          <a:p>
            <a:pPr marL="342900" indent="-342900" algn="r"/>
            <a:r>
              <a:rPr lang="ru-RU" b="1" dirty="0" smtClean="0"/>
              <a:t>Воспитатель просит помочь детей прочитать от кого письмо.  Коротышки из  Солнечного города решили помочь нам. Они прислали подарок для мамы и загадку: </a:t>
            </a:r>
          </a:p>
          <a:p>
            <a:pPr marL="342900" indent="-342900" algn="r"/>
            <a:r>
              <a:rPr lang="ru-RU" b="1" dirty="0" smtClean="0"/>
              <a:t>Сидят цветочки на кусточке,</a:t>
            </a:r>
          </a:p>
          <a:p>
            <a:pPr marL="342900" indent="-342900" algn="r"/>
            <a:r>
              <a:rPr lang="ru-RU" b="1" dirty="0" smtClean="0"/>
              <a:t>А ягоды под листочками,</a:t>
            </a:r>
          </a:p>
          <a:p>
            <a:pPr marL="342900" indent="-342900" algn="r"/>
            <a:r>
              <a:rPr lang="ru-RU" b="1" dirty="0" smtClean="0"/>
              <a:t>Усы зелёные растут,</a:t>
            </a:r>
          </a:p>
          <a:p>
            <a:pPr marL="342900" indent="-342900" algn="r"/>
            <a:r>
              <a:rPr lang="ru-RU" b="1" dirty="0" smtClean="0"/>
              <a:t>У ягод красных сладкий вкус!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b="1" dirty="0" smtClean="0"/>
              <a:t> Это не просто клубничка . Что вы заметили?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 smtClean="0"/>
          </a:p>
          <a:p>
            <a:endParaRPr lang="ru-RU" sz="2000" dirty="0"/>
          </a:p>
        </p:txBody>
      </p:sp>
      <p:pic>
        <p:nvPicPr>
          <p:cNvPr id="32770" name="Picture 2" descr="C:\Users\Наташа\Desktop\презентция\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57166"/>
            <a:ext cx="4476781" cy="3357586"/>
          </a:xfrm>
          <a:prstGeom prst="rect">
            <a:avLst/>
          </a:prstGeom>
          <a:noFill/>
        </p:spPr>
      </p:pic>
      <p:pic>
        <p:nvPicPr>
          <p:cNvPr id="1034" name="Picture 10" descr="http://zadocs.ru/pars_docs/refs/1/734/734_html_6c15d3c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071942"/>
            <a:ext cx="364333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707</Words>
  <Application>Microsoft Office PowerPoint</Application>
  <PresentationFormat>Экран (4:3)</PresentationFormat>
  <Paragraphs>122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ГБДОУ№47 Красногвардейского района  г. Санкт-Петербурга. 2016г. Воспитатель Васильева Наталья Николаевна</vt:lpstr>
      <vt:lpstr>Воспитательно-образовательный потенциал  занятий  оригами </vt:lpstr>
      <vt:lpstr>Цель:  создание условий для изготовления подарка  маме- объёмной сумочки «Клубнички» в технике оригами.</vt:lpstr>
      <vt:lpstr>Программное содержание</vt:lpstr>
      <vt:lpstr>Предварительная работа:</vt:lpstr>
      <vt:lpstr>Методы:</vt:lpstr>
      <vt:lpstr>Раздаточный материал:</vt:lpstr>
      <vt:lpstr>1.Организационный момент (1 мин.)</vt:lpstr>
      <vt:lpstr>2.Вводная часть. Актуализация  знаний (5 мин.)</vt:lpstr>
      <vt:lpstr>3.Объяснение работы (3 мин.)      </vt:lpstr>
      <vt:lpstr>4.Практическая работа (20мин.)</vt:lpstr>
      <vt:lpstr>5.Подведение итогов  (1 мин)</vt:lpstr>
      <vt:lpstr>Список литературы.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162</cp:revision>
  <dcterms:created xsi:type="dcterms:W3CDTF">2016-01-24T14:34:23Z</dcterms:created>
  <dcterms:modified xsi:type="dcterms:W3CDTF">2016-03-20T15:27:41Z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