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A12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CB2B8-230E-49DD-B1D4-8F99DF8914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9CD4D-BFB7-43E4-8B3E-FB0BE74E3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C7ABB-B28C-4C42-A922-52357C8F2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033D5-6A3E-44E0-B6D8-F2401CFCB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358C4-75D7-41CB-A4D9-F451FAA57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68FEC-2B80-484E-ACB6-DA94FCA37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DDA20-1255-4560-B489-F13E80E4E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DE592-7ADF-46CB-B1E7-62BB4D217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A2A0E-F51B-4660-A2BD-EF25D0194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E90A3-B859-4DC8-A5CE-2441B4E1F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C36D-D622-4E7B-A34E-CA0F6B393A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5C2FF"/>
            </a:gs>
            <a:gs pos="39999">
              <a:srgbClr val="85C2FF"/>
            </a:gs>
            <a:gs pos="70000">
              <a:srgbClr val="C4D6EB"/>
            </a:gs>
            <a:gs pos="89000">
              <a:srgbClr val="00B050"/>
            </a:gs>
            <a:gs pos="100000">
              <a:srgbClr val="FFEBF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B51C2F3-427C-402E-B94E-89560118F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000" dirty="0" smtClean="0"/>
              <a:t>Родителям будущих первоклассников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2053" name="Picture 5" descr="6l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3933825"/>
            <a:ext cx="14097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319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chemeClr val="tx1"/>
                </a:solidFill>
              </a:rPr>
              <a:t>Готов ли ребенок к школе</a:t>
            </a:r>
            <a:br>
              <a:rPr lang="ru-RU" sz="3600" smtClean="0">
                <a:solidFill>
                  <a:schemeClr val="tx1"/>
                </a:solidFill>
              </a:rPr>
            </a:br>
            <a:r>
              <a:rPr lang="ru-RU" sz="3600" smtClean="0">
                <a:solidFill>
                  <a:schemeClr val="tx1"/>
                </a:solidFill>
              </a:rPr>
              <a:t>Тест для родителей</a:t>
            </a:r>
            <a:br>
              <a:rPr lang="ru-RU" sz="3600" smtClean="0">
                <a:solidFill>
                  <a:schemeClr val="tx1"/>
                </a:solidFill>
              </a:rPr>
            </a:br>
            <a:endParaRPr lang="ru-RU" sz="3600" smtClean="0">
              <a:solidFill>
                <a:schemeClr val="tx1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916238" y="2708275"/>
            <a:ext cx="331311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Хочет ли ваш ребенок идти в школу?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987675" y="2420938"/>
            <a:ext cx="3311525" cy="312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Привлекает ли вашего ребенка в школе то, что он там много узнает и в ней будет интересно учиться?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547813" y="1773238"/>
            <a:ext cx="6048375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Может ли ваш ребенок заниматься самостоятельно каким-либо делом, требующим сосредоточенности в течение 30 минут (например, собирать конструктор)?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132138" y="2708275"/>
            <a:ext cx="316865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Верно ли, что ваш ребенок в присутствии незнакомых нисколько не стесняется?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059113" y="2205038"/>
            <a:ext cx="3384550" cy="312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Умеет ли ваш ребенок составлять рассказы по картинке не короче чем из пяти предложений?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059113" y="2205038"/>
            <a:ext cx="3240087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Может ли ваш ребенок рассказать наизусть несколько стихотворений?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916238" y="2276475"/>
            <a:ext cx="360045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Умеет ли он изменять существительные по числам?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916238" y="2276475"/>
            <a:ext cx="3529012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Умеет ли ваш ребенок читать по слогам или, что еще лучше, целыми словами?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771775" y="2492375"/>
            <a:ext cx="3816350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Умеет ли ваш ребенок считать до 10 и обратно?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268538" y="2349500"/>
            <a:ext cx="4392612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Может ли он решать простые задачи на вычитание или прибавление единицы?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916238" y="2636838"/>
            <a:ext cx="352742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Верно ли, что ваш ребенок имеет твердую руку?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700338" y="2565400"/>
            <a:ext cx="403225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Любит ли он рисовать и раскрашивать картинки?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771775" y="2276475"/>
            <a:ext cx="381635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Может ли ваш ребенок пользоваться ножницами и клеем (например, делать аппликации)?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2771775" y="2565400"/>
            <a:ext cx="38877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Может ли он собрать разрезную картинку из пяти частей за одну минуту?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916238" y="2492375"/>
            <a:ext cx="3313112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Знает ли ребенок названия диких и домашних животных?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700338" y="2420938"/>
            <a:ext cx="4248150" cy="243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Может ли он обобщать понятия (например, назвать одним словом "овощи" помидоры, морковь, лук)?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2051050" y="2565400"/>
            <a:ext cx="5184775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Любит ли ваш ребенок заниматься самостоятельно - рисовать, собирать мозаику и т.д.?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2268538" y="2781300"/>
            <a:ext cx="4967287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 sz="2800">
                <a:solidFill>
                  <a:srgbClr val="DFDA1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Может ли он понимать и точно выполнять словесные инструкции?</a:t>
            </a:r>
          </a:p>
          <a:p>
            <a:pPr algn="ctr">
              <a:spcBef>
                <a:spcPct val="50000"/>
              </a:spcBef>
              <a:defRPr/>
            </a:pPr>
            <a:endParaRPr lang="ru-RU" sz="2800">
              <a:solidFill>
                <a:srgbClr val="DFDA1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200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200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2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200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00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2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200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2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200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200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200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3" grpId="0"/>
      <p:bldP spid="7173" grpId="1"/>
      <p:bldP spid="7174" grpId="0"/>
      <p:bldP spid="7174" grpId="1"/>
      <p:bldP spid="7175" grpId="0"/>
      <p:bldP spid="7175" grpId="1"/>
      <p:bldP spid="7176" grpId="0"/>
      <p:bldP spid="7176" grpId="1"/>
      <p:bldP spid="7177" grpId="0"/>
      <p:bldP spid="7177" grpId="1"/>
      <p:bldP spid="7178" grpId="0"/>
      <p:bldP spid="7178" grpId="1"/>
      <p:bldP spid="7179" grpId="0"/>
      <p:bldP spid="7179" grpId="1"/>
      <p:bldP spid="7180" grpId="0"/>
      <p:bldP spid="7180" grpId="1"/>
      <p:bldP spid="7181" grpId="0"/>
      <p:bldP spid="7181" grpId="1"/>
      <p:bldP spid="7182" grpId="0"/>
      <p:bldP spid="7182" grpId="1"/>
      <p:bldP spid="7183" grpId="0"/>
      <p:bldP spid="7183" grpId="1"/>
      <p:bldP spid="7184" grpId="0"/>
      <p:bldP spid="7184" grpId="1"/>
      <p:bldP spid="7185" grpId="0"/>
      <p:bldP spid="7185" grpId="1"/>
      <p:bldP spid="7186" grpId="0"/>
      <p:bldP spid="7186" grpId="1"/>
      <p:bldP spid="7187" grpId="0"/>
      <p:bldP spid="7187" grpId="1"/>
      <p:bldP spid="7188" grpId="0"/>
      <p:bldP spid="7188" grpId="1"/>
      <p:bldP spid="7189" grpId="0"/>
      <p:bldP spid="7189" grpId="1"/>
      <p:bldP spid="7190" grpId="0"/>
      <p:bldP spid="719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smtClean="0"/>
              <a:t>Возможные результаты тестирования зависят от количества утвердительных ответов на вопросы теста. Если оно составляет:</a:t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u="sng" smtClean="0"/>
              <a:t>15-18 баллов</a:t>
            </a:r>
            <a:r>
              <a:rPr lang="ru-RU" sz="2000" smtClean="0"/>
              <a:t> - можно считать, что ребенок вполне готов к тому, чтобы идти в школу. Вы не напрасно с ним занимались, а школьные трудности, если и возникнут, будут легко преодолимы;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u="sng" smtClean="0"/>
              <a:t>10-14 баллов</a:t>
            </a:r>
            <a:r>
              <a:rPr lang="ru-RU" sz="2000" smtClean="0"/>
              <a:t> - вы на правильном пути, ребенок многому научился, а содержание вопросов, на которые вы ответили отрицанием, подскажет вам точки приложения дальнейших усилий;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u="sng" smtClean="0"/>
              <a:t>9 и меньше</a:t>
            </a:r>
            <a:r>
              <a:rPr lang="ru-RU" sz="2000" smtClean="0"/>
              <a:t> - почитайте специальную литературу, постарайтесь уделять больше времени занятиям с ребенком и обратите особое внимание на то, чего он не умеет.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0" presetClass="entr" presetSubtype="0" decel="10000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0" presetClass="entr" presetSubtype="0" decel="10000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Простые правила: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/>
              <a:t>Занятия с малышом должны быть обоюдно добровольными.</a:t>
            </a:r>
          </a:p>
          <a:p>
            <a:pPr eaLnBrk="1" hangingPunct="1">
              <a:defRPr/>
            </a:pPr>
            <a:r>
              <a:rPr lang="ru-RU" sz="2800" smtClean="0"/>
              <a:t>Их длительность не должна превышать 35 минут.</a:t>
            </a:r>
          </a:p>
          <a:p>
            <a:pPr eaLnBrk="1" hangingPunct="1">
              <a:defRPr/>
            </a:pPr>
            <a:r>
              <a:rPr lang="ru-RU" sz="2800" smtClean="0"/>
              <a:t>Не пытайтесь предлагать ребенку задания, если он утомлен.</a:t>
            </a:r>
          </a:p>
          <a:p>
            <a:pPr eaLnBrk="1" hangingPunct="1">
              <a:defRPr/>
            </a:pPr>
            <a:r>
              <a:rPr lang="ru-RU" sz="2800" smtClean="0"/>
              <a:t>Постарайтесь, чтобы занятия имели регулярный характер - "мозговой штурм" при подготовке к школе не слишком эффективен.</a:t>
            </a:r>
          </a:p>
        </p:txBody>
      </p:sp>
      <p:pic>
        <p:nvPicPr>
          <p:cNvPr id="9220" name="Picture 4" descr="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260350"/>
            <a:ext cx="11430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solidFill>
                  <a:schemeClr val="tx1"/>
                </a:solidFill>
              </a:rPr>
              <a:t>Тесты и упражнения для</a:t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 будущих первоклассников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00113" y="1773238"/>
            <a:ext cx="7488237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Упражнение на развитие произвольного внимания</a:t>
            </a: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algn="ctr">
              <a:defRPr/>
            </a:pPr>
            <a:endParaRPr lang="ru-RU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Ребенку дают лист бумаги, цветные карандаши и просят нарисовать в ряд 10 треугольников. Когда эта работа будет завершена, ребенка предупреждают о необходимости быть внимательным, так как инструкция произносится только один раз.</a:t>
            </a:r>
          </a:p>
          <a:p>
            <a:pPr algn="ctr">
              <a:defRPr/>
            </a:pPr>
            <a:endParaRPr lang="ru-RU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"</a:t>
            </a:r>
            <a:r>
              <a:rPr lang="ru-RU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Будь внимательным, заштрихуй красным карандашом третий, седьмой и девятый треугольники</a:t>
            </a: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 </a:t>
            </a:r>
          </a:p>
          <a:p>
            <a:pPr algn="ctr">
              <a:defRPr/>
            </a:pPr>
            <a:endParaRPr lang="ru-RU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Если ребенок переспрашивает, ответить - пусть делает так, как понял. Если ребенок справился с первым заданием, можно продолжить работу, постепенно усложняя задания.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03350" y="1628775"/>
            <a:ext cx="6840538" cy="352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Упражнение на развитие наблюдательности</a:t>
            </a: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 algn="ctr">
              <a:defRPr/>
            </a:pPr>
            <a:endParaRPr lang="ru-RU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Предложите ребенку игру:</a:t>
            </a:r>
          </a:p>
          <a:p>
            <a:pPr algn="ctr">
              <a:defRPr/>
            </a:pPr>
            <a:endParaRPr lang="ru-RU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"</a:t>
            </a:r>
            <a:r>
              <a:rPr lang="ru-RU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Внимательно осмотри комнату и найди предметы, в которых есть круг, окружность</a:t>
            </a: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". </a:t>
            </a:r>
          </a:p>
          <a:p>
            <a:pPr algn="ctr">
              <a:defRPr/>
            </a:pPr>
            <a:endParaRPr lang="ru-RU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Ребенок называет предметы - часы, основание карандаша, выключатель, ваза, столик: Можно провести эту игру в соревновательной форме для группы детей, придумать аналогичные задания. </a:t>
            </a:r>
          </a:p>
          <a:p>
            <a:pPr>
              <a:spcBef>
                <a:spcPct val="50000"/>
              </a:spcBef>
              <a:defRPr/>
            </a:pPr>
            <a:endParaRPr lang="ru-RU">
              <a:solidFill>
                <a:srgbClr val="FFCC0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900113" y="1628775"/>
            <a:ext cx="7634287" cy="325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Игра на развитие памяти</a:t>
            </a: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 algn="ctr">
              <a:defRPr/>
            </a:pPr>
            <a:endParaRPr lang="ru-RU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эту игру можно играть с ребенком , например, во время длительных поездок. Взрослый начинает эту игру и говорит:</a:t>
            </a:r>
          </a:p>
          <a:p>
            <a:pPr lvl="1"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"</a:t>
            </a:r>
            <a:r>
              <a:rPr lang="ru-RU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 положил в мешок яблоки</a:t>
            </a: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". </a:t>
            </a:r>
          </a:p>
          <a:p>
            <a:pPr lvl="1"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Следующий игрок повторяет сказанное и добавляет что-нибудь еще: </a:t>
            </a:r>
          </a:p>
          <a:p>
            <a:pPr lvl="1"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</a:t>
            </a:r>
            <a:r>
              <a:rPr lang="ru-RU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 положил в мешок яблоки и бананы</a:t>
            </a: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". </a:t>
            </a:r>
          </a:p>
          <a:p>
            <a:pPr lvl="1"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Третий игрок повторяет всю фразу и добавляет что-нибудь от себя. Можно просто добавлять по одному слову, а можно подбирать слова по алфавиту. </a:t>
            </a:r>
          </a:p>
          <a:p>
            <a:pPr algn="ctr">
              <a:spcBef>
                <a:spcPct val="50000"/>
              </a:spcBef>
              <a:defRPr/>
            </a:pPr>
            <a:endParaRPr lang="ru-RU">
              <a:solidFill>
                <a:srgbClr val="FFCC00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39750" y="1773238"/>
            <a:ext cx="8208963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Игра для тренировки мышления и сообразительности "Как это можно использовать?"</a:t>
            </a: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defRPr/>
            </a:pPr>
            <a:endParaRPr lang="ru-RU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Предложите ребенку игру - найти как можно больше вариантов использования какого либо предмета. </a:t>
            </a:r>
          </a:p>
          <a:p>
            <a:pPr lvl="1" algn="ctr">
              <a:defRPr/>
            </a:pP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Например, Вы называете слово "</a:t>
            </a:r>
            <a:r>
              <a:rPr lang="ru-RU" b="1" i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карандаш</a:t>
            </a:r>
            <a:r>
              <a:rPr lang="ru-RU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", а ребенок придумывает, как его можно использовать - писать, рисовать, использовать как палочку, указку, градусник для куклы, удочку и т.д. </a:t>
            </a:r>
          </a:p>
          <a:p>
            <a:pPr algn="ctr">
              <a:spcBef>
                <a:spcPct val="50000"/>
              </a:spcBef>
              <a:defRPr/>
            </a:pPr>
            <a:endParaRPr lang="ru-RU">
              <a:solidFill>
                <a:srgbClr val="FFCC00"/>
              </a:solidFill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908175" y="6021388"/>
            <a:ext cx="68405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/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Источник: "Дошкольное образование" - великолепный сайт с большим количеством полезных материалов для родителей и воспитателей!</a:t>
            </a:r>
          </a:p>
          <a:p>
            <a:pPr>
              <a:spcBef>
                <a:spcPct val="50000"/>
              </a:spcBef>
              <a:defRPr/>
            </a:pPr>
            <a:endParaRPr lang="ru-RU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9" grpId="0"/>
      <p:bldP spid="6149" grpId="1"/>
      <p:bldP spid="6150" grpId="0"/>
      <p:bldP spid="6150" grpId="1"/>
      <p:bldP spid="6151" grpId="0"/>
      <p:bldP spid="6151" grpId="1"/>
      <p:bldP spid="6152" grpId="0"/>
      <p:bldP spid="6152" grpId="1"/>
    </p:bldLst>
  </p:timing>
</p:sld>
</file>

<file path=ppt/theme/theme1.xml><?xml version="1.0" encoding="utf-8"?>
<a:theme xmlns:a="http://schemas.openxmlformats.org/drawingml/2006/main" name="Разрез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</TotalTime>
  <Words>569</Words>
  <Application>Microsoft Office PowerPoint</Application>
  <PresentationFormat>Экран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Tahoma</vt:lpstr>
      <vt:lpstr>Arial</vt:lpstr>
      <vt:lpstr>Wingdings</vt:lpstr>
      <vt:lpstr>Calibri</vt:lpstr>
      <vt:lpstr>Разрез</vt:lpstr>
      <vt:lpstr>Родителям будущих первоклассников</vt:lpstr>
      <vt:lpstr>Готов ли ребенок к школе Тест для родителей </vt:lpstr>
      <vt:lpstr>Возможные результаты тестирования зависят от количества утвердительных ответов на вопросы теста. Если оно составляет: </vt:lpstr>
      <vt:lpstr>Простые правила: </vt:lpstr>
      <vt:lpstr>Тесты и упражнения для  будущих первоклассников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Родителям будущих первоклассников</dc:title>
  <dc:creator>KAIR</dc:creator>
  <cp:lastModifiedBy>Алена</cp:lastModifiedBy>
  <cp:revision>6</cp:revision>
  <dcterms:created xsi:type="dcterms:W3CDTF">2008-02-05T10:36:02Z</dcterms:created>
  <dcterms:modified xsi:type="dcterms:W3CDTF">2016-03-29T21:12:30Z</dcterms:modified>
</cp:coreProperties>
</file>