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6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6F64-2218-410E-B13A-1E4ED96AE653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9436-0698-4678-8D9E-AE3905606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6F64-2218-410E-B13A-1E4ED96AE653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9436-0698-4678-8D9E-AE3905606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460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6F64-2218-410E-B13A-1E4ED96AE653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9436-0698-4678-8D9E-AE390560691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2694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6F64-2218-410E-B13A-1E4ED96AE653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9436-0698-4678-8D9E-AE3905606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310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6F64-2218-410E-B13A-1E4ED96AE653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9436-0698-4678-8D9E-AE390560691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6770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6F64-2218-410E-B13A-1E4ED96AE653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9436-0698-4678-8D9E-AE3905606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174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6F64-2218-410E-B13A-1E4ED96AE653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9436-0698-4678-8D9E-AE3905606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041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6F64-2218-410E-B13A-1E4ED96AE653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9436-0698-4678-8D9E-AE3905606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0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6F64-2218-410E-B13A-1E4ED96AE653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9436-0698-4678-8D9E-AE3905606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130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6F64-2218-410E-B13A-1E4ED96AE653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9436-0698-4678-8D9E-AE3905606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94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6F64-2218-410E-B13A-1E4ED96AE653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9436-0698-4678-8D9E-AE3905606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608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6F64-2218-410E-B13A-1E4ED96AE653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9436-0698-4678-8D9E-AE3905606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3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6F64-2218-410E-B13A-1E4ED96AE653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9436-0698-4678-8D9E-AE3905606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93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6F64-2218-410E-B13A-1E4ED96AE653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9436-0698-4678-8D9E-AE3905606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216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6F64-2218-410E-B13A-1E4ED96AE653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9436-0698-4678-8D9E-AE3905606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6F64-2218-410E-B13A-1E4ED96AE653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9436-0698-4678-8D9E-AE3905606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541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16F64-2218-410E-B13A-1E4ED96AE653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66D9436-0698-4678-8D9E-AE3905606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82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06" y="863600"/>
            <a:ext cx="5613400" cy="5613400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801170" y="1729913"/>
            <a:ext cx="4523930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9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Благодарю тебя, создатель,</a:t>
            </a:r>
          </a:p>
          <a:p>
            <a:pPr marL="0" indent="0" algn="ctr">
              <a:buNone/>
            </a:pPr>
            <a:r>
              <a:rPr lang="ru-RU" sz="29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Что я в житейской кутерьме</a:t>
            </a:r>
          </a:p>
          <a:p>
            <a:pPr marL="0" indent="0" algn="ctr">
              <a:buNone/>
            </a:pPr>
            <a:r>
              <a:rPr lang="ru-RU" sz="29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Не безработный, не писатель– </a:t>
            </a:r>
          </a:p>
          <a:p>
            <a:pPr marL="0" indent="0" algn="ctr">
              <a:buNone/>
            </a:pPr>
            <a:r>
              <a:rPr lang="ru-RU" sz="29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Простой учитель на Земле!...</a:t>
            </a:r>
            <a:endParaRPr lang="ru-RU" sz="29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55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Живой душе пускай рассудок служит!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Все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начинается с любви! 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83" y="2160588"/>
            <a:ext cx="6906471" cy="3881437"/>
          </a:xfrm>
        </p:spPr>
      </p:pic>
    </p:spTree>
    <p:extLst>
      <p:ext uri="{BB962C8B-B14F-4D97-AF65-F5344CB8AC3E}">
        <p14:creationId xmlns:p14="http://schemas.microsoft.com/office/powerpoint/2010/main" val="246800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3534" y="344489"/>
            <a:ext cx="8596668" cy="578961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творческой личности, владеющей важнейшими методами мыслительной деятельности, обладающей исследовательскими качествами, способной к эффективному воздействию с природой и обществом, является одной из важнейших задач школьного образования.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этой задачи в своей работе использую такие образовательные технологии, как:</a:t>
            </a:r>
          </a:p>
          <a:p>
            <a:pPr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Развивающее обучение</a:t>
            </a:r>
          </a:p>
          <a:p>
            <a:pPr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творческая деятельность</a:t>
            </a:r>
          </a:p>
          <a:p>
            <a:pPr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Информационно-коммуникативные технологии</a:t>
            </a:r>
          </a:p>
          <a:p>
            <a:pPr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речевого развития (работа с текстом)</a:t>
            </a:r>
          </a:p>
          <a:p>
            <a:pPr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обучения анализу поэтического текста</a:t>
            </a:r>
          </a:p>
          <a:p>
            <a:pPr algn="just">
              <a:buAutoNum type="arabicPeriod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02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 algn="ctr">
              <a:spcBef>
                <a:spcPts val="1000"/>
              </a:spcBef>
            </a:pPr>
            <a:r>
              <a:rPr lang="ru-RU" sz="48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Развивающее </a:t>
            </a:r>
            <a:r>
              <a:rPr lang="ru-RU" sz="48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обучение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buAutoNum type="arabicPeriod"/>
            </a:pPr>
            <a:r>
              <a:rPr lang="ru-RU" sz="2400" dirty="0" smtClean="0"/>
              <a:t>Подготовка сообщений</a:t>
            </a:r>
          </a:p>
          <a:p>
            <a:pPr algn="just">
              <a:buAutoNum type="arabicPeriod"/>
            </a:pPr>
            <a:r>
              <a:rPr lang="ru-RU" sz="2400" dirty="0" smtClean="0"/>
              <a:t>Создание карт и маршрутов (литературные места)</a:t>
            </a:r>
          </a:p>
          <a:p>
            <a:pPr algn="just">
              <a:buAutoNum type="arabicPeriod"/>
            </a:pPr>
            <a:r>
              <a:rPr lang="ru-RU" sz="2400" dirty="0" smtClean="0"/>
              <a:t>Подборка (или собственное сочинение) стихов, пословиц по определенной теме</a:t>
            </a:r>
          </a:p>
          <a:p>
            <a:pPr algn="just">
              <a:buAutoNum type="arabicPeriod"/>
            </a:pPr>
            <a:r>
              <a:rPr lang="ru-RU" sz="2400" dirty="0" smtClean="0"/>
              <a:t>Создание презентаций</a:t>
            </a:r>
          </a:p>
          <a:p>
            <a:pPr>
              <a:buAutoNum type="arabicPeriod"/>
            </a:pP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2160589"/>
            <a:ext cx="4986867" cy="3740150"/>
          </a:xfrm>
        </p:spPr>
      </p:pic>
    </p:spTree>
    <p:extLst>
      <p:ext uri="{BB962C8B-B14F-4D97-AF65-F5344CB8AC3E}">
        <p14:creationId xmlns:p14="http://schemas.microsoft.com/office/powerpoint/2010/main" val="305581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134" y="928689"/>
            <a:ext cx="8596668" cy="1320800"/>
          </a:xfrm>
        </p:spPr>
        <p:txBody>
          <a:bodyPr>
            <a:noAutofit/>
          </a:bodyPr>
          <a:lstStyle/>
          <a:p>
            <a:pPr marL="342900" lvl="0" indent="-342900" algn="ctr">
              <a:spcBef>
                <a:spcPts val="1000"/>
              </a:spcBef>
            </a:pPr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Исследовательская творческая деятельность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32834" y="2871789"/>
            <a:ext cx="4184035" cy="38807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… увлечь и «заразить» детей, показать им значимость их деятельности, вселить уверенность в своих силах.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869" y="2249489"/>
            <a:ext cx="5990059" cy="3366413"/>
          </a:xfrm>
        </p:spPr>
      </p:pic>
    </p:spTree>
    <p:extLst>
      <p:ext uri="{BB962C8B-B14F-4D97-AF65-F5344CB8AC3E}">
        <p14:creationId xmlns:p14="http://schemas.microsoft.com/office/powerpoint/2010/main" val="204551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 algn="ctr">
              <a:spcBef>
                <a:spcPts val="1000"/>
              </a:spcBef>
            </a:pPr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Информационно-коммуникативные технологии</a:t>
            </a:r>
            <a:b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7334" y="1384300"/>
            <a:ext cx="8596668" cy="4914899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вступительном слове учителя или учащихся;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предъявления учебной информации;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усвоения учебного материала вы процессе интерактивного взаимодействия с компьютером;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повторения и закрепления усвоенных знаний;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промежуточного и итогового контроля и самоконтроля достигнутых результатов обучения;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внеурочное время при подготовке домашних заданий, выступлений на уроках, при подготовке внеклассных мероприятий;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подготовке к ЕГЭ.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40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успехи.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ЕГЭ. 2010-2011 учебный год – средний балл 65,8 (край – 59,1)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ЕГЭ. 2012-2013 учебный год – средний балл 66,3, 100 баллов – Коробка Екатерина</a:t>
            </a:r>
          </a:p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 ЕГЭ.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2013-2014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учебный год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– Дегтярев Любомир – 98 баллов по русскому языку, </a:t>
            </a:r>
            <a:r>
              <a:rPr lang="ru-RU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Гирштейн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Ирина – 92 балла по русскому языку, Супрунова Анастасия – 87 баллов по литературе (1 место в районе).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ЕГЭ. 2014 – 2015 учебный год – Шевченко Вадим – 90 баллов по русскому языку, </a:t>
            </a:r>
            <a:r>
              <a:rPr lang="ru-RU" dirty="0" err="1" smtClean="0"/>
              <a:t>Ступаненко</a:t>
            </a:r>
            <a:r>
              <a:rPr lang="ru-RU" dirty="0" smtClean="0"/>
              <a:t> Сергей – 87 баллов по русскому языку, </a:t>
            </a:r>
            <a:r>
              <a:rPr lang="ru-RU" dirty="0" err="1" smtClean="0"/>
              <a:t>Мануилова</a:t>
            </a:r>
            <a:r>
              <a:rPr lang="ru-RU" dirty="0" smtClean="0"/>
              <a:t> Кристина – 82 балла по русскому языку.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lvl="0" indent="0" algn="just">
              <a:buClr>
                <a:srgbClr val="90C226"/>
              </a:buClr>
              <a:buNone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	ОГЭ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. 2014-2015 учебный год – средний балл 31,2 (3 место в районе)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75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 algn="ctr">
              <a:spcBef>
                <a:spcPts val="1000"/>
              </a:spcBef>
            </a:pP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Дифференцированный подход в обучении.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21734" y="2757489"/>
            <a:ext cx="4184035" cy="38807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создать ситуацию успеха для слабых учащихся, повысить интерес к предмету и познавательную активность своих учеников.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69" y="2097089"/>
            <a:ext cx="5545559" cy="3116604"/>
          </a:xfrm>
        </p:spPr>
      </p:pic>
    </p:spTree>
    <p:extLst>
      <p:ext uri="{BB962C8B-B14F-4D97-AF65-F5344CB8AC3E}">
        <p14:creationId xmlns:p14="http://schemas.microsoft.com/office/powerpoint/2010/main" val="80079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634" y="23151"/>
            <a:ext cx="8596668" cy="1320800"/>
          </a:xfrm>
        </p:spPr>
        <p:txBody>
          <a:bodyPr>
            <a:normAutofit/>
          </a:bodyPr>
          <a:lstStyle/>
          <a:p>
            <a:pPr marL="342900" lvl="0" indent="-342900" algn="ctr">
              <a:spcBef>
                <a:spcPts val="1000"/>
              </a:spcBef>
            </a:pPr>
            <a:r>
              <a:rPr lang="ru-RU" sz="2800" dirty="0" smtClean="0">
                <a:solidFill>
                  <a:srgbClr val="00B050"/>
                </a:solidFill>
              </a:rPr>
              <a:t>… все начинается с любви!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119" y="1534450"/>
            <a:ext cx="5051424" cy="3788568"/>
          </a:xfrm>
        </p:spPr>
      </p:pic>
      <p:pic>
        <p:nvPicPr>
          <p:cNvPr id="4" name="Picture 6" descr="bbbbb 0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4450"/>
            <a:ext cx="5486163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40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</TotalTime>
  <Words>177</Words>
  <Application>Microsoft Office PowerPoint</Application>
  <PresentationFormat>Широкоэкранный</PresentationFormat>
  <Paragraphs>39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Monotype Corsiva</vt:lpstr>
      <vt:lpstr>Times New Roman</vt:lpstr>
      <vt:lpstr>Trebuchet MS</vt:lpstr>
      <vt:lpstr>Wingdings 3</vt:lpstr>
      <vt:lpstr>Грань</vt:lpstr>
      <vt:lpstr>Презентация PowerPoint</vt:lpstr>
      <vt:lpstr>Живой душе пускай рассудок служит!  Все начинается с любви!  </vt:lpstr>
      <vt:lpstr>Презентация PowerPoint</vt:lpstr>
      <vt:lpstr>Развивающее обучение</vt:lpstr>
      <vt:lpstr>Исследовательская творческая деятельность</vt:lpstr>
      <vt:lpstr>Информационно-коммуникативные технологии </vt:lpstr>
      <vt:lpstr>Наши успехи.</vt:lpstr>
      <vt:lpstr>Дифференцированный подход в обучении.</vt:lpstr>
      <vt:lpstr>… все начинается с любви!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2015-11-04T08:30:11Z</dcterms:created>
  <dcterms:modified xsi:type="dcterms:W3CDTF">2016-03-29T14:07:58Z</dcterms:modified>
</cp:coreProperties>
</file>