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9AEE9-212E-4531-A6A6-2F241023B3C5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4B420-309D-4EC8-B3A2-5F6EADB7C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4B420-309D-4EC8-B3A2-5F6EADB7C09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4B420-309D-4EC8-B3A2-5F6EADB7C09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4B420-309D-4EC8-B3A2-5F6EADB7C09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4B420-309D-4EC8-B3A2-5F6EADB7C09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4B420-309D-4EC8-B3A2-5F6EADB7C09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4B420-309D-4EC8-B3A2-5F6EADB7C09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4B420-309D-4EC8-B3A2-5F6EADB7C09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4B420-309D-4EC8-B3A2-5F6EADB7C09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4B420-309D-4EC8-B3A2-5F6EADB7C09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4B420-309D-4EC8-B3A2-5F6EADB7C09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4B420-309D-4EC8-B3A2-5F6EADB7C09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6642-FCC6-4CBC-A03F-7B1EB7C5E025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802F-72D2-489A-960B-A8E5F5FCB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6642-FCC6-4CBC-A03F-7B1EB7C5E025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802F-72D2-489A-960B-A8E5F5FCB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6642-FCC6-4CBC-A03F-7B1EB7C5E025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802F-72D2-489A-960B-A8E5F5FCB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6642-FCC6-4CBC-A03F-7B1EB7C5E025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802F-72D2-489A-960B-A8E5F5FCB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6642-FCC6-4CBC-A03F-7B1EB7C5E025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802F-72D2-489A-960B-A8E5F5FCB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6642-FCC6-4CBC-A03F-7B1EB7C5E025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802F-72D2-489A-960B-A8E5F5FCB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6642-FCC6-4CBC-A03F-7B1EB7C5E025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802F-72D2-489A-960B-A8E5F5FCB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6642-FCC6-4CBC-A03F-7B1EB7C5E025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802F-72D2-489A-960B-A8E5F5FCB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6642-FCC6-4CBC-A03F-7B1EB7C5E025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802F-72D2-489A-960B-A8E5F5FCB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6642-FCC6-4CBC-A03F-7B1EB7C5E025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802F-72D2-489A-960B-A8E5F5FCB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6642-FCC6-4CBC-A03F-7B1EB7C5E025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802F-72D2-489A-960B-A8E5F5FCB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86642-FCC6-4CBC-A03F-7B1EB7C5E025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6802F-72D2-489A-960B-A8E5F5FCB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чик\Desktop\127480267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-500090"/>
            <a:ext cx="4786314" cy="78581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14942" y="642919"/>
            <a:ext cx="3929058" cy="3857651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rgbClr val="FF0000"/>
                </a:solidFill>
              </a:rPr>
              <a:t>Введение.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    Тема склонения имён существительных была для нашего класса очень трудной, поэтому я составил по ней небольшую сказку.</a:t>
            </a:r>
            <a:br>
              <a:rPr lang="ru-RU" sz="2800" dirty="0" smtClean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6812280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Грамматическая сказка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941372"/>
          </a:xfrm>
        </p:spPr>
        <p:txBody>
          <a:bodyPr/>
          <a:lstStyle/>
          <a:p>
            <a:r>
              <a:rPr lang="ru-RU" dirty="0" err="1" smtClean="0"/>
              <a:t>Хамаанай</a:t>
            </a:r>
            <a:r>
              <a:rPr lang="ru-RU" dirty="0" smtClean="0"/>
              <a:t> падеж.</a:t>
            </a:r>
            <a:br>
              <a:rPr lang="ru-RU" dirty="0" smtClean="0"/>
            </a:br>
            <a:r>
              <a:rPr lang="ru-RU" dirty="0" err="1" smtClean="0"/>
              <a:t>Хэнэй</a:t>
            </a:r>
            <a:r>
              <a:rPr lang="ru-RU" dirty="0" smtClean="0"/>
              <a:t>? </a:t>
            </a:r>
            <a:r>
              <a:rPr lang="ru-RU" dirty="0" err="1" smtClean="0"/>
              <a:t>Юунэй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Жили были в волшебном лесу на грамматической поляне «</a:t>
            </a:r>
            <a:r>
              <a:rPr lang="ru-RU" sz="2000" dirty="0" err="1" smtClean="0"/>
              <a:t>Хамаанай</a:t>
            </a:r>
            <a:r>
              <a:rPr lang="ru-RU" sz="2000" dirty="0" smtClean="0"/>
              <a:t> падеж» грамматические грибы.</a:t>
            </a:r>
          </a:p>
          <a:p>
            <a:r>
              <a:rPr lang="ru-RU" sz="2000" dirty="0" smtClean="0"/>
              <a:t>Для того чтобы они хорошо росли, нужны были особые грамматические условия. </a:t>
            </a:r>
            <a:r>
              <a:rPr lang="ru-RU" sz="2000" dirty="0" err="1" smtClean="0"/>
              <a:t>Зайчата,лисички,бельчата</a:t>
            </a:r>
            <a:r>
              <a:rPr lang="ru-RU" sz="2000" dirty="0" smtClean="0"/>
              <a:t> любили собирать эти грибы.</a:t>
            </a:r>
          </a:p>
          <a:p>
            <a:r>
              <a:rPr lang="ru-RU" sz="2000" dirty="0" smtClean="0"/>
              <a:t>Вот, например, заяц собрал целое лукошко грибов.</a:t>
            </a:r>
          </a:p>
          <a:p>
            <a:r>
              <a:rPr lang="ru-RU" sz="2000" dirty="0" smtClean="0"/>
              <a:t>Они растут под раскидистым деревом, которое оканчивается на один согласный.</a:t>
            </a:r>
          </a:p>
          <a:p>
            <a:endParaRPr lang="ru-RU" sz="2000" dirty="0"/>
          </a:p>
          <a:p>
            <a:r>
              <a:rPr lang="ru-RU" sz="2000" dirty="0" err="1" smtClean="0"/>
              <a:t>Юунэй</a:t>
            </a:r>
            <a:r>
              <a:rPr lang="ru-RU" sz="2000" dirty="0" smtClean="0"/>
              <a:t>? </a:t>
            </a:r>
            <a:r>
              <a:rPr lang="ru-RU" sz="2000" dirty="0" err="1" smtClean="0"/>
              <a:t>Шандаганай</a:t>
            </a:r>
            <a:endParaRPr lang="ru-RU" sz="2000" dirty="0" smtClean="0"/>
          </a:p>
          <a:p>
            <a:r>
              <a:rPr lang="ru-RU" sz="2000" dirty="0"/>
              <a:t> </a:t>
            </a:r>
            <a:r>
              <a:rPr lang="ru-RU" sz="2000" dirty="0" smtClean="0"/>
              <a:t>               </a:t>
            </a:r>
            <a:r>
              <a:rPr lang="ru-RU" sz="2000" dirty="0" err="1" smtClean="0"/>
              <a:t>жэмэсэй</a:t>
            </a:r>
            <a:endParaRPr lang="ru-RU" sz="2000" dirty="0" smtClean="0"/>
          </a:p>
          <a:p>
            <a:r>
              <a:rPr lang="ru-RU" sz="2000" dirty="0"/>
              <a:t> </a:t>
            </a:r>
            <a:r>
              <a:rPr lang="ru-RU" sz="2000" dirty="0" smtClean="0"/>
              <a:t>               </a:t>
            </a:r>
            <a:r>
              <a:rPr lang="ru-RU" sz="2000" dirty="0" err="1" smtClean="0"/>
              <a:t>модоной</a:t>
            </a:r>
            <a:r>
              <a:rPr lang="ru-RU" sz="1600" dirty="0" smtClean="0"/>
              <a:t>.</a:t>
            </a:r>
            <a:endParaRPr lang="ru-RU" sz="1200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1 согласный – ай </a:t>
            </a:r>
            <a:r>
              <a:rPr lang="ru-RU" sz="2800" dirty="0" err="1" smtClean="0"/>
              <a:t>айай,ой</a:t>
            </a:r>
            <a:endParaRPr lang="ru-RU" sz="2800" dirty="0"/>
          </a:p>
        </p:txBody>
      </p:sp>
      <p:pic>
        <p:nvPicPr>
          <p:cNvPr id="2050" name="Picture 2" descr="C:\Users\Админчик\Desktop\det07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857364"/>
            <a:ext cx="3643306" cy="442915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3508379" cy="100013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2</a:t>
            </a:r>
            <a:r>
              <a:rPr lang="ru-RU" sz="4800" dirty="0" smtClean="0"/>
              <a:t>.-ын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428604"/>
            <a:ext cx="5357850" cy="6067427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2800" dirty="0" smtClean="0"/>
              <a:t>Краткие гласные; 2-3 согласные                     </a:t>
            </a:r>
          </a:p>
          <a:p>
            <a:r>
              <a:rPr lang="ru-RU" sz="2800" dirty="0" err="1" smtClean="0"/>
              <a:t>Хэнэй</a:t>
            </a:r>
            <a:r>
              <a:rPr lang="ru-RU" sz="2800" dirty="0" smtClean="0"/>
              <a:t>? </a:t>
            </a:r>
            <a:r>
              <a:rPr lang="ru-RU" sz="2800" dirty="0" err="1" smtClean="0"/>
              <a:t>Аба-абын</a:t>
            </a:r>
            <a:r>
              <a:rPr lang="ru-RU" sz="2800" dirty="0" smtClean="0"/>
              <a:t>   </a:t>
            </a:r>
            <a:r>
              <a:rPr lang="ru-RU" sz="2800" dirty="0" err="1" smtClean="0"/>
              <a:t>банк-банкын</a:t>
            </a:r>
            <a:endParaRPr lang="ru-RU" sz="2800" dirty="0" smtClean="0"/>
          </a:p>
          <a:p>
            <a:r>
              <a:rPr lang="ru-RU" sz="2800" dirty="0"/>
              <a:t> </a:t>
            </a:r>
            <a:r>
              <a:rPr lang="ru-RU" sz="2800" dirty="0" smtClean="0"/>
              <a:t>             </a:t>
            </a:r>
            <a:r>
              <a:rPr lang="ru-RU" sz="2800" dirty="0" err="1" smtClean="0"/>
              <a:t>аха-ахын</a:t>
            </a:r>
            <a:r>
              <a:rPr lang="ru-RU" sz="2800" dirty="0" smtClean="0"/>
              <a:t>   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Второй гриб –</a:t>
            </a:r>
            <a:r>
              <a:rPr lang="ru-RU" sz="2400" dirty="0" err="1" smtClean="0"/>
              <a:t>ын</a:t>
            </a:r>
            <a:r>
              <a:rPr lang="ru-RU" sz="2400" dirty="0" smtClean="0"/>
              <a:t> растёт при таких грамматических условиях, когда грамматическое солнце сверкает лучами, оканчивающимися на краткие гласные и ещё идёт дождик</a:t>
            </a:r>
          </a:p>
          <a:p>
            <a:r>
              <a:rPr lang="ru-RU" sz="2400" dirty="0" smtClean="0"/>
              <a:t>с каплями, оканчивающимися на 2-3 согласные. </a:t>
            </a:r>
            <a:endParaRPr lang="ru-RU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642918"/>
            <a:ext cx="228601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Блок-схема: объединение 7"/>
          <p:cNvSpPr/>
          <p:nvPr/>
        </p:nvSpPr>
        <p:spPr>
          <a:xfrm>
            <a:off x="6072198" y="2285992"/>
            <a:ext cx="71438" cy="71438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9" name="Блок-схема: объединение 8"/>
          <p:cNvSpPr/>
          <p:nvPr/>
        </p:nvSpPr>
        <p:spPr>
          <a:xfrm>
            <a:off x="6429388" y="2285992"/>
            <a:ext cx="214314" cy="185734"/>
          </a:xfrm>
          <a:prstGeom prst="flowChartMerg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извлечение 9"/>
          <p:cNvSpPr/>
          <p:nvPr/>
        </p:nvSpPr>
        <p:spPr>
          <a:xfrm>
            <a:off x="7000892" y="2071678"/>
            <a:ext cx="285752" cy="214314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1" name="Облако 10"/>
          <p:cNvSpPr/>
          <p:nvPr/>
        </p:nvSpPr>
        <p:spPr>
          <a:xfrm>
            <a:off x="6715140" y="1000108"/>
            <a:ext cx="1928826" cy="1628780"/>
          </a:xfrm>
          <a:prstGeom prst="cloud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объединение 11"/>
          <p:cNvSpPr/>
          <p:nvPr/>
        </p:nvSpPr>
        <p:spPr>
          <a:xfrm>
            <a:off x="8643966" y="2500306"/>
            <a:ext cx="214314" cy="214314"/>
          </a:xfrm>
          <a:prstGeom prst="flowChartMerg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3" name="Блок-схема: объединение 12"/>
          <p:cNvSpPr/>
          <p:nvPr/>
        </p:nvSpPr>
        <p:spPr>
          <a:xfrm>
            <a:off x="7643834" y="2643182"/>
            <a:ext cx="357190" cy="285752"/>
          </a:xfrm>
          <a:prstGeom prst="flowChartMerg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285728"/>
            <a:ext cx="1679575" cy="1214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66880" y="438128"/>
            <a:ext cx="1679575" cy="1214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428604"/>
            <a:ext cx="1679575" cy="1214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 useBgFill="1">
        <p:nvSpPr>
          <p:cNvPr id="16" name="Облако 15"/>
          <p:cNvSpPr/>
          <p:nvPr/>
        </p:nvSpPr>
        <p:spPr>
          <a:xfrm>
            <a:off x="6867540" y="1152508"/>
            <a:ext cx="1928826" cy="1628780"/>
          </a:xfrm>
          <a:prstGeom prst="cloud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714620"/>
            <a:ext cx="5486400" cy="150019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-</a:t>
            </a:r>
            <a:r>
              <a:rPr lang="ru-RU" sz="3600" dirty="0" err="1" smtClean="0"/>
              <a:t>иин</a:t>
            </a:r>
            <a:endParaRPr lang="ru-RU" sz="3600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12500" b="12500"/>
          <a:stretch>
            <a:fillRect/>
          </a:stretch>
        </p:blipFill>
        <p:spPr bwMode="auto">
          <a:xfrm>
            <a:off x="2071670" y="285728"/>
            <a:ext cx="4500594" cy="228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28728" y="4286256"/>
            <a:ext cx="6929486" cy="2214578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Для третьего грибочка –</a:t>
            </a:r>
            <a:r>
              <a:rPr lang="ru-RU" sz="2000" b="1" dirty="0" err="1" smtClean="0"/>
              <a:t>иин</a:t>
            </a:r>
            <a:r>
              <a:rPr lang="ru-RU" sz="2000" b="1" dirty="0" smtClean="0"/>
              <a:t> нужны солнечные лучи с безударными гласными  </a:t>
            </a:r>
            <a:r>
              <a:rPr lang="ru-RU" sz="2000" b="1" dirty="0" err="1" smtClean="0"/>
              <a:t>и,я</a:t>
            </a:r>
            <a:r>
              <a:rPr lang="ru-RU" sz="2000" b="1" dirty="0" smtClean="0"/>
              <a:t>; с мягким знаком на конце. </a:t>
            </a:r>
          </a:p>
          <a:p>
            <a:r>
              <a:rPr lang="ru-RU" sz="2000" b="1" dirty="0"/>
              <a:t> </a:t>
            </a:r>
            <a:r>
              <a:rPr lang="ru-RU" sz="2000" b="1" dirty="0" smtClean="0"/>
              <a:t>Аня –</a:t>
            </a:r>
            <a:r>
              <a:rPr lang="ru-RU" sz="2000" b="1" dirty="0" err="1" smtClean="0"/>
              <a:t>Аниин,Ваня-Ваниин,Катя-Катиин,Настя-Настиин</a:t>
            </a:r>
            <a:r>
              <a:rPr lang="ru-RU" sz="2000" b="1" dirty="0" smtClean="0"/>
              <a:t>.</a:t>
            </a:r>
          </a:p>
          <a:p>
            <a:r>
              <a:rPr lang="ru-RU" sz="2000" b="1" dirty="0" err="1" smtClean="0"/>
              <a:t>Январь-январиин,февралиин,апрелиин,июниин,июлиин</a:t>
            </a:r>
            <a:r>
              <a:rPr lang="ru-RU" sz="2000" b="1" dirty="0" smtClean="0"/>
              <a:t>,</a:t>
            </a:r>
          </a:p>
          <a:p>
            <a:r>
              <a:rPr lang="ru-RU" sz="2000" b="1" dirty="0" err="1" smtClean="0"/>
              <a:t>сентябриин,октябриин,ноябриин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2928934"/>
            <a:ext cx="250033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3571876"/>
            <a:ext cx="5486400" cy="1857388"/>
          </a:xfrm>
        </p:spPr>
        <p:txBody>
          <a:bodyPr/>
          <a:lstStyle/>
          <a:p>
            <a:r>
              <a:rPr lang="ru-RU" dirty="0" smtClean="0"/>
              <a:t>Четвёртый гриб совершенно особенный, с красивым названием –гай, любит его ёжик –</a:t>
            </a:r>
            <a:r>
              <a:rPr lang="ru-RU" dirty="0" err="1" smtClean="0"/>
              <a:t>заряа</a:t>
            </a:r>
            <a:r>
              <a:rPr lang="ru-RU" dirty="0" smtClean="0"/>
              <a:t>, потому что он растёт там, где встречаются долгие гласные на конце и заднеязычный н. </a:t>
            </a:r>
            <a:endParaRPr lang="ru-RU" dirty="0"/>
          </a:p>
        </p:txBody>
      </p:sp>
      <p:pic>
        <p:nvPicPr>
          <p:cNvPr id="6146" name="Picture 2" descr="C:\Users\Админчик\Desktop\35017204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1048" r="1048"/>
          <a:stretch>
            <a:fillRect/>
          </a:stretch>
        </p:blipFill>
        <p:spPr bwMode="auto">
          <a:xfrm>
            <a:off x="1792288" y="612775"/>
            <a:ext cx="5565794" cy="2816225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/>
              <a:t>Заряа-заряагай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4071942"/>
            <a:ext cx="5486400" cy="56673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5.-н</a:t>
            </a:r>
            <a:endParaRPr lang="ru-RU" sz="24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7627" r="7627"/>
          <a:stretch>
            <a:fillRect/>
          </a:stretch>
        </p:blipFill>
        <p:spPr bwMode="auto">
          <a:xfrm>
            <a:off x="1792288" y="142853"/>
            <a:ext cx="463710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57356" y="5072074"/>
            <a:ext cx="5486400" cy="1571636"/>
          </a:xfrm>
        </p:spPr>
        <p:txBody>
          <a:bodyPr/>
          <a:lstStyle/>
          <a:p>
            <a:r>
              <a:rPr lang="ru-RU" sz="2000" dirty="0" smtClean="0"/>
              <a:t>И наконец, пятый грибочек –</a:t>
            </a:r>
            <a:r>
              <a:rPr lang="ru-RU" sz="2000" dirty="0" err="1" smtClean="0"/>
              <a:t>н</a:t>
            </a:r>
            <a:r>
              <a:rPr lang="ru-RU" sz="2000" dirty="0" smtClean="0"/>
              <a:t> любят его </a:t>
            </a:r>
            <a:r>
              <a:rPr lang="ru-RU" sz="2000" dirty="0" err="1" smtClean="0"/>
              <a:t>баабгай</a:t>
            </a:r>
            <a:r>
              <a:rPr lang="ru-RU" sz="2000" dirty="0" smtClean="0"/>
              <a:t> и </a:t>
            </a:r>
            <a:r>
              <a:rPr lang="ru-RU" sz="2000" dirty="0" err="1" smtClean="0"/>
              <a:t>гахай</a:t>
            </a:r>
            <a:r>
              <a:rPr lang="ru-RU" sz="2000" dirty="0" smtClean="0"/>
              <a:t>, потому что  он растёт возле слов с основой на дифтонг.</a:t>
            </a:r>
          </a:p>
          <a:p>
            <a:r>
              <a:rPr lang="ru-RU" sz="2000" dirty="0" err="1" smtClean="0"/>
              <a:t>Баабгай</a:t>
            </a:r>
            <a:r>
              <a:rPr lang="ru-RU" sz="2000" dirty="0" smtClean="0"/>
              <a:t> –</a:t>
            </a:r>
            <a:r>
              <a:rPr lang="ru-RU" sz="2000" dirty="0" err="1" smtClean="0"/>
              <a:t>баабгайн,гахайн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3429000"/>
            <a:ext cx="200026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 t="12500" b="12500"/>
          <a:stretch>
            <a:fillRect/>
          </a:stretch>
        </p:blipFill>
        <p:spPr bwMode="auto">
          <a:xfrm>
            <a:off x="3214678" y="0"/>
            <a:ext cx="4357718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57940" cy="10826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/>
              <a:t>грибочки –</a:t>
            </a:r>
            <a:r>
              <a:rPr lang="ru-RU" sz="3600" b="1" dirty="0" err="1" smtClean="0"/>
              <a:t>ын,иин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2000240"/>
            <a:ext cx="4114800" cy="4500594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b="1" dirty="0" smtClean="0"/>
              <a:t>Второй гриб –</a:t>
            </a:r>
            <a:r>
              <a:rPr lang="ru-RU" b="1" dirty="0" err="1" smtClean="0"/>
              <a:t>ын</a:t>
            </a:r>
            <a:r>
              <a:rPr lang="ru-RU" b="1" dirty="0" smtClean="0"/>
              <a:t> растёт при таких грамматических условиях, когда грамматическое солнце сверкает лучами, оканчивающимися на краткие гласные и ещё идёт дождик</a:t>
            </a:r>
          </a:p>
          <a:p>
            <a:r>
              <a:rPr lang="ru-RU" b="1" dirty="0" smtClean="0"/>
              <a:t>с каплями, оканчивающимися на 2-3 согласные. </a:t>
            </a:r>
          </a:p>
          <a:p>
            <a:r>
              <a:rPr lang="ru-RU" b="1" dirty="0" err="1" smtClean="0"/>
              <a:t>Аба-абын,банк-б</a:t>
            </a:r>
            <a:r>
              <a:rPr lang="ru-RU" dirty="0" err="1" smtClean="0"/>
              <a:t>анкын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3438" y="1600200"/>
            <a:ext cx="4043362" cy="4829196"/>
          </a:xfrm>
        </p:spPr>
        <p:txBody>
          <a:bodyPr>
            <a:normAutofit fontScale="77500" lnSpcReduction="20000"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Для третьего грибочка –</a:t>
            </a:r>
            <a:r>
              <a:rPr lang="ru-RU" b="1" dirty="0" err="1" smtClean="0"/>
              <a:t>иин</a:t>
            </a:r>
            <a:r>
              <a:rPr lang="ru-RU" b="1" dirty="0" smtClean="0"/>
              <a:t> нужны солнечные лучи с безударными гласными  </a:t>
            </a:r>
            <a:r>
              <a:rPr lang="ru-RU" b="1" dirty="0" err="1" smtClean="0"/>
              <a:t>и,я</a:t>
            </a:r>
            <a:r>
              <a:rPr lang="ru-RU" b="1" dirty="0" smtClean="0"/>
              <a:t>; с мягким знаком на конце. </a:t>
            </a:r>
          </a:p>
          <a:p>
            <a:r>
              <a:rPr lang="ru-RU" b="1" dirty="0" smtClean="0"/>
              <a:t> Аня –</a:t>
            </a:r>
            <a:r>
              <a:rPr lang="ru-RU" b="1" dirty="0" err="1" smtClean="0"/>
              <a:t>Аниин,Ваня-Ваниин,Катя-Катиин,Настя-Настиин</a:t>
            </a:r>
            <a:r>
              <a:rPr lang="ru-RU" b="1" dirty="0" smtClean="0"/>
              <a:t>.</a:t>
            </a:r>
          </a:p>
          <a:p>
            <a:r>
              <a:rPr lang="ru-RU" b="1" dirty="0" err="1" smtClean="0"/>
              <a:t>Январь-январиин,февралиин,апрелиин,июниин,июлиин</a:t>
            </a:r>
            <a:r>
              <a:rPr lang="ru-RU" b="1" dirty="0" smtClean="0"/>
              <a:t>,</a:t>
            </a:r>
          </a:p>
          <a:p>
            <a:r>
              <a:rPr lang="ru-RU" b="1" dirty="0" err="1" smtClean="0"/>
              <a:t>сентябриин,октябриин,ноябриин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0" name="Облако 9"/>
          <p:cNvSpPr/>
          <p:nvPr/>
        </p:nvSpPr>
        <p:spPr>
          <a:xfrm>
            <a:off x="428596" y="0"/>
            <a:ext cx="1500198" cy="1357298"/>
          </a:xfrm>
          <a:prstGeom prst="cloud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объединение 10"/>
          <p:cNvSpPr/>
          <p:nvPr/>
        </p:nvSpPr>
        <p:spPr>
          <a:xfrm>
            <a:off x="1214414" y="1428736"/>
            <a:ext cx="285752" cy="214314"/>
          </a:xfrm>
          <a:prstGeom prst="flowChartMerg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объединение 11"/>
          <p:cNvSpPr/>
          <p:nvPr/>
        </p:nvSpPr>
        <p:spPr>
          <a:xfrm>
            <a:off x="428596" y="1357298"/>
            <a:ext cx="357190" cy="142876"/>
          </a:xfrm>
          <a:prstGeom prst="flowChartMerg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объединение 12"/>
          <p:cNvSpPr/>
          <p:nvPr/>
        </p:nvSpPr>
        <p:spPr>
          <a:xfrm>
            <a:off x="2000232" y="1285860"/>
            <a:ext cx="214314" cy="285752"/>
          </a:xfrm>
          <a:prstGeom prst="flowChartMerg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 t="12500" b="12500"/>
          <a:stretch>
            <a:fillRect/>
          </a:stretch>
        </p:blipFill>
        <p:spPr bwMode="auto">
          <a:xfrm>
            <a:off x="3214678" y="0"/>
            <a:ext cx="4357718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57940" cy="10826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/>
              <a:t>грибочки –</a:t>
            </a:r>
            <a:r>
              <a:rPr lang="ru-RU" sz="3600" b="1" dirty="0" err="1" smtClean="0"/>
              <a:t>ын,иин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2000240"/>
            <a:ext cx="4114800" cy="4500594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b="1" dirty="0" smtClean="0"/>
              <a:t>Второй гриб –</a:t>
            </a:r>
            <a:r>
              <a:rPr lang="ru-RU" b="1" dirty="0" err="1" smtClean="0"/>
              <a:t>ын</a:t>
            </a:r>
            <a:r>
              <a:rPr lang="ru-RU" b="1" dirty="0" smtClean="0"/>
              <a:t> растёт при таких грамматических условиях, когда грамматическое солнце сверкает лучами, оканчивающимися на краткие гласные и ещё идёт дождик</a:t>
            </a:r>
          </a:p>
          <a:p>
            <a:r>
              <a:rPr lang="ru-RU" b="1" dirty="0" smtClean="0"/>
              <a:t>с каплями, оканчивающимися на 2-3 согласные. </a:t>
            </a:r>
          </a:p>
          <a:p>
            <a:r>
              <a:rPr lang="ru-RU" b="1" dirty="0" err="1" smtClean="0"/>
              <a:t>Аба-абын,банк-б</a:t>
            </a:r>
            <a:r>
              <a:rPr lang="ru-RU" dirty="0" err="1" smtClean="0"/>
              <a:t>анкын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3438" y="1600200"/>
            <a:ext cx="4043362" cy="4829196"/>
          </a:xfrm>
        </p:spPr>
        <p:txBody>
          <a:bodyPr>
            <a:normAutofit fontScale="77500" lnSpcReduction="20000"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Для третьего грибочка –</a:t>
            </a:r>
            <a:r>
              <a:rPr lang="ru-RU" b="1" dirty="0" err="1" smtClean="0"/>
              <a:t>иин</a:t>
            </a:r>
            <a:r>
              <a:rPr lang="ru-RU" b="1" dirty="0" smtClean="0"/>
              <a:t> нужны солнечные лучи с безударными гласными  </a:t>
            </a:r>
            <a:r>
              <a:rPr lang="ru-RU" b="1" dirty="0" err="1" smtClean="0"/>
              <a:t>и,я</a:t>
            </a:r>
            <a:r>
              <a:rPr lang="ru-RU" b="1" dirty="0" smtClean="0"/>
              <a:t>; с мягким знаком на конце. </a:t>
            </a:r>
          </a:p>
          <a:p>
            <a:r>
              <a:rPr lang="ru-RU" b="1" dirty="0" smtClean="0"/>
              <a:t> Аня –</a:t>
            </a:r>
            <a:r>
              <a:rPr lang="ru-RU" b="1" dirty="0" err="1" smtClean="0"/>
              <a:t>Аниин,Ваня-Ваниин,Катя-Катиин,Настя-Настиин</a:t>
            </a:r>
            <a:r>
              <a:rPr lang="ru-RU" b="1" dirty="0" smtClean="0"/>
              <a:t>.</a:t>
            </a:r>
          </a:p>
          <a:p>
            <a:r>
              <a:rPr lang="ru-RU" b="1" dirty="0" err="1" smtClean="0"/>
              <a:t>Январь-январиин,февралиин,апре</a:t>
            </a:r>
            <a:endParaRPr lang="ru-RU" b="1" dirty="0" smtClean="0"/>
          </a:p>
          <a:p>
            <a:r>
              <a:rPr lang="ru-RU" b="1" dirty="0" err="1" smtClean="0"/>
              <a:t>лиин,июниин,июлиин</a:t>
            </a:r>
            <a:r>
              <a:rPr lang="ru-RU" b="1" dirty="0" smtClean="0"/>
              <a:t>,</a:t>
            </a:r>
          </a:p>
          <a:p>
            <a:r>
              <a:rPr lang="ru-RU" b="1" dirty="0" err="1" smtClean="0"/>
              <a:t>сентябриин,октябриин,ноябриин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0" name="Облако 9"/>
          <p:cNvSpPr/>
          <p:nvPr/>
        </p:nvSpPr>
        <p:spPr>
          <a:xfrm>
            <a:off x="428596" y="0"/>
            <a:ext cx="1500198" cy="1357298"/>
          </a:xfrm>
          <a:prstGeom prst="cloud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объединение 10"/>
          <p:cNvSpPr/>
          <p:nvPr/>
        </p:nvSpPr>
        <p:spPr>
          <a:xfrm>
            <a:off x="1214414" y="1428736"/>
            <a:ext cx="285752" cy="214314"/>
          </a:xfrm>
          <a:prstGeom prst="flowChartMerg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объединение 11"/>
          <p:cNvSpPr/>
          <p:nvPr/>
        </p:nvSpPr>
        <p:spPr>
          <a:xfrm>
            <a:off x="428596" y="1357298"/>
            <a:ext cx="357190" cy="142876"/>
          </a:xfrm>
          <a:prstGeom prst="flowChartMerg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объединение 12"/>
          <p:cNvSpPr/>
          <p:nvPr/>
        </p:nvSpPr>
        <p:spPr>
          <a:xfrm>
            <a:off x="2000232" y="1285860"/>
            <a:ext cx="214314" cy="285752"/>
          </a:xfrm>
          <a:prstGeom prst="flowChartMerg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4043362" cy="2571744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i="1" dirty="0" smtClean="0"/>
              <a:t>Грибочки –гай, -н</a:t>
            </a:r>
            <a:r>
              <a:rPr lang="ru-RU" i="1" dirty="0" smtClean="0"/>
              <a:t>.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/>
              <a:t>Четвёртый гриб совершенно особенный, с красивым названием –гай, любит его ёжик –</a:t>
            </a:r>
            <a:r>
              <a:rPr lang="ru-RU" sz="2200" b="1" dirty="0" err="1" smtClean="0"/>
              <a:t>заряа</a:t>
            </a:r>
            <a:r>
              <a:rPr lang="ru-RU" sz="2200" b="1" dirty="0" smtClean="0"/>
              <a:t>, потому что он растёт там, где встречаются долгие гласные на конце и заднеязычный н. 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571472" y="0"/>
            <a:ext cx="3500462" cy="45719"/>
          </a:xfrm>
        </p:spPr>
        <p:txBody>
          <a:bodyPr>
            <a:normAutofit fontScale="25000" lnSpcReduction="20000"/>
          </a:bodyPr>
          <a:lstStyle/>
          <a:p>
            <a:endParaRPr lang="ru-RU" i="1" dirty="0"/>
          </a:p>
        </p:txBody>
      </p:sp>
      <p:pic>
        <p:nvPicPr>
          <p:cNvPr id="8" name="Picture 2" descr="C:\Users\Админчик\Desktop\3501720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457200" y="2667193"/>
            <a:ext cx="4040188" cy="2966652"/>
          </a:xfrm>
          <a:prstGeom prst="rect">
            <a:avLst/>
          </a:prstGeom>
          <a:noFill/>
        </p:spPr>
      </p:pic>
      <p:sp>
        <p:nvSpPr>
          <p:cNvPr id="12" name="Текст 11"/>
          <p:cNvSpPr>
            <a:spLocks noGrp="1"/>
          </p:cNvSpPr>
          <p:nvPr>
            <p:ph type="body" sz="quarter" idx="3"/>
          </p:nvPr>
        </p:nvSpPr>
        <p:spPr>
          <a:xfrm>
            <a:off x="4645025" y="0"/>
            <a:ext cx="4041775" cy="2500306"/>
          </a:xfrm>
        </p:spPr>
        <p:txBody>
          <a:bodyPr/>
          <a:lstStyle/>
          <a:p>
            <a:r>
              <a:rPr lang="ru-RU" dirty="0" smtClean="0"/>
              <a:t>И наконец, пятый грибочек – </a:t>
            </a:r>
            <a:r>
              <a:rPr lang="ru-RU" dirty="0" err="1" smtClean="0"/>
              <a:t>н</a:t>
            </a:r>
            <a:r>
              <a:rPr lang="ru-RU" dirty="0" smtClean="0"/>
              <a:t>  любят его </a:t>
            </a:r>
            <a:r>
              <a:rPr lang="ru-RU" dirty="0" err="1" smtClean="0"/>
              <a:t>баабгай</a:t>
            </a:r>
            <a:r>
              <a:rPr lang="ru-RU" dirty="0" smtClean="0"/>
              <a:t> и </a:t>
            </a:r>
            <a:r>
              <a:rPr lang="ru-RU" dirty="0" err="1" smtClean="0"/>
              <a:t>гахай</a:t>
            </a:r>
            <a:r>
              <a:rPr lang="ru-RU" dirty="0" smtClean="0"/>
              <a:t>, потому что  он растёт возле слов с основой на дифтонг.</a:t>
            </a:r>
          </a:p>
          <a:p>
            <a:r>
              <a:rPr lang="ru-RU" dirty="0" err="1" smtClean="0"/>
              <a:t>Баабгай</a:t>
            </a:r>
            <a:r>
              <a:rPr lang="ru-RU" dirty="0" smtClean="0"/>
              <a:t> –</a:t>
            </a:r>
            <a:r>
              <a:rPr lang="ru-RU" dirty="0" err="1" smtClean="0"/>
              <a:t>баабгайн,гахайн</a:t>
            </a:r>
            <a:endParaRPr lang="ru-RU" dirty="0"/>
          </a:p>
        </p:txBody>
      </p:sp>
      <p:pic>
        <p:nvPicPr>
          <p:cNvPr id="10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 bwMode="auto">
          <a:xfrm>
            <a:off x="4929190" y="2643182"/>
            <a:ext cx="3857652" cy="3000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</TotalTime>
  <Words>385</Words>
  <Application>Microsoft Office PowerPoint</Application>
  <PresentationFormat>Экран (4:3)</PresentationFormat>
  <Paragraphs>69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Введение.     Тема склонения имён существительных была для нашего класса очень трудной, поэтому я составил по ней небольшую сказку. </vt:lpstr>
      <vt:lpstr>Хамаанай падеж. Хэнэй? Юунэй?</vt:lpstr>
      <vt:lpstr>2.-ын</vt:lpstr>
      <vt:lpstr>-иин</vt:lpstr>
      <vt:lpstr>Четвёртый гриб совершенно особенный, с красивым названием –гай, любит его ёжик –заряа, потому что он растёт там, где встречаются долгие гласные на конце и заднеязычный н. </vt:lpstr>
      <vt:lpstr>5.-н</vt:lpstr>
      <vt:lpstr>   грибочки –ын,иин.</vt:lpstr>
      <vt:lpstr>   грибочки –ын,иин.</vt:lpstr>
      <vt:lpstr>Грибочки –гай, -н. Четвёртый гриб совершенно особенный, с красивым названием –гай, любит его ёжик –заряа, потому что он растёт там, где встречаются долгие гласные на конце и заднеязычный н. .</vt:lpstr>
      <vt:lpstr>Грамматическая сказка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Грамматическая сказка «Хамаанай падеж».</dc:title>
  <dc:creator>Админчик</dc:creator>
  <cp:lastModifiedBy>Админчик</cp:lastModifiedBy>
  <cp:revision>34</cp:revision>
  <dcterms:created xsi:type="dcterms:W3CDTF">2010-11-14T11:13:33Z</dcterms:created>
  <dcterms:modified xsi:type="dcterms:W3CDTF">2010-11-24T04:05:40Z</dcterms:modified>
</cp:coreProperties>
</file>