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5" autoAdjust="0"/>
    <p:restoredTop sz="86396" autoAdjust="0"/>
  </p:normalViewPr>
  <p:slideViewPr>
    <p:cSldViewPr>
      <p:cViewPr>
        <p:scale>
          <a:sx n="65" d="100"/>
          <a:sy n="65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9D%D0%A0" TargetMode="External"/><Relationship Id="rId3" Type="http://schemas.openxmlformats.org/officeDocument/2006/relationships/hyperlink" Target="https://ru.wikipedia.org/wiki/%D0%9D%D0%B0%D0%B4%D0%B5%D0%B6%D0%B4%D0%B8%D0%BD%D1%81%D0%BA%D0%B8%D0%B9_%D1%80%D0%B0%D0%B9%D0%BE%D0%BD" TargetMode="External"/><Relationship Id="rId7" Type="http://schemas.openxmlformats.org/officeDocument/2006/relationships/hyperlink" Target="https://ru.wikipedia.org/wiki/%D0%A2%D1%83%D0%BC%D0%B0%D0%BD%D0%BD%D0%B0%D1%8F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s://ru.wikipedia.org/wiki/%D0%A5%D0%B0%D1%81%D0%B0%D0%BD%D1%81%D0%BA%D0%B8%D0%B9_%D1%80%D0%B0%D0%B9%D0%BE%D0%B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F%D0%BF%D0%BE%D0%BD%D1%81%D0%BA%D0%BE%D0%B5_%D0%BC%D0%BE%D1%80%D0%B5" TargetMode="External"/><Relationship Id="rId11" Type="http://schemas.openxmlformats.org/officeDocument/2006/relationships/hyperlink" Target="https://ru.wikipedia.org/wiki/%D0%97%D0%B5%D0%BC%D0%BB%D1%8F_%D0%BB%D0%B5%D0%BE%D0%BF%D0%B0%D1%80%D0%B4%D0%B0" TargetMode="External"/><Relationship Id="rId5" Type="http://schemas.openxmlformats.org/officeDocument/2006/relationships/hyperlink" Target="https://ru.wikipedia.org/wiki/%D0%90%D0%BC%D1%83%D1%80%D1%81%D0%BA%D0%B8%D0%B9_%D0%B7%D0%B0%D0%BB%D0%B8%D0%B2" TargetMode="External"/><Relationship Id="rId10" Type="http://schemas.openxmlformats.org/officeDocument/2006/relationships/hyperlink" Target="https://ru.wikipedia.org/w/index.php?title=%D0%9F%D1%80%D0%B8%D0%BC%D0%BE%D1%80%D1%81%D0%BA%D0%B0%D1%8F_(%D1%81%D1%82%D0%B0%D0%BD%D1%86%D0%B8%D1%8F)&amp;action=edit&amp;redlink=1" TargetMode="External"/><Relationship Id="rId4" Type="http://schemas.openxmlformats.org/officeDocument/2006/relationships/hyperlink" Target="https://ru.wikipedia.org/wiki/%D0%A3%D1%81%D1%81%D1%83%D1%80%D0%B8%D0%B9%D1%81%D0%BA%D0%B8%D0%B9_%D0%B3%D0%BE%D1%80%D0%BE%D0%B4%D1%81%D0%BA%D0%BE%D0%B9_%D0%BE%D0%BA%D1%80%D1%83%D0%B3" TargetMode="External"/><Relationship Id="rId9" Type="http://schemas.openxmlformats.org/officeDocument/2006/relationships/hyperlink" Target="https://ru.wikipedia.org/wiki/%D0%9C%D0%B5%D0%BB%D0%BA%D0%BE%D0%B2%D0%BE%D0%B4%D0%BD%D0%B0%D1%8F_(%D0%B1%D1%83%D1%85%D1%82%D0%B0,_%D0%90%D0%BC%D1%83%D1%80%D1%81%D0%BA%D0%B8%D0%B9_%D0%B7%D0%B0%D0%BB%D0%B8%D0%B2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ishki.net/1492911-10-nacionalnyh-parkov-i-zapovednikov-rossii-kotorye-nuzhno-posetit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0%D0%BE%D0%B4%D1%81%D0%BA%D0%BE%D0%B9_%D0%BE%D0%BA%D1%80%D1%83%D0%B3_%D0%91%D0%B0%D0%BB%D0%B0%D1%88%D0%B8%D1%85%D0%B0" TargetMode="External"/><Relationship Id="rId13" Type="http://schemas.openxmlformats.org/officeDocument/2006/relationships/hyperlink" Target="https://ru.wikipedia.org/wiki/%D0%9B%D0%B5%D1%81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C%D0%BE%D1%81%D0%BA%D0%BE%D0%B2%D1%81%D0%BA%D0%B0%D1%8F_%D0%BE%D0%B1%D0%BB%D0%B0%D1%81%D1%82%D1%8C" TargetMode="External"/><Relationship Id="rId12" Type="http://schemas.openxmlformats.org/officeDocument/2006/relationships/hyperlink" Target="https://ru.wikipedia.org/wiki/%D0%9C%D1%8B%D1%82%D0%B8%D1%89%D0%B8%D0%BD%D1%81%D0%BA%D0%B8%D0%B9_%D1%80%D0%B0%D0%B9%D0%BE%D0%BD" TargetMode="External"/><Relationship Id="rId2" Type="http://schemas.openxmlformats.org/officeDocument/2006/relationships/hyperlink" Target="https://ru.wikipedia.org/wiki/%D0%9D%D0%B0%D1%86%D0%B8%D0%BE%D0%BD%D0%B0%D0%BB%D1%8C%D0%BD%D1%8B%D0%B9_%D0%BF%D0%B0%D1%80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93%D0%BE%D1%80%D0%BE%D0%B4%D1%81%D0%BA%D0%BE%D0%B5_%D0%BF%D0%BE%D1%81%D0%B5%D0%BB%D0%B5%D0%BD%D0%B8%D0%B5_%D0%9C%D1%8B%D1%82%D0%B8%D1%89%D0%B8" TargetMode="External"/><Relationship Id="rId5" Type="http://schemas.openxmlformats.org/officeDocument/2006/relationships/hyperlink" Target="https://ru.wikipedia.org/wiki/%D0%9B%D0%BE%D1%81%D0%B8%D0%BD%D1%8B%D0%B9_%D0%9E%D1%81%D1%82%D1%80%D0%BE%D0%B2" TargetMode="External"/><Relationship Id="rId10" Type="http://schemas.openxmlformats.org/officeDocument/2006/relationships/hyperlink" Target="https://ru.wikipedia.org/wiki/%D0%A9%D0%B5%D0%BB%D0%BA%D0%BE%D0%B2%D1%81%D0%BA%D0%B8%D0%B9_%D1%80%D0%B0%D0%B9%D0%BE%D0%BD" TargetMode="External"/><Relationship Id="rId4" Type="http://schemas.openxmlformats.org/officeDocument/2006/relationships/hyperlink" Target="https://ru.wikipedia.org/wiki/%D0%A1%D0%BE%D1%87%D0%B8%D0%BD%D1%81%D0%BA%D0%B8%D0%B9_%D0%BD%D0%B0%D1%86%D0%B8%D0%BE%D0%BD%D0%B0%D0%BB%D1%8C%D0%BD%D1%8B%D0%B9_%D0%BF%D0%B0%D1%80%D0%BA" TargetMode="External"/><Relationship Id="rId9" Type="http://schemas.openxmlformats.org/officeDocument/2006/relationships/hyperlink" Target="https://ru.wikipedia.org/wiki/%D0%93%D0%BE%D1%80%D0%BE%D0%B4%D1%81%D0%BA%D0%BE%D0%B9_%D0%BE%D0%BA%D1%80%D1%83%D0%B3_%D0%9A%D0%BE%D1%80%D0%BE%D0%BB%D1%91%D0%B2" TargetMode="External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ru.wikipedia.org/wiki/%D0%A5%D0%B0%D0%BC%D0%B0%D1%80-%D0%94%D0%B0%D0%B1%D0%B0%D0%BD" TargetMode="External"/><Relationship Id="rId7" Type="http://schemas.openxmlformats.org/officeDocument/2006/relationships/hyperlink" Target="https://ru.wikipedia.org/wiki/%D0%A1%D0%B5%D0%BB%D0%B5%D0%BD%D0%B3%D0%B8%D0%BD%D1%81%D0%BA%D0%B8%D0%B9_%D1%80%D0%B0%D0%B9%D0%BE%D0%BD" TargetMode="External"/><Relationship Id="rId2" Type="http://schemas.openxmlformats.org/officeDocument/2006/relationships/hyperlink" Target="https://ru.wikipedia.org/wiki/%D0%97%D0%B0%D0%BF%D0%BE%D0%B2%D0%B5%D0%B4%D0%BD%D0%B8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4%D0%B6%D0%B8%D0%B4%D0%B8%D0%BD%D1%81%D0%BA%D0%B8%D0%B9_%D1%80%D0%B0%D0%B9%D0%BE%D0%BD" TargetMode="External"/><Relationship Id="rId5" Type="http://schemas.openxmlformats.org/officeDocument/2006/relationships/hyperlink" Target="https://ru.wikipedia.org/wiki/%D0%A2%D0%B5%D0%BC%D0%BD%D0%B8%D0%BA_(%D1%80%D0%B5%D0%BA%D0%B0)" TargetMode="External"/><Relationship Id="rId4" Type="http://schemas.openxmlformats.org/officeDocument/2006/relationships/hyperlink" Target="https://ru.wikipedia.org/wiki/%D0%91%D0%B0%D0%B9%D0%BA%D0%B0%D0%B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1%83%D0%BD%D0%B0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s://ru.wikipedia.org/wiki/%D0%9E%D0%B7%D0%B5%D1%80%D0%BE" TargetMode="External"/><Relationship Id="rId7" Type="http://schemas.openxmlformats.org/officeDocument/2006/relationships/hyperlink" Target="https://ru.wikipedia.org/wiki/%D0%A4%D0%BB%D0%BE%D1%80%D0%B0" TargetMode="External"/><Relationship Id="rId12" Type="http://schemas.openxmlformats.org/officeDocument/2006/relationships/hyperlink" Target="https://ru.wikipedia.org/wiki/%D0%9C%D0%BE%D1%80%D0%B5" TargetMode="External"/><Relationship Id="rId2" Type="http://schemas.openxmlformats.org/officeDocument/2006/relationships/hyperlink" Target="https://ru.wikipedia.org/wiki/%D0%91%D1%83%D1%80%D1%8F%D1%82%D1%81%D0%BA%D0%B8%D0%B9_%D1%8F%D0%B7%D1%8B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1%80%D0%B5%D1%81%D0%BD%D0%B0%D1%8F_%D0%B2%D0%BE%D0%B4%D0%B0" TargetMode="External"/><Relationship Id="rId11" Type="http://schemas.openxmlformats.org/officeDocument/2006/relationships/hyperlink" Target="https://ru.wikipedia.org/wiki/%D0%A0%D0%BE%D1%81%D1%81%D0%B8%D1%8F" TargetMode="External"/><Relationship Id="rId5" Type="http://schemas.openxmlformats.org/officeDocument/2006/relationships/hyperlink" Target="https://ru.wikipedia.org/wiki/%D0%A1%D0%BF%D0%B8%D1%81%D0%BE%D0%BA_%D0%B3%D0%BB%D1%83%D0%B1%D0%BE%D1%87%D0%B0%D0%B9%D1%88%D0%B8%D1%85_%D0%BE%D0%B7%D1%91%D1%80_%D0%BC%D0%B8%D1%80%D0%B0" TargetMode="External"/><Relationship Id="rId10" Type="http://schemas.openxmlformats.org/officeDocument/2006/relationships/hyperlink" Target="https://ru.wikipedia.org/wiki/%D0%AD%D0%BD%D0%B4%D0%B5%D0%BC%D0%B8%D0%BA" TargetMode="External"/><Relationship Id="rId4" Type="http://schemas.openxmlformats.org/officeDocument/2006/relationships/hyperlink" Target="https://ru.wikipedia.org/wiki/%D0%92%D0%BE%D1%81%D1%82%D0%BE%D1%87%D0%BD%D0%B0%D1%8F_%D0%A1%D0%B8%D0%B1%D0%B8%D1%80%D1%8C" TargetMode="External"/><Relationship Id="rId9" Type="http://schemas.openxmlformats.org/officeDocument/2006/relationships/hyperlink" Target="https://ru.wikipedia.org/wiki/%D0%91%D0%B8%D0%BE%D0%BB%D0%BE%D0%B3%D0%B8%D1%87%D0%B5%D1%81%D0%BA%D0%B8%D0%B9_%D0%B2%D0%B8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tai-go.ru/index/teleckoe_ozero_altynkjol/0-78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6%D0%B8%D0%BE%D0%BD%D0%B0%D0%BB%D1%8C%D0%BD%D1%8B%D0%B9_%D0%BF%D0%B0%D1%80%D0%BA" TargetMode="External"/><Relationship Id="rId3" Type="http://schemas.openxmlformats.org/officeDocument/2006/relationships/hyperlink" Target="https://ru.wikipedia.org/wiki/%D0%AD%D0%BA%D0%BE%D0%BB%D0%BE%D0%B3%D0%B8%D1%87%D0%B5%D1%81%D0%BA%D0%B8%D0%B5_%D1%84%D0%B0%D0%BA%D1%82%D0%BE%D1%80%D1%8B" TargetMode="External"/><Relationship Id="rId7" Type="http://schemas.openxmlformats.org/officeDocument/2006/relationships/hyperlink" Target="https://ru.wikipedia.org/wiki/%D0%A5%D0%BE%D0%B7%D1%8F%D0%B9%D1%81%D1%82%D0%B2%D0%B5%D0%BD%D0%BD%D0%B0%D1%8F_%D0%B4%D0%B5%D1%8F%D1%82%D0%B5%D0%BB%D1%8C%D0%BD%D0%BE%D1%81%D1%82%D1%8C" TargetMode="External"/><Relationship Id="rId2" Type="http://schemas.openxmlformats.org/officeDocument/2006/relationships/hyperlink" Target="https://ru.wikipedia.org/wiki/%D0%9E%D1%85%D1%80%D0%B0%D0%BD%D0%B0_%D0%BE%D0%BA%D1%80%D1%83%D0%B6%D0%B0%D1%8E%D1%89%D0%B5%D0%B9_%D1%81%D1%80%D0%B5%D0%B4%D1%8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2%D1%83%D1%80%D0%B8%D0%B7%D0%BC" TargetMode="External"/><Relationship Id="rId5" Type="http://schemas.openxmlformats.org/officeDocument/2006/relationships/hyperlink" Target="https://ru.wikipedia.org/wiki/%D0%9E%D1%85%D0%BE%D1%82%D0%B0" TargetMode="External"/><Relationship Id="rId4" Type="http://schemas.openxmlformats.org/officeDocument/2006/relationships/hyperlink" Target="https://ru.wikipedia.org/wiki/%D0%97%D0%B0%D0%BF%D0%BE%D0%B2%D0%B5%D0%B4%D0%BD%D0%B8%D0%BA" TargetMode="External"/><Relationship Id="rId9" Type="http://schemas.openxmlformats.org/officeDocument/2006/relationships/hyperlink" Target="https://ru.wikipedia.org/wiki/%D0%9C%D0%BE%D1%81%D0%BA%D0%B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52890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Национальные парки и заповедники России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Авторы :</a:t>
            </a:r>
          </a:p>
          <a:p>
            <a:r>
              <a:rPr lang="ru-RU" sz="17600" dirty="0" smtClean="0">
                <a:solidFill>
                  <a:srgbClr val="FF0000"/>
                </a:solidFill>
              </a:rPr>
              <a:t>Кузьмина Виктория</a:t>
            </a:r>
          </a:p>
          <a:p>
            <a:r>
              <a:rPr lang="ru-RU" sz="17600" dirty="0" err="1" smtClean="0">
                <a:solidFill>
                  <a:srgbClr val="FF0000"/>
                </a:solidFill>
              </a:rPr>
              <a:t>Сейтумерова</a:t>
            </a:r>
            <a:r>
              <a:rPr lang="ru-RU" sz="7300" dirty="0" smtClean="0">
                <a:solidFill>
                  <a:srgbClr val="FF0000"/>
                </a:solidFill>
              </a:rPr>
              <a:t> </a:t>
            </a:r>
            <a:r>
              <a:rPr lang="ru-RU" sz="17600" dirty="0" err="1" smtClean="0">
                <a:solidFill>
                  <a:srgbClr val="FF0000"/>
                </a:solidFill>
              </a:rPr>
              <a:t>Зарема</a:t>
            </a:r>
            <a:endParaRPr lang="ru-RU" sz="176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Tm="19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4351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Земля</a:t>
            </a:r>
            <a:r>
              <a:rPr lang="ru-RU" dirty="0" smtClean="0"/>
              <a:t> </a:t>
            </a:r>
            <a:r>
              <a:rPr lang="ru-RU" sz="3200" dirty="0" smtClean="0"/>
              <a:t>леопарда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86182" cy="5422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Национальный парк «Земля леопарда» находится в Приморском крае в </a:t>
            </a:r>
            <a:r>
              <a:rPr lang="ru-RU" dirty="0" err="1" smtClean="0">
                <a:hlinkClick r:id="rId2" tooltip="Хасанский район"/>
              </a:rPr>
              <a:t>Хасанском</a:t>
            </a:r>
            <a:r>
              <a:rPr lang="ru-RU" dirty="0" smtClean="0"/>
              <a:t> и </a:t>
            </a:r>
            <a:r>
              <a:rPr lang="ru-RU" dirty="0" err="1" smtClean="0">
                <a:hlinkClick r:id="rId3" tooltip="Надеждинский район"/>
              </a:rPr>
              <a:t>Надеждинском</a:t>
            </a:r>
            <a:r>
              <a:rPr lang="ru-RU" dirty="0" smtClean="0"/>
              <a:t> районах и </a:t>
            </a:r>
            <a:r>
              <a:rPr lang="ru-RU" dirty="0" err="1" smtClean="0"/>
              <a:t>в</a:t>
            </a:r>
            <a:r>
              <a:rPr lang="ru-RU" dirty="0" err="1" smtClean="0">
                <a:hlinkClick r:id="rId4" tooltip="Уссурийский городской округ"/>
              </a:rPr>
              <a:t>Уссурийском</a:t>
            </a:r>
            <a:r>
              <a:rPr lang="ru-RU" dirty="0" smtClean="0">
                <a:hlinkClick r:id="rId4" tooltip="Уссурийский городской округ"/>
              </a:rPr>
              <a:t> городском округе</a:t>
            </a:r>
            <a:r>
              <a:rPr lang="ru-RU" dirty="0" smtClean="0"/>
              <a:t>. Его территория простирается от побережья </a:t>
            </a:r>
            <a:r>
              <a:rPr lang="ru-RU" dirty="0" smtClean="0">
                <a:hlinkClick r:id="rId5" tooltip="Амурский залив"/>
              </a:rPr>
              <a:t>Амурского залива</a:t>
            </a:r>
            <a:r>
              <a:rPr lang="ru-RU" dirty="0" smtClean="0"/>
              <a:t> </a:t>
            </a:r>
            <a:r>
              <a:rPr lang="ru-RU" dirty="0" smtClean="0">
                <a:hlinkClick r:id="rId6" tooltip="Японское море"/>
              </a:rPr>
              <a:t>Японского моря</a:t>
            </a:r>
            <a:r>
              <a:rPr lang="ru-RU" dirty="0" smtClean="0"/>
              <a:t> до российско-китайской границы в меридиональном направлении, и от южных границ заказника «Полтавский» в Уссурийском районе до точки государственной границы РФ на русле реки </a:t>
            </a:r>
            <a:r>
              <a:rPr lang="ru-RU" dirty="0" smtClean="0">
                <a:hlinkClick r:id="rId7" tooltip="Туманная"/>
              </a:rPr>
              <a:t>Туманная</a:t>
            </a:r>
            <a:r>
              <a:rPr lang="ru-RU" dirty="0" smtClean="0"/>
              <a:t>. Территория парка, как и </a:t>
            </a:r>
            <a:r>
              <a:rPr lang="ru-RU" dirty="0" err="1" smtClean="0"/>
              <a:t>Хасанского</a:t>
            </a:r>
            <a:r>
              <a:rPr lang="ru-RU" dirty="0" smtClean="0"/>
              <a:t> района, где расположена большая его часть, вытянута с севера на юг. Расстояние от северной до южной точки составляет приблизительно 150 км. Западная граница парка на всём своём протяжении совпадает с государственной границей России с </a:t>
            </a:r>
            <a:r>
              <a:rPr lang="ru-RU" dirty="0" smtClean="0">
                <a:hlinkClick r:id="rId8" tooltip="КНР"/>
              </a:rPr>
              <a:t>КНР</a:t>
            </a:r>
            <a:r>
              <a:rPr lang="ru-RU" dirty="0" smtClean="0"/>
              <a:t>, восточная граница частично проходит вблизи железной дороги </a:t>
            </a:r>
            <a:r>
              <a:rPr lang="ru-RU" dirty="0" err="1" smtClean="0"/>
              <a:t>Раздольное-Хасан</a:t>
            </a:r>
            <a:r>
              <a:rPr lang="ru-RU" dirty="0" smtClean="0"/>
              <a:t>, выходя к </a:t>
            </a:r>
            <a:r>
              <a:rPr lang="ru-RU" dirty="0" err="1" smtClean="0"/>
              <a:t>берегу</a:t>
            </a:r>
            <a:r>
              <a:rPr lang="ru-RU" dirty="0" err="1" smtClean="0">
                <a:hlinkClick r:id="rId5" tooltip="Амурский залив"/>
              </a:rPr>
              <a:t>Амурского</a:t>
            </a:r>
            <a:r>
              <a:rPr lang="ru-RU" dirty="0" smtClean="0">
                <a:hlinkClick r:id="rId5" tooltip="Амурский залив"/>
              </a:rPr>
              <a:t> залива</a:t>
            </a:r>
            <a:r>
              <a:rPr lang="ru-RU" dirty="0" smtClean="0"/>
              <a:t> на участке от </a:t>
            </a:r>
            <a:r>
              <a:rPr lang="ru-RU" dirty="0" smtClean="0">
                <a:hlinkClick r:id="rId9" tooltip="Мелководная (бухта, Амурский залив)"/>
              </a:rPr>
              <a:t>бухты Мелководная</a:t>
            </a:r>
            <a:r>
              <a:rPr lang="ru-RU" dirty="0" smtClean="0"/>
              <a:t> до района </a:t>
            </a:r>
            <a:r>
              <a:rPr lang="ru-RU" dirty="0" smtClean="0">
                <a:hlinkClick r:id="rId10" tooltip="Приморская (станция) (страница отсутствует)"/>
              </a:rPr>
              <a:t>станции Приморская</a:t>
            </a:r>
            <a:r>
              <a:rPr lang="ru-RU" baseline="30000" dirty="0" smtClean="0">
                <a:hlinkClick r:id="rId11"/>
              </a:rPr>
              <a:t>[3]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D:\фото\images (32).jpg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0"/>
            <a:ext cx="535781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14351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200" i="1" dirty="0" smtClean="0"/>
              <a:t>Забайкальский национальный парк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736"/>
            <a:ext cx="3714744" cy="542926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800" dirty="0" smtClean="0"/>
              <a:t>Забайкальский национальный парк является одним из немногих национальных парков России, которые полностью отвечают рекомендациям ЮНЕСКО, предъявляемым к этой категории </a:t>
            </a:r>
            <a:r>
              <a:rPr lang="ru-RU" sz="1800" dirty="0" err="1" smtClean="0"/>
              <a:t>особоохраняемых</a:t>
            </a:r>
            <a:r>
              <a:rPr lang="ru-RU" sz="1800" dirty="0" smtClean="0"/>
              <a:t> природных территорий.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Источник: </a:t>
            </a:r>
            <a:r>
              <a:rPr lang="ru-RU" sz="1800" dirty="0" smtClean="0">
                <a:hlinkClick r:id="rId2"/>
              </a:rPr>
              <a:t>http://fishki.net/1492911-10-nacionalnyh-parkov-i-zapovednikov-rossii-kotorye-nuzhno-posetit.html</a:t>
            </a:r>
            <a:r>
              <a:rPr lang="ru-RU" sz="1800" dirty="0" smtClean="0"/>
              <a:t> © </a:t>
            </a:r>
            <a:r>
              <a:rPr lang="ru-RU" sz="1800" dirty="0" err="1" smtClean="0"/>
              <a:t>Fishki.net</a:t>
            </a:r>
            <a:endParaRPr lang="ru-RU" sz="1800" dirty="0"/>
          </a:p>
        </p:txBody>
      </p:sp>
      <p:pic>
        <p:nvPicPr>
          <p:cNvPr id="9218" name="Picture 2" descr="D:\фото\01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Лосиный остров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71868" cy="5422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err="1" smtClean="0"/>
              <a:t>Лоси́ный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О́стров</a:t>
            </a:r>
            <a:r>
              <a:rPr lang="ru-RU" sz="2000" dirty="0" smtClean="0"/>
              <a:t> — один из первых </a:t>
            </a:r>
            <a:r>
              <a:rPr lang="ru-RU" sz="2000" dirty="0" smtClean="0">
                <a:hlinkClick r:id="rId2" tooltip="Национальный парк"/>
              </a:rPr>
              <a:t>национальных парков</a:t>
            </a:r>
            <a:r>
              <a:rPr lang="ru-RU" sz="2000" dirty="0" smtClean="0"/>
              <a:t> в </a:t>
            </a:r>
            <a:r>
              <a:rPr lang="ru-RU" sz="2000" dirty="0" smtClean="0">
                <a:hlinkClick r:id="rId3" tooltip="Россия"/>
              </a:rPr>
              <a:t>России</a:t>
            </a:r>
            <a:r>
              <a:rPr lang="ru-RU" sz="2000" dirty="0" smtClean="0"/>
              <a:t> (наряду с </a:t>
            </a:r>
            <a:r>
              <a:rPr lang="ru-RU" sz="2000" dirty="0" smtClean="0">
                <a:hlinkClick r:id="rId4" tooltip="Сочинский национальный парк"/>
              </a:rPr>
              <a:t>Сочинским</a:t>
            </a:r>
            <a:r>
              <a:rPr lang="ru-RU" sz="2000" dirty="0" smtClean="0"/>
              <a:t>)</a:t>
            </a:r>
            <a:r>
              <a:rPr lang="ru-RU" sz="2000" baseline="30000" dirty="0" smtClean="0">
                <a:hlinkClick r:id="rId5"/>
              </a:rPr>
              <a:t>[1]</a:t>
            </a:r>
            <a:r>
              <a:rPr lang="ru-RU" sz="2000" dirty="0" smtClean="0"/>
              <a:t>, расположен на </a:t>
            </a:r>
            <a:r>
              <a:rPr lang="ru-RU" sz="2000" dirty="0" err="1" smtClean="0"/>
              <a:t>территории</a:t>
            </a:r>
            <a:r>
              <a:rPr lang="ru-RU" sz="2000" dirty="0" err="1" smtClean="0">
                <a:hlinkClick r:id="rId6" tooltip="Москва"/>
              </a:rPr>
              <a:t>Москвы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7" tooltip="Московская область"/>
              </a:rPr>
              <a:t>Московской области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8" tooltip="Городской округ Балашиха"/>
              </a:rPr>
              <a:t>городской округ </a:t>
            </a:r>
            <a:r>
              <a:rPr lang="ru-RU" sz="2000" dirty="0" err="1" smtClean="0">
                <a:hlinkClick r:id="rId8" tooltip="Городской округ Балашиха"/>
              </a:rPr>
              <a:t>Балашиха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9" tooltip="Городской округ Королёв"/>
              </a:rPr>
              <a:t>городской округ Королёв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0" tooltip="Щелковский район"/>
              </a:rPr>
              <a:t>Щелковского района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11" tooltip="Городское поселение Мытищи"/>
              </a:rPr>
              <a:t>городское поселение Мытищи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2" tooltip="Мытищинский район"/>
              </a:rPr>
              <a:t>Мытищинского</a:t>
            </a:r>
            <a:r>
              <a:rPr lang="ru-RU" sz="2000" dirty="0" smtClean="0">
                <a:hlinkClick r:id="rId12" tooltip="Мытищинский район"/>
              </a:rPr>
              <a:t> муниципального района</a:t>
            </a:r>
            <a:r>
              <a:rPr lang="ru-RU" sz="2000" dirty="0" smtClean="0"/>
              <a:t>). Крупнейший </a:t>
            </a:r>
            <a:r>
              <a:rPr lang="ru-RU" sz="2000" dirty="0" smtClean="0">
                <a:hlinkClick r:id="rId13" tooltip="Лес"/>
              </a:rPr>
              <a:t>лесной</a:t>
            </a:r>
            <a:r>
              <a:rPr lang="ru-RU" sz="2000" dirty="0" smtClean="0"/>
              <a:t> массив в Москве и крупнейший среди лесов, расположенных в черте городов (Московская часть леса).</a:t>
            </a:r>
            <a:endParaRPr lang="ru-RU" sz="2000" dirty="0"/>
          </a:p>
        </p:txBody>
      </p:sp>
      <p:pic>
        <p:nvPicPr>
          <p:cNvPr id="10242" name="Picture 2" descr="D:\фото\images (33).jpg"/>
          <p:cNvPicPr>
            <a:picLocks noGrp="1" noChangeAspect="1" noChangeArrowheads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0"/>
            <a:ext cx="557213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0"/>
          </a:xfrm>
        </p:spPr>
        <p:txBody>
          <a:bodyPr/>
          <a:lstStyle/>
          <a:p>
            <a:r>
              <a:rPr lang="ru-RU" dirty="0" smtClean="0"/>
              <a:t>Всем спасибо за внимание!!!!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7358114" cy="3357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фото\загружено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7215238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19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заповедник: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err="1" smtClean="0"/>
              <a:t>Запове́дник</a:t>
            </a:r>
            <a:r>
              <a:rPr lang="ru-RU" dirty="0" smtClean="0"/>
              <a:t> — участок территории (акватории), на котором сохраняется в естественном состоянии весь его природный комплекс, а охота запрещена. Кроме того, на территории заповедника запрещена любая хозяйственная деятельность человека, а земли навечно изъяты из любых форм пользования. Как правило, заповедники (в отличие от заказников) закрыты для посещения туристами, но в некоторых из них все же действует пропускной режим. Для посещения заповедника требуется разрешение Минприроды Российской Федерации или непосредственного руководства заповедника.</a:t>
            </a:r>
            <a:endParaRPr lang="ru-RU" dirty="0"/>
          </a:p>
        </p:txBody>
      </p:sp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51191" cy="1428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Байкальский заповедник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3643306" cy="5357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Байкальский </a:t>
            </a:r>
            <a:r>
              <a:rPr lang="ru-RU" sz="1800" dirty="0" smtClean="0">
                <a:hlinkClick r:id="rId2" tooltip="Заповедник"/>
              </a:rPr>
              <a:t>заповедник</a:t>
            </a:r>
            <a:r>
              <a:rPr lang="ru-RU" sz="1800" dirty="0" smtClean="0"/>
              <a:t> охватывает центральную водораздельную часть хребта </a:t>
            </a:r>
            <a:r>
              <a:rPr lang="ru-RU" sz="1800" dirty="0" err="1" smtClean="0">
                <a:hlinkClick r:id="rId3" tooltip="Хамар-Дабан"/>
              </a:rPr>
              <a:t>Хамар-Дабан</a:t>
            </a:r>
            <a:r>
              <a:rPr lang="ru-RU" sz="1800" dirty="0" smtClean="0"/>
              <a:t> с высшей точкой </a:t>
            </a:r>
            <a:r>
              <a:rPr lang="ru-RU" sz="1800" dirty="0" err="1" smtClean="0"/>
              <a:t>горой</a:t>
            </a:r>
            <a:r>
              <a:rPr lang="ru-RU" sz="1800" b="1" dirty="0" err="1" smtClean="0"/>
              <a:t>Сохо́р</a:t>
            </a:r>
            <a:r>
              <a:rPr lang="ru-RU" sz="1800" dirty="0" smtClean="0"/>
              <a:t> (2316 м). Северный </a:t>
            </a:r>
            <a:r>
              <a:rPr lang="ru-RU" sz="1800" dirty="0" err="1" smtClean="0"/>
              <a:t>макросклон</a:t>
            </a:r>
            <a:r>
              <a:rPr lang="ru-RU" sz="1800" dirty="0" smtClean="0"/>
              <a:t> расположен вдоль южного побережья озера </a:t>
            </a:r>
            <a:r>
              <a:rPr lang="ru-RU" sz="1800" dirty="0" smtClean="0">
                <a:hlinkClick r:id="rId4" tooltip="Байкал"/>
              </a:rPr>
              <a:t>Байкал</a:t>
            </a:r>
            <a:r>
              <a:rPr lang="ru-RU" sz="1800" dirty="0" smtClean="0"/>
              <a:t> на территории </a:t>
            </a:r>
            <a:r>
              <a:rPr lang="ru-RU" sz="1800" dirty="0" err="1" smtClean="0"/>
              <a:t>Кабанского</a:t>
            </a:r>
            <a:r>
              <a:rPr lang="ru-RU" sz="1800" dirty="0" smtClean="0"/>
              <a:t> района. На южном склоне граница заповедника проходит по правому берегу реки </a:t>
            </a:r>
            <a:r>
              <a:rPr lang="ru-RU" sz="1800" dirty="0" smtClean="0">
                <a:hlinkClick r:id="rId5" tooltip="Темник (река)"/>
              </a:rPr>
              <a:t>Темник</a:t>
            </a:r>
            <a:r>
              <a:rPr lang="ru-RU" sz="1800" dirty="0" smtClean="0"/>
              <a:t> в пределах </a:t>
            </a:r>
            <a:r>
              <a:rPr lang="ru-RU" sz="1800" dirty="0" err="1" smtClean="0">
                <a:hlinkClick r:id="rId6" tooltip="Джидинский район"/>
              </a:rPr>
              <a:t>Джидинского</a:t>
            </a:r>
            <a:r>
              <a:rPr lang="ru-RU" sz="1800" dirty="0" smtClean="0"/>
              <a:t> </a:t>
            </a:r>
            <a:r>
              <a:rPr lang="ru-RU" sz="1800" dirty="0" err="1" smtClean="0"/>
              <a:t>и</a:t>
            </a:r>
            <a:r>
              <a:rPr lang="ru-RU" sz="1800" dirty="0" err="1" smtClean="0">
                <a:hlinkClick r:id="rId7" tooltip="Селенгинский район"/>
              </a:rPr>
              <a:t>Селенгинского</a:t>
            </a:r>
            <a:r>
              <a:rPr lang="ru-RU" sz="1800" dirty="0" smtClean="0"/>
              <a:t> районов.</a:t>
            </a:r>
            <a:endParaRPr lang="ru-RU" sz="1800" dirty="0"/>
          </a:p>
        </p:txBody>
      </p:sp>
      <p:pic>
        <p:nvPicPr>
          <p:cNvPr id="2050" name="Picture 2" descr="D:\фото\images (26).jpg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1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1435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Озеро Байкал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71868" cy="5422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err="1" smtClean="0"/>
              <a:t>Байка́л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Бурятский язык"/>
              </a:rPr>
              <a:t>бур.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Байгал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далай</a:t>
            </a:r>
            <a:r>
              <a:rPr lang="ru-RU" sz="1800" dirty="0" smtClean="0"/>
              <a:t>) — </a:t>
            </a:r>
            <a:r>
              <a:rPr lang="ru-RU" sz="1800" dirty="0" smtClean="0">
                <a:hlinkClick r:id="rId3" tooltip="Озеро"/>
              </a:rPr>
              <a:t>озеро</a:t>
            </a:r>
            <a:r>
              <a:rPr lang="ru-RU" sz="1800" dirty="0" smtClean="0"/>
              <a:t> тектонического происхождения в южной части </a:t>
            </a:r>
            <a:r>
              <a:rPr lang="ru-RU" sz="1800" dirty="0" smtClean="0">
                <a:hlinkClick r:id="rId4" tooltip="Восточная Сибирь"/>
              </a:rPr>
              <a:t>Восточной Сибири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5" tooltip="Список глубочайших озёр мира"/>
              </a:rPr>
              <a:t>самое глубокое озеро на планете</a:t>
            </a:r>
            <a:r>
              <a:rPr lang="ru-RU" sz="1800" dirty="0" smtClean="0"/>
              <a:t>, крупнейший природный резервуар </a:t>
            </a:r>
            <a:r>
              <a:rPr lang="ru-RU" sz="1800" dirty="0" smtClean="0">
                <a:hlinkClick r:id="rId6" tooltip="Пресная вода"/>
              </a:rPr>
              <a:t>пресной воды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Озеро и прибрежные территории отличаются уникальным разнообразием </a:t>
            </a:r>
            <a:r>
              <a:rPr lang="ru-RU" sz="1800" dirty="0" smtClean="0">
                <a:hlinkClick r:id="rId7" tooltip="Флора"/>
              </a:rPr>
              <a:t>флоры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8" tooltip="Фауна"/>
              </a:rPr>
              <a:t>фауны</a:t>
            </a:r>
            <a:r>
              <a:rPr lang="ru-RU" sz="1800" dirty="0" smtClean="0"/>
              <a:t>, </a:t>
            </a:r>
            <a:r>
              <a:rPr lang="ru-RU" sz="1800" dirty="0" err="1" smtClean="0"/>
              <a:t>бо́льшая</a:t>
            </a:r>
            <a:r>
              <a:rPr lang="ru-RU" sz="1800" dirty="0" smtClean="0"/>
              <a:t> часть </a:t>
            </a:r>
            <a:r>
              <a:rPr lang="ru-RU" sz="1800" dirty="0" err="1" smtClean="0">
                <a:hlinkClick r:id="rId9" tooltip="Биологический вид"/>
              </a:rPr>
              <a:t>видов</a:t>
            </a:r>
            <a:r>
              <a:rPr lang="ru-RU" sz="1800" dirty="0" err="1" smtClean="0"/>
              <a:t>животных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0" tooltip="Эндемик"/>
              </a:rPr>
              <a:t>эндемична</a:t>
            </a:r>
            <a:r>
              <a:rPr lang="ru-RU" sz="1800" dirty="0" smtClean="0"/>
              <a:t>. Местные жители и многие в </a:t>
            </a:r>
            <a:r>
              <a:rPr lang="ru-RU" sz="1800" dirty="0" smtClean="0">
                <a:hlinkClick r:id="rId11" tooltip="Россия"/>
              </a:rPr>
              <a:t>России</a:t>
            </a:r>
            <a:r>
              <a:rPr lang="ru-RU" sz="1800" dirty="0" smtClean="0"/>
              <a:t> традиционно называют Байкал </a:t>
            </a:r>
            <a:r>
              <a:rPr lang="ru-RU" sz="1800" dirty="0" smtClean="0">
                <a:hlinkClick r:id="rId12" tooltip="Море"/>
              </a:rPr>
              <a:t>морем</a:t>
            </a:r>
            <a:endParaRPr lang="ru-RU" dirty="0" smtClean="0"/>
          </a:p>
          <a:p>
            <a:endParaRPr lang="ru-RU" sz="1600" dirty="0"/>
          </a:p>
        </p:txBody>
      </p:sp>
      <p:pic>
        <p:nvPicPr>
          <p:cNvPr id="3074" name="Picture 2" descr="D:\фото\загружено (3).jp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571869" y="0"/>
            <a:ext cx="557213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643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Алтайский заповедник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43050"/>
            <a:ext cx="3857620" cy="5214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Алтайский государственный природный заповедник - уникальнейшая особо охраняемая природная территория России, объект всемирного культурного и природного наследия ЮНЕСКО, включает часть акватории </a:t>
            </a:r>
            <a:r>
              <a:rPr lang="ru-RU" sz="2000" u="sng" dirty="0" smtClean="0">
                <a:hlinkClick r:id="rId2"/>
              </a:rPr>
              <a:t>Телецкого озера</a:t>
            </a:r>
            <a:r>
              <a:rPr lang="ru-RU" sz="2000" dirty="0" smtClean="0"/>
              <a:t> - жемчужины Горного Алтая, "маленького Байкала" Западной Сибири. Занимает одно из первых мест среди Российских заповедников по биологическому разнообразию.</a:t>
            </a:r>
            <a:endParaRPr lang="ru-RU" sz="2000" dirty="0"/>
          </a:p>
        </p:txBody>
      </p:sp>
      <p:pic>
        <p:nvPicPr>
          <p:cNvPr id="4098" name="Picture 2" descr="D:\фото\22b8f47e-755b-4bfe-b72d-573a381fd5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Животные алтайского заповедника .</a:t>
            </a:r>
            <a:endParaRPr lang="ru-RU" dirty="0"/>
          </a:p>
        </p:txBody>
      </p:sp>
      <p:pic>
        <p:nvPicPr>
          <p:cNvPr id="5122" name="Picture 2" descr="D:\фото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4214810" cy="5429264"/>
          </a:xfrm>
          <a:prstGeom prst="rect">
            <a:avLst/>
          </a:prstGeom>
          <a:noFill/>
        </p:spPr>
      </p:pic>
      <p:pic>
        <p:nvPicPr>
          <p:cNvPr id="5123" name="Picture 3" descr="D:\фото\images (2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9190" cy="5429264"/>
          </a:xfrm>
          <a:prstGeom prst="rect">
            <a:avLst/>
          </a:prstGeom>
          <a:noFill/>
        </p:spPr>
      </p:pic>
    </p:spTree>
  </p:cSld>
  <p:clrMapOvr>
    <a:masterClrMapping/>
  </p:clrMapOvr>
  <p:transition advTm="116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14477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Кавказский заповедник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736"/>
            <a:ext cx="3465513" cy="5429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1700" dirty="0" smtClean="0"/>
              <a:t>Кавказский заповедник представляет собой в основном гористую территорию. Он расположен на северном и южном склонах Западного Кавказа и также входит в список объектов Всемирного природного наследия ЮНЕСКО. Кавказский заповедник — не тронутый человеком участок, что позволяет комфортно жить и размножаться редким зубрам и турам.</a:t>
            </a:r>
          </a:p>
          <a:p>
            <a:pPr fontAlgn="base"/>
            <a:r>
              <a:rPr lang="ru-RU" sz="1700" dirty="0" smtClean="0"/>
              <a:t>Кстати, недалеко от него находится знаменитый город Сочи, и реки, берущие своё начало в горах Кавказского заповедника, снабжают сочинские курорты водой, а многочисленные лесные массивы обеспечивают свежий воздух.</a:t>
            </a:r>
          </a:p>
          <a:p>
            <a:endParaRPr lang="ru-RU" dirty="0"/>
          </a:p>
        </p:txBody>
      </p:sp>
      <p:pic>
        <p:nvPicPr>
          <p:cNvPr id="6146" name="Picture 2" descr="D:\фото\6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0"/>
            <a:ext cx="556895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1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Животные кавказского заповедника.</a:t>
            </a:r>
            <a:endParaRPr lang="ru-RU" dirty="0"/>
          </a:p>
        </p:txBody>
      </p:sp>
      <p:pic>
        <p:nvPicPr>
          <p:cNvPr id="7170" name="Picture 2" descr="D:\фото\images (3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500562" cy="5286388"/>
          </a:xfrm>
          <a:prstGeom prst="rect">
            <a:avLst/>
          </a:prstGeom>
          <a:noFill/>
        </p:spPr>
      </p:pic>
      <p:pic>
        <p:nvPicPr>
          <p:cNvPr id="7171" name="Picture 3" descr="D:\фото\images (3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643438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Tm="10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Национальный парк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5429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Национа́льный</a:t>
            </a:r>
            <a:r>
              <a:rPr lang="ru-RU" sz="2800" b="1" dirty="0" smtClean="0"/>
              <a:t> парк</a:t>
            </a:r>
            <a:r>
              <a:rPr lang="ru-RU" sz="2800" dirty="0" smtClean="0"/>
              <a:t> — территория, где в целях </a:t>
            </a:r>
            <a:r>
              <a:rPr lang="ru-RU" sz="2800" dirty="0" smtClean="0">
                <a:hlinkClick r:id="rId2" tooltip="Охрана окружающей среды"/>
              </a:rPr>
              <a:t>охраны окружающей среды</a:t>
            </a:r>
            <a:r>
              <a:rPr lang="ru-RU" sz="2800" dirty="0" smtClean="0"/>
              <a:t> ограничена </a:t>
            </a:r>
            <a:r>
              <a:rPr lang="ru-RU" sz="2800" dirty="0" smtClean="0">
                <a:hlinkClick r:id="rId3" tooltip="Экологические факторы"/>
              </a:rPr>
              <a:t>деятельность человека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 отличие от </a:t>
            </a:r>
            <a:r>
              <a:rPr lang="ru-RU" sz="2800" dirty="0" smtClean="0">
                <a:hlinkClick r:id="rId4" tooltip="Заповедник"/>
              </a:rPr>
              <a:t>заповедников</a:t>
            </a:r>
            <a:r>
              <a:rPr lang="ru-RU" sz="2800" dirty="0" smtClean="0"/>
              <a:t>, где деятельность человека практически полностью запрещена (запрещены </a:t>
            </a:r>
            <a:r>
              <a:rPr lang="ru-RU" sz="2800" dirty="0" smtClean="0">
                <a:hlinkClick r:id="rId5" tooltip="Охота"/>
              </a:rPr>
              <a:t>охота</a:t>
            </a:r>
            <a:r>
              <a:rPr lang="ru-RU" sz="2800" dirty="0" smtClean="0"/>
              <a:t>, </a:t>
            </a:r>
            <a:r>
              <a:rPr lang="ru-RU" sz="2800" dirty="0" smtClean="0">
                <a:hlinkClick r:id="rId6" tooltip="Туризм"/>
              </a:rPr>
              <a:t>туризм</a:t>
            </a:r>
            <a:r>
              <a:rPr lang="ru-RU" sz="2800" dirty="0" smtClean="0"/>
              <a:t> и т. п.), на территорию национальных парков допускаются туристы, в ограниченных масштабах допускается </a:t>
            </a:r>
            <a:r>
              <a:rPr lang="ru-RU" sz="2800" dirty="0" smtClean="0">
                <a:hlinkClick r:id="rId7" tooltip="Хозяйственная деятельность"/>
              </a:rPr>
              <a:t>хозяйственная деятельность</a:t>
            </a:r>
            <a:r>
              <a:rPr lang="ru-RU" sz="2800" baseline="30000" dirty="0" smtClean="0">
                <a:hlinkClick r:id="rId8"/>
              </a:rPr>
              <a:t>[1]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Например, определение национального парка </a:t>
            </a:r>
            <a:r>
              <a:rPr lang="ru-RU" sz="2800" dirty="0" smtClean="0">
                <a:hlinkClick r:id="rId9" tooltip="Москва"/>
              </a:rPr>
              <a:t>Москвы</a:t>
            </a:r>
            <a:r>
              <a:rPr lang="ru-RU" sz="2800" dirty="0" smtClean="0"/>
              <a:t> дано в Законе г. Москвы N 48 «Об особо охраняемых природных территориях в Москве»</a:t>
            </a:r>
            <a:r>
              <a:rPr lang="ru-RU" sz="2800" baseline="30000" dirty="0" smtClean="0">
                <a:hlinkClick r:id="rId8"/>
              </a:rPr>
              <a:t>[2]</a:t>
            </a:r>
            <a:r>
              <a:rPr lang="ru-RU" sz="2800" dirty="0" smtClean="0"/>
              <a:t> от 26 сентября 2001 г.</a:t>
            </a:r>
            <a:endParaRPr lang="ru-RU" sz="2800" dirty="0"/>
          </a:p>
        </p:txBody>
      </p:sp>
    </p:spTree>
  </p:cSld>
  <p:clrMapOvr>
    <a:masterClrMapping/>
  </p:clrMapOvr>
  <p:transition advTm="124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116</Words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Национальные парки и заповедники России</vt:lpstr>
      <vt:lpstr>Что такое заповедник:</vt:lpstr>
      <vt:lpstr>Байкальский заповедник</vt:lpstr>
      <vt:lpstr>Озеро Байкал</vt:lpstr>
      <vt:lpstr>Алтайский заповедник</vt:lpstr>
      <vt:lpstr>Животные алтайского заповедника .</vt:lpstr>
      <vt:lpstr>Кавказский заповедник</vt:lpstr>
      <vt:lpstr>Животные кавказского заповедника.</vt:lpstr>
      <vt:lpstr>Национальный парк            Национальный парк            </vt:lpstr>
      <vt:lpstr>Земля леопарда</vt:lpstr>
      <vt:lpstr>Забайкальский национальный парк</vt:lpstr>
      <vt:lpstr>Лосиный остров</vt:lpstr>
      <vt:lpstr>Всем 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и национальные парки России</dc:title>
  <dc:creator>kuzya</dc:creator>
  <cp:lastModifiedBy>User</cp:lastModifiedBy>
  <cp:revision>24</cp:revision>
  <dcterms:created xsi:type="dcterms:W3CDTF">2015-11-14T10:55:42Z</dcterms:created>
  <dcterms:modified xsi:type="dcterms:W3CDTF">2015-11-21T10:40:05Z</dcterms:modified>
</cp:coreProperties>
</file>