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318" r:id="rId4"/>
    <p:sldId id="294" r:id="rId5"/>
    <p:sldId id="317" r:id="rId6"/>
    <p:sldId id="295" r:id="rId7"/>
    <p:sldId id="296" r:id="rId8"/>
    <p:sldId id="297" r:id="rId9"/>
    <p:sldId id="302" r:id="rId10"/>
    <p:sldId id="299" r:id="rId11"/>
    <p:sldId id="298" r:id="rId12"/>
    <p:sldId id="303" r:id="rId13"/>
    <p:sldId id="310" r:id="rId14"/>
    <p:sldId id="311" r:id="rId15"/>
    <p:sldId id="312" r:id="rId16"/>
    <p:sldId id="313" r:id="rId17"/>
    <p:sldId id="316" r:id="rId18"/>
    <p:sldId id="304" r:id="rId19"/>
    <p:sldId id="305" r:id="rId20"/>
    <p:sldId id="306" r:id="rId21"/>
    <p:sldId id="307" r:id="rId22"/>
    <p:sldId id="308" r:id="rId23"/>
    <p:sldId id="309" r:id="rId24"/>
    <p:sldId id="314" r:id="rId25"/>
    <p:sldId id="315" r:id="rId26"/>
    <p:sldId id="270" r:id="rId27"/>
    <p:sldId id="267" r:id="rId28"/>
    <p:sldId id="286" r:id="rId29"/>
    <p:sldId id="274" r:id="rId30"/>
    <p:sldId id="275" r:id="rId31"/>
    <p:sldId id="276" r:id="rId32"/>
    <p:sldId id="288" r:id="rId33"/>
    <p:sldId id="277" r:id="rId34"/>
    <p:sldId id="278" r:id="rId35"/>
    <p:sldId id="279" r:id="rId36"/>
    <p:sldId id="280" r:id="rId37"/>
    <p:sldId id="281" r:id="rId38"/>
    <p:sldId id="283" r:id="rId39"/>
    <p:sldId id="285" r:id="rId40"/>
    <p:sldId id="290" r:id="rId41"/>
    <p:sldId id="291" r:id="rId42"/>
    <p:sldId id="268" r:id="rId43"/>
    <p:sldId id="319" r:id="rId44"/>
    <p:sldId id="292" r:id="rId4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1143000"/>
            <a:ext cx="8077200" cy="4114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err="1" smtClean="0">
                <a:solidFill>
                  <a:srgbClr val="FFFF00"/>
                </a:solidFill>
              </a:rPr>
              <a:t>ТРИЗ</a:t>
            </a:r>
            <a:r>
              <a:rPr lang="ru-RU" dirty="0" err="1" smtClean="0"/>
              <a:t>-</a:t>
            </a:r>
            <a:r>
              <a:rPr lang="ru-RU" dirty="0" err="1" smtClean="0">
                <a:solidFill>
                  <a:srgbClr val="FFFF00"/>
                </a:solidFill>
              </a:rPr>
              <a:t>технология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/>
              <a:t> как средство достижения успешности обучения </a:t>
            </a:r>
            <a:br>
              <a:rPr lang="ru-RU" dirty="0" smtClean="0"/>
            </a:br>
            <a:r>
              <a:rPr lang="ru-RU" sz="4900" dirty="0" smtClean="0"/>
              <a:t>в условиях реализации ФГОС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4724400"/>
            <a:ext cx="7772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                                 </a:t>
            </a:r>
            <a:endParaRPr lang="ru-RU" sz="28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ru-RU" dirty="0" smtClean="0"/>
          </a:p>
          <a:p>
            <a:r>
              <a:rPr lang="ru-RU" dirty="0" smtClean="0">
                <a:solidFill>
                  <a:schemeClr val="bg1"/>
                </a:solidFill>
              </a:rPr>
              <a:t>                                       </a:t>
            </a:r>
            <a:r>
              <a:rPr lang="ru-RU" dirty="0" smtClean="0">
                <a:solidFill>
                  <a:schemeClr val="bg1"/>
                </a:solidFill>
              </a:rPr>
              <a:t>    </a:t>
            </a:r>
            <a:r>
              <a:rPr lang="ru-RU" dirty="0" smtClean="0">
                <a:solidFill>
                  <a:schemeClr val="bg1"/>
                </a:solidFill>
              </a:rPr>
              <a:t>Подготовила: </a:t>
            </a:r>
            <a:r>
              <a:rPr lang="ru-RU" dirty="0" err="1" smtClean="0">
                <a:solidFill>
                  <a:schemeClr val="bg1"/>
                </a:solidFill>
              </a:rPr>
              <a:t>Музафарова</a:t>
            </a:r>
            <a:r>
              <a:rPr lang="ru-RU" dirty="0" smtClean="0">
                <a:solidFill>
                  <a:schemeClr val="bg1"/>
                </a:solidFill>
              </a:rPr>
              <a:t>  К.М.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                                                                   у</a:t>
            </a:r>
            <a:r>
              <a:rPr lang="ru-RU" dirty="0" smtClean="0">
                <a:solidFill>
                  <a:schemeClr val="bg1"/>
                </a:solidFill>
              </a:rPr>
              <a:t>читель  начальных классов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                                                                  МОУ «СОШ № 43» г.Магнитогорска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                                               Март </a:t>
            </a:r>
            <a:r>
              <a:rPr lang="ru-RU" dirty="0" smtClean="0">
                <a:solidFill>
                  <a:schemeClr val="bg1"/>
                </a:solidFill>
              </a:rPr>
              <a:t>2016г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696200" cy="9144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Формы организации внеурочной деятельности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458200" cy="403860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Формы организации внеурочной деятельности</a:t>
            </a:r>
            <a:r>
              <a:rPr lang="ru-RU" sz="2000" dirty="0" smtClean="0"/>
              <a:t>  по итогам изученных тем на занятиях ТРИЗ разнообразны:                                                    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- по результату: </a:t>
            </a:r>
            <a:r>
              <a:rPr lang="ru-RU" sz="2000" dirty="0" smtClean="0"/>
              <a:t>поделки (игрушки, рисунки, модели, макеты и т.д.)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- по мероприятиям: </a:t>
            </a:r>
            <a:r>
              <a:rPr lang="ru-RU" sz="2000" dirty="0" smtClean="0"/>
              <a:t>спектакли, викторины, конкурсы, выставки…                                                                                                                                  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- по количеству детей: </a:t>
            </a:r>
            <a:r>
              <a:rPr lang="ru-RU" sz="2000" dirty="0" smtClean="0"/>
              <a:t>индивидуальные, групповые или коллективные презентации.</a:t>
            </a:r>
          </a:p>
          <a:p>
            <a:r>
              <a:rPr lang="ru-RU" sz="2000" dirty="0" smtClean="0"/>
              <a:t>-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по использованию информационных технологий: </a:t>
            </a:r>
            <a:r>
              <a:rPr lang="ru-RU" sz="2000" dirty="0" smtClean="0"/>
              <a:t>создание рисунков, живых картинок, текстов на компьютере.</a:t>
            </a:r>
          </a:p>
          <a:p>
            <a:r>
              <a:rPr lang="ru-RU" sz="2000" dirty="0" smtClean="0"/>
              <a:t>Занятия могут проводиться как со всем классом, так и по группам, подгруппам, индивидуально.</a:t>
            </a:r>
          </a:p>
          <a:p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382000" cy="12954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Режим проведения занятий, количество часов:                                                                                                                                          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828800"/>
            <a:ext cx="8458200" cy="40386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Программа рассчитана на детей 7 – 10 лет, реализуется за четыре года.                                                                                                                                              </a:t>
            </a:r>
          </a:p>
          <a:p>
            <a:r>
              <a:rPr lang="ru-RU" sz="2000" dirty="0" smtClean="0"/>
              <a:t>Количество обучающихся 10-25 человек.</a:t>
            </a:r>
          </a:p>
          <a:p>
            <a:endParaRPr lang="ru-RU" sz="2000" dirty="0" smtClean="0"/>
          </a:p>
          <a:p>
            <a:r>
              <a:rPr lang="ru-RU" sz="2000" dirty="0" smtClean="0"/>
              <a:t>1-й год обучения один раз в неделю по 1 часу (всего 33 часа).</a:t>
            </a:r>
          </a:p>
          <a:p>
            <a:r>
              <a:rPr lang="ru-RU" sz="2000" dirty="0" smtClean="0"/>
              <a:t>2-й год обучения один раз в неделю по 1 часу (всего 34часа).                                                                                                                                            </a:t>
            </a:r>
          </a:p>
          <a:p>
            <a:r>
              <a:rPr lang="ru-RU" sz="2000" dirty="0" smtClean="0"/>
              <a:t>3-й год обучения один раз в неделю по 1 часу (всего 34часа).</a:t>
            </a:r>
          </a:p>
          <a:p>
            <a:r>
              <a:rPr lang="ru-RU" sz="2000" dirty="0" smtClean="0"/>
              <a:t>4-й год обучения один раз в неделю по 1 часу (всего 34часа). </a:t>
            </a:r>
          </a:p>
          <a:p>
            <a:r>
              <a:rPr lang="ru-RU" sz="2000" dirty="0" smtClean="0"/>
              <a:t>Программа реализуется за счёт  часов Базисного учебного плана, выделенных на внеурочную деятельность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общеинтеллектуальное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направление). </a:t>
            </a:r>
          </a:p>
          <a:p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077200" cy="13716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Виды деятельности</a:t>
            </a:r>
            <a:r>
              <a:rPr lang="ru-RU" sz="2400" dirty="0" smtClean="0"/>
              <a:t>: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828800"/>
            <a:ext cx="8458200" cy="40386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- игровая деятельность (в т.ч. подвижные игры);</a:t>
            </a:r>
          </a:p>
          <a:p>
            <a:r>
              <a:rPr lang="ru-RU" sz="2000" dirty="0" smtClean="0"/>
              <a:t>- литературно-художественная деятельность;</a:t>
            </a:r>
          </a:p>
          <a:p>
            <a:r>
              <a:rPr lang="ru-RU" sz="2000" dirty="0" smtClean="0"/>
              <a:t>-  изобразительная деятельность;</a:t>
            </a:r>
          </a:p>
          <a:p>
            <a:r>
              <a:rPr lang="ru-RU" sz="2000" dirty="0" smtClean="0"/>
              <a:t>- выполнение упражнений на релаксацию, на развитие творческого воображения и диалектического, системного, ассоциативного, творческого, логического мышления; </a:t>
            </a:r>
          </a:p>
          <a:p>
            <a:r>
              <a:rPr lang="ru-RU" sz="2000" dirty="0" smtClean="0"/>
              <a:t>проектная деятельность. </a:t>
            </a:r>
          </a:p>
          <a:p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1905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 </a:t>
            </a:r>
            <a:r>
              <a:rPr lang="ru-RU" sz="2200" b="1" dirty="0" smtClean="0"/>
              <a:t>Планируемые результаты освоения обучающимися программы внеурочной деятельности.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/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Первый год обучения</a:t>
            </a:r>
            <a:endParaRPr lang="ru-RU" sz="1600" dirty="0" smtClean="0">
              <a:solidFill>
                <a:srgbClr val="C00000"/>
              </a:solidFill>
            </a:endParaRPr>
          </a:p>
          <a:p>
            <a:r>
              <a:rPr lang="ru-RU" sz="1600" b="1" u="sng" dirty="0" smtClean="0"/>
              <a:t>Знать</a:t>
            </a:r>
            <a:r>
              <a:rPr lang="ru-RU" sz="1600" u="sng" dirty="0" smtClean="0"/>
              <a:t>:</a:t>
            </a:r>
            <a:endParaRPr lang="ru-RU" sz="1600" dirty="0" smtClean="0"/>
          </a:p>
          <a:p>
            <a:r>
              <a:rPr lang="ru-RU" sz="1600" dirty="0" smtClean="0"/>
              <a:t>- Что такое РТВ?</a:t>
            </a:r>
          </a:p>
          <a:p>
            <a:r>
              <a:rPr lang="ru-RU" sz="1600" dirty="0" smtClean="0"/>
              <a:t>- для чего нужны занятия по РТВ;</a:t>
            </a:r>
          </a:p>
          <a:p>
            <a:r>
              <a:rPr lang="ru-RU" sz="1600" dirty="0" smtClean="0"/>
              <a:t>- что означает девиз «Не навреди!»; </a:t>
            </a:r>
          </a:p>
          <a:p>
            <a:r>
              <a:rPr lang="ru-RU" sz="1600" dirty="0" smtClean="0"/>
              <a:t>- игры на развитие творческого воображения;</a:t>
            </a:r>
          </a:p>
          <a:p>
            <a:r>
              <a:rPr lang="ru-RU" sz="1600" dirty="0" smtClean="0"/>
              <a:t>- приёмы фантазирования через изобразительную деятельность;    </a:t>
            </a:r>
          </a:p>
          <a:p>
            <a:r>
              <a:rPr lang="ru-RU" sz="1600" dirty="0" smtClean="0"/>
              <a:t>- алгоритм изображения фантастического предмета. </a:t>
            </a:r>
          </a:p>
          <a:p>
            <a:r>
              <a:rPr lang="ru-RU" sz="1600" b="1" u="sng" dirty="0" smtClean="0"/>
              <a:t>Уметь</a:t>
            </a:r>
            <a:r>
              <a:rPr lang="ru-RU" sz="1600" u="sng" dirty="0" smtClean="0"/>
              <a:t>:</a:t>
            </a:r>
            <a:endParaRPr lang="ru-RU" sz="1600" dirty="0" smtClean="0"/>
          </a:p>
          <a:p>
            <a:r>
              <a:rPr lang="ru-RU" sz="1600" dirty="0" smtClean="0"/>
              <a:t>- играть в игры, направленные на развитие творческого воображения;</a:t>
            </a:r>
          </a:p>
          <a:p>
            <a:r>
              <a:rPr lang="ru-RU" sz="1600" dirty="0" smtClean="0"/>
              <a:t>- создавать предметы и картины, используя алгоритм изображения фантастического предмета;</a:t>
            </a:r>
          </a:p>
          <a:p>
            <a:r>
              <a:rPr lang="ru-RU" sz="1600" dirty="0" smtClean="0"/>
              <a:t> -«записывать»  истории при помощи пиктограмм;</a:t>
            </a:r>
          </a:p>
          <a:p>
            <a:r>
              <a:rPr lang="ru-RU" sz="1600" dirty="0" smtClean="0"/>
              <a:t>- уметь пересказывать сказку по схемам-моделям (пиктограммы).</a:t>
            </a:r>
          </a:p>
          <a:p>
            <a:r>
              <a:rPr lang="ru-RU" sz="1600" dirty="0" smtClean="0"/>
              <a:t>- высказывать своё мнение;</a:t>
            </a:r>
          </a:p>
          <a:p>
            <a:r>
              <a:rPr lang="ru-RU" sz="1600" dirty="0" smtClean="0"/>
              <a:t>- уважать мнение других людей;</a:t>
            </a:r>
          </a:p>
          <a:p>
            <a:r>
              <a:rPr lang="ru-RU" sz="1600" dirty="0" smtClean="0"/>
              <a:t>- применять полученные знания в жизни под девизом «Не навреди!»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848600" cy="15240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 </a:t>
            </a:r>
            <a:r>
              <a:rPr lang="ru-RU" sz="2200" b="1" dirty="0" smtClean="0"/>
              <a:t>Планируемые результаты освоения обучающимися программы внеурочной деятельности.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4648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 Второй год обучения</a:t>
            </a:r>
            <a:endParaRPr lang="ru-RU" sz="2000" dirty="0" smtClean="0">
              <a:solidFill>
                <a:srgbClr val="C00000"/>
              </a:solidFill>
            </a:endParaRPr>
          </a:p>
          <a:p>
            <a:r>
              <a:rPr lang="ru-RU" sz="2000" b="1" u="sng" dirty="0" smtClean="0"/>
              <a:t>Знать</a:t>
            </a:r>
            <a:r>
              <a:rPr lang="ru-RU" sz="2000" u="sng" dirty="0" smtClean="0"/>
              <a:t>:</a:t>
            </a:r>
            <a:endParaRPr lang="ru-RU" sz="2000" dirty="0" smtClean="0"/>
          </a:p>
          <a:p>
            <a:r>
              <a:rPr lang="ru-RU" sz="2000" dirty="0" smtClean="0"/>
              <a:t>- что такое комикс;</a:t>
            </a:r>
          </a:p>
          <a:p>
            <a:r>
              <a:rPr lang="ru-RU" sz="2000" dirty="0" smtClean="0"/>
              <a:t>- алгоритм создания комикса;</a:t>
            </a:r>
          </a:p>
          <a:p>
            <a:r>
              <a:rPr lang="ru-RU" sz="2000" dirty="0" smtClean="0"/>
              <a:t>- приёмы фантазирования </a:t>
            </a:r>
            <a:r>
              <a:rPr lang="ru-RU" sz="2000" dirty="0" err="1" smtClean="0"/>
              <a:t>Джанни</a:t>
            </a:r>
            <a:r>
              <a:rPr lang="ru-RU" sz="2000" dirty="0" smtClean="0"/>
              <a:t> </a:t>
            </a:r>
            <a:r>
              <a:rPr lang="ru-RU" sz="2000" dirty="0" err="1" smtClean="0"/>
              <a:t>Родари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- приёмы фантазирования, основанные на главных понятиях ТРИЗ. </a:t>
            </a:r>
          </a:p>
          <a:p>
            <a:r>
              <a:rPr lang="ru-RU" sz="2000" b="1" u="sng" dirty="0" smtClean="0"/>
              <a:t>Уметь</a:t>
            </a:r>
            <a:r>
              <a:rPr lang="ru-RU" sz="2000" u="sng" dirty="0" smtClean="0"/>
              <a:t>:</a:t>
            </a:r>
            <a:endParaRPr lang="ru-RU" sz="2000" dirty="0" smtClean="0"/>
          </a:p>
          <a:p>
            <a:r>
              <a:rPr lang="ru-RU" sz="2000" dirty="0" smtClean="0"/>
              <a:t>- «записывать»  истории в виде комикса;</a:t>
            </a:r>
          </a:p>
          <a:p>
            <a:r>
              <a:rPr lang="ru-RU" sz="2000" dirty="0" smtClean="0"/>
              <a:t>- играть в игры, направленные на развитие творческого воображения;</a:t>
            </a:r>
          </a:p>
          <a:p>
            <a:r>
              <a:rPr lang="ru-RU" sz="2000" dirty="0" smtClean="0"/>
              <a:t>- сочинять сказки, фантастические истории, используя ранее изученные приёмы фантазирования;</a:t>
            </a:r>
          </a:p>
          <a:p>
            <a:r>
              <a:rPr lang="ru-RU" sz="2000" dirty="0" smtClean="0"/>
              <a:t>- описывать ситуацию с точки зрения объекта.</a:t>
            </a:r>
          </a:p>
          <a:p>
            <a:r>
              <a:rPr lang="ru-RU" sz="2000" dirty="0" smtClean="0"/>
              <a:t>- высказывать свою точку зрения;</a:t>
            </a:r>
          </a:p>
          <a:p>
            <a:r>
              <a:rPr lang="ru-RU" sz="2000" dirty="0" smtClean="0"/>
              <a:t>- уважать мнение других людей;</a:t>
            </a:r>
          </a:p>
          <a:p>
            <a:r>
              <a:rPr lang="ru-RU" sz="2000" dirty="0" smtClean="0"/>
              <a:t>- применять полученные знания в жизни под девизом «Не навреди!»</a:t>
            </a:r>
            <a:r>
              <a:rPr lang="ru-RU" sz="2000" b="1" dirty="0" smtClean="0"/>
              <a:t> 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077200" cy="17526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 </a:t>
            </a:r>
            <a:r>
              <a:rPr lang="ru-RU" sz="2200" b="1" dirty="0" smtClean="0"/>
              <a:t>Планируемые результаты освоения обучающимися программы внеурочной деятельности.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8006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Третий год обучения</a:t>
            </a:r>
            <a:endParaRPr lang="ru-RU" sz="2000" dirty="0" smtClean="0">
              <a:solidFill>
                <a:srgbClr val="C00000"/>
              </a:solidFill>
            </a:endParaRPr>
          </a:p>
          <a:p>
            <a:r>
              <a:rPr lang="ru-RU" sz="1400" b="1" u="sng" dirty="0" smtClean="0"/>
              <a:t>Знать: </a:t>
            </a:r>
            <a:endParaRPr lang="ru-RU" sz="1400" dirty="0" smtClean="0"/>
          </a:p>
          <a:p>
            <a:r>
              <a:rPr lang="ru-RU" sz="1400" dirty="0" smtClean="0"/>
              <a:t>- определения  понятий «системный оператор», «волшебный экран», «</a:t>
            </a:r>
            <a:r>
              <a:rPr lang="ru-RU" sz="1400" dirty="0" err="1" smtClean="0"/>
              <a:t>девятиэкранка</a:t>
            </a:r>
            <a:r>
              <a:rPr lang="ru-RU" sz="1400" dirty="0" smtClean="0"/>
              <a:t>», «система», «надсистема», «подсистема», «функция», «прошлое системы», «будущее системы», «</a:t>
            </a:r>
            <a:r>
              <a:rPr lang="ru-RU" sz="1400" dirty="0" err="1" smtClean="0"/>
              <a:t>антисистема</a:t>
            </a:r>
            <a:r>
              <a:rPr lang="ru-RU" sz="1400" dirty="0" smtClean="0"/>
              <a:t>», «</a:t>
            </a:r>
            <a:r>
              <a:rPr lang="ru-RU" sz="1400" dirty="0" err="1" smtClean="0"/>
              <a:t>сосистема</a:t>
            </a:r>
            <a:r>
              <a:rPr lang="ru-RU" sz="1400" dirty="0" smtClean="0"/>
              <a:t>», «</a:t>
            </a:r>
            <a:r>
              <a:rPr lang="ru-RU" sz="1400" dirty="0" err="1" smtClean="0"/>
              <a:t>несистема</a:t>
            </a:r>
            <a:r>
              <a:rPr lang="ru-RU" sz="1400" dirty="0" smtClean="0"/>
              <a:t>»;</a:t>
            </a:r>
          </a:p>
          <a:p>
            <a:r>
              <a:rPr lang="ru-RU" sz="1400" dirty="0" smtClean="0"/>
              <a:t>- алгоритмы сочинения загадок;</a:t>
            </a:r>
          </a:p>
          <a:p>
            <a:r>
              <a:rPr lang="ru-RU" sz="1400" dirty="0" smtClean="0"/>
              <a:t>-алгоритмы сочинения сказочных историй, игр на основе приёма  «Морфологический ящик»;</a:t>
            </a:r>
          </a:p>
          <a:p>
            <a:r>
              <a:rPr lang="ru-RU" sz="1400" dirty="0" smtClean="0"/>
              <a:t>- логику рассуждения игры «</a:t>
            </a:r>
            <a:r>
              <a:rPr lang="ru-RU" sz="1400" dirty="0" err="1" smtClean="0"/>
              <a:t>Да-Нетка</a:t>
            </a:r>
            <a:r>
              <a:rPr lang="ru-RU" sz="1400" dirty="0" smtClean="0"/>
              <a:t>».</a:t>
            </a:r>
          </a:p>
          <a:p>
            <a:r>
              <a:rPr lang="ru-RU" sz="1400" b="1" u="sng" dirty="0" smtClean="0"/>
              <a:t>Уметь:</a:t>
            </a:r>
            <a:endParaRPr lang="ru-RU" sz="1400" dirty="0" smtClean="0"/>
          </a:p>
          <a:p>
            <a:r>
              <a:rPr lang="ru-RU" sz="1400" dirty="0" smtClean="0"/>
              <a:t>- слушать друг друга, высказывать свои мысли, не перебивая друг друга.   </a:t>
            </a:r>
          </a:p>
          <a:p>
            <a:r>
              <a:rPr lang="ru-RU" sz="1400" dirty="0" smtClean="0"/>
              <a:t> - задавать вопросы, сразу отсеивающие большое поле неизвестности;</a:t>
            </a:r>
          </a:p>
          <a:p>
            <a:r>
              <a:rPr lang="ru-RU" sz="1400" dirty="0" smtClean="0"/>
              <a:t>- сочинять сказочные истории, используя приёмы «Морфологический ящик», «Морфологический анализ», «</a:t>
            </a:r>
            <a:r>
              <a:rPr lang="ru-RU" sz="1400" dirty="0" err="1" smtClean="0"/>
              <a:t>девятиэкранку</a:t>
            </a:r>
            <a:r>
              <a:rPr lang="ru-RU" sz="1400" dirty="0" smtClean="0"/>
              <a:t>»;</a:t>
            </a:r>
          </a:p>
          <a:p>
            <a:r>
              <a:rPr lang="ru-RU" sz="1400" dirty="0" smtClean="0"/>
              <a:t>- придумывать игры, используя приём «Морфологический анализ»;</a:t>
            </a:r>
          </a:p>
          <a:p>
            <a:r>
              <a:rPr lang="ru-RU" sz="1400" dirty="0" smtClean="0"/>
              <a:t>- представлять предметы, используя Метод «Моделирование Маленькими Человечками (ММЧ)».</a:t>
            </a:r>
          </a:p>
          <a:p>
            <a:r>
              <a:rPr lang="ru-RU" sz="1400" dirty="0" smtClean="0"/>
              <a:t>- высказывать свою точку зрения;</a:t>
            </a:r>
          </a:p>
          <a:p>
            <a:r>
              <a:rPr lang="ru-RU" sz="1400" dirty="0" smtClean="0"/>
              <a:t>- уважать мнение других людей;</a:t>
            </a:r>
          </a:p>
          <a:p>
            <a:r>
              <a:rPr lang="ru-RU" sz="1400" dirty="0" smtClean="0"/>
              <a:t>- применять полученные знания в жизни под девизом «Не навреди!»</a:t>
            </a:r>
          </a:p>
          <a:p>
            <a:r>
              <a:rPr lang="ru-RU" sz="1400" dirty="0" smtClean="0"/>
              <a:t> </a:t>
            </a:r>
          </a:p>
          <a:p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077200" cy="17526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Планируемые результаты освоения обучающимися программы внеурочной деятельности.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800600"/>
          </a:xfrm>
        </p:spPr>
        <p:txBody>
          <a:bodyPr>
            <a:normAutofit fontScale="85000" lnSpcReduction="20000"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 Четвёртый год обучения</a:t>
            </a:r>
            <a:endParaRPr lang="ru-RU" sz="2000" dirty="0" smtClean="0">
              <a:solidFill>
                <a:srgbClr val="C00000"/>
              </a:solidFill>
            </a:endParaRPr>
          </a:p>
          <a:p>
            <a:r>
              <a:rPr lang="ru-RU" sz="2000" b="1" u="sng" dirty="0" smtClean="0"/>
              <a:t>Знать:</a:t>
            </a:r>
            <a:endParaRPr lang="ru-RU" sz="2000" dirty="0" smtClean="0"/>
          </a:p>
          <a:p>
            <a:r>
              <a:rPr lang="ru-RU" sz="2000" dirty="0" smtClean="0"/>
              <a:t>-определение понятий «противоречие», «принципы разрешения противоречий»; </a:t>
            </a:r>
          </a:p>
          <a:p>
            <a:r>
              <a:rPr lang="ru-RU" sz="2000" dirty="0" smtClean="0"/>
              <a:t>- определение понятия  «изобретательская задача (ИЗ)»;</a:t>
            </a:r>
          </a:p>
          <a:p>
            <a:r>
              <a:rPr lang="ru-RU" sz="2000" dirty="0" smtClean="0"/>
              <a:t>-определение понятия «Идеальный Конечный Результат (ИКР)»;</a:t>
            </a:r>
          </a:p>
          <a:p>
            <a:r>
              <a:rPr lang="ru-RU" sz="2000" dirty="0" smtClean="0"/>
              <a:t>- определение понятия «Вещественно-полевые Ресурсы (ВПР)»;  </a:t>
            </a:r>
          </a:p>
          <a:p>
            <a:r>
              <a:rPr lang="ru-RU" sz="2000" dirty="0" smtClean="0"/>
              <a:t>- приёмы разрешения противоречий: «Инверсия», «Фазовый переход», «Переход в другое состояние», «Заранее подложенной подушки», «Матрёшка», «Дробление-объединение», «Проскока», «Обратить вред в пользу».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r>
              <a:rPr lang="ru-RU" sz="2000" b="1" u="sng" dirty="0" smtClean="0"/>
              <a:t>Уметь:</a:t>
            </a:r>
            <a:endParaRPr lang="ru-RU" sz="2000" dirty="0" smtClean="0"/>
          </a:p>
          <a:p>
            <a:r>
              <a:rPr lang="ru-RU" sz="2000" dirty="0" smtClean="0"/>
              <a:t>- устанавливать логические связи между явлениями и предметами;</a:t>
            </a:r>
          </a:p>
          <a:p>
            <a:r>
              <a:rPr lang="ru-RU" sz="2000" dirty="0" smtClean="0"/>
              <a:t>- находить и разрешать противоречия в ИЗ, используя изученные принципы;</a:t>
            </a:r>
          </a:p>
          <a:p>
            <a:r>
              <a:rPr lang="ru-RU" sz="2000" dirty="0" smtClean="0"/>
              <a:t>- решать ИЗ, используя  приёмы разрешения противоречий;</a:t>
            </a:r>
          </a:p>
          <a:p>
            <a:r>
              <a:rPr lang="ru-RU" sz="2000" dirty="0" smtClean="0"/>
              <a:t>- применять полученные знания в жизни под девизом «Не навреди!»;</a:t>
            </a:r>
          </a:p>
          <a:p>
            <a:r>
              <a:rPr lang="ru-RU" sz="2000" dirty="0" smtClean="0"/>
              <a:t>- стремиться к Большой Достойной Цели в жизни.</a:t>
            </a:r>
          </a:p>
          <a:p>
            <a:r>
              <a:rPr lang="ru-RU" sz="2000" dirty="0" smtClean="0"/>
              <a:t> 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077200" cy="1905000"/>
          </a:xfrm>
        </p:spPr>
        <p:txBody>
          <a:bodyPr>
            <a:normAutofit fontScale="90000"/>
          </a:bodyPr>
          <a:lstStyle/>
          <a:p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</a:rPr>
              <a:t>Метапредметные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 результаты универсальных учебных действий на этапах  освоения программы</a:t>
            </a:r>
            <a:r>
              <a:rPr lang="ru-RU" sz="22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«Теория Решения Изобретательских Задач (ТРИЗ)» 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828800"/>
            <a:ext cx="8458200" cy="4038600"/>
          </a:xfrm>
        </p:spPr>
        <p:txBody>
          <a:bodyPr>
            <a:normAutofit fontScale="85000" lnSpcReduction="10000"/>
          </a:bodyPr>
          <a:lstStyle/>
          <a:p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</a:rPr>
              <a:t>Регулятивные универсальные действия</a:t>
            </a:r>
            <a:endParaRPr lang="en-US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u="sng" dirty="0" smtClean="0">
                <a:solidFill>
                  <a:srgbClr val="C00000"/>
                </a:solidFill>
              </a:rPr>
              <a:t>первый  год обучения </a:t>
            </a:r>
          </a:p>
          <a:p>
            <a:r>
              <a:rPr lang="ru-RU" sz="2000" i="1" dirty="0" smtClean="0"/>
              <a:t>Ученик научиться:</a:t>
            </a:r>
            <a:endParaRPr lang="ru-RU" sz="2000" dirty="0" smtClean="0"/>
          </a:p>
          <a:p>
            <a:r>
              <a:rPr lang="ru-RU" sz="2000" dirty="0" smtClean="0"/>
              <a:t>- принимать учебную задачу в готовом виде, а также учиться определять цель деятельности на занятии с помощью учителя;</a:t>
            </a:r>
          </a:p>
          <a:p>
            <a:r>
              <a:rPr lang="ru-RU" sz="2000" dirty="0" smtClean="0"/>
              <a:t>- проговаривать последовательность действий на занятии, в ходе решения задачи;</a:t>
            </a:r>
          </a:p>
          <a:p>
            <a:r>
              <a:rPr lang="ru-RU" sz="2000" i="1" dirty="0" smtClean="0"/>
              <a:t>Ученик получит возможность научиться:</a:t>
            </a:r>
            <a:endParaRPr lang="ru-RU" sz="2000" dirty="0" smtClean="0"/>
          </a:p>
          <a:p>
            <a:r>
              <a:rPr lang="ru-RU" sz="2000" dirty="0" smtClean="0"/>
              <a:t>- высказывать своё предположение (версию);</a:t>
            </a:r>
          </a:p>
          <a:p>
            <a:r>
              <a:rPr lang="ru-RU" sz="2000" dirty="0" smtClean="0"/>
              <a:t>- работать по предложенному плану;</a:t>
            </a:r>
          </a:p>
          <a:p>
            <a:r>
              <a:rPr lang="ru-RU" sz="2000" dirty="0" smtClean="0"/>
              <a:t>- отличать верно, выполненное задание от неверного через сравнение цели и результата;</a:t>
            </a:r>
          </a:p>
          <a:p>
            <a:r>
              <a:rPr lang="ru-RU" sz="2000" dirty="0" smtClean="0"/>
              <a:t>- совместно давать эмоциональную оценку деятельности класса на уроке;</a:t>
            </a:r>
          </a:p>
          <a:p>
            <a:r>
              <a:rPr lang="ru-RU" sz="2000" dirty="0" smtClean="0"/>
              <a:t>- в диалоге признавать свою ошибку или неудачу при выполнении задания.</a:t>
            </a:r>
          </a:p>
          <a:p>
            <a:endParaRPr lang="ru-RU" sz="20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077200" cy="1905000"/>
          </a:xfrm>
        </p:spPr>
        <p:txBody>
          <a:bodyPr>
            <a:normAutofit fontScale="90000"/>
          </a:bodyPr>
          <a:lstStyle/>
          <a:p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</a:rPr>
              <a:t>Метапредметные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 результаты универсальных учебных действий на этапах  освоения программы</a:t>
            </a:r>
            <a:r>
              <a:rPr lang="ru-RU" sz="22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«Теория Решения Изобретательских Задач (ТРИЗ)» 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828800"/>
            <a:ext cx="8458200" cy="4038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</a:rPr>
              <a:t>Регулятивные универсальные действия</a:t>
            </a:r>
            <a:endParaRPr lang="en-US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u="sng" dirty="0" smtClean="0">
                <a:solidFill>
                  <a:srgbClr val="C00000"/>
                </a:solidFill>
              </a:rPr>
              <a:t>Второй  год обучения </a:t>
            </a:r>
            <a:endParaRPr lang="ru-RU" sz="2000" dirty="0" smtClean="0">
              <a:solidFill>
                <a:srgbClr val="C00000"/>
              </a:solidFill>
            </a:endParaRPr>
          </a:p>
          <a:p>
            <a:r>
              <a:rPr lang="ru-RU" sz="2000" i="1" dirty="0" smtClean="0"/>
              <a:t>Ученик научиться:</a:t>
            </a:r>
            <a:endParaRPr lang="ru-RU" sz="2000" dirty="0" smtClean="0"/>
          </a:p>
          <a:p>
            <a:r>
              <a:rPr lang="ru-RU" sz="2000" dirty="0" smtClean="0"/>
              <a:t>- определять цель учебной деятельности с помощью учителя или самостоятельно;</a:t>
            </a:r>
          </a:p>
          <a:p>
            <a:r>
              <a:rPr lang="ru-RU" sz="2000" dirty="0" smtClean="0"/>
              <a:t>- высказывать свою версию, пытаясь предлагать способы её проверки;</a:t>
            </a:r>
          </a:p>
          <a:p>
            <a:r>
              <a:rPr lang="ru-RU" sz="2000" dirty="0" smtClean="0"/>
              <a:t>- использовать необходимые средства (детский конструктор, пластилин, фломастеры,  и т.д.), работая по предложенному плану;</a:t>
            </a:r>
          </a:p>
          <a:p>
            <a:r>
              <a:rPr lang="ru-RU" sz="2000" i="1" dirty="0" smtClean="0"/>
              <a:t>Ученик получит возможность научиться:</a:t>
            </a:r>
            <a:endParaRPr lang="ru-RU" sz="2000" dirty="0" smtClean="0"/>
          </a:p>
          <a:p>
            <a:r>
              <a:rPr lang="ru-RU" sz="2000" dirty="0" smtClean="0"/>
              <a:t>- совместно с учителем обнаруживать и формулировать учебную проблему совместно с учителем;</a:t>
            </a:r>
          </a:p>
          <a:p>
            <a:r>
              <a:rPr lang="ru-RU" sz="2000" dirty="0" smtClean="0"/>
              <a:t>- по ходу работы сверять действия с целью, находить и исправлять ошибки совместно с учителем: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924800" cy="1524000"/>
          </a:xfrm>
        </p:spPr>
        <p:txBody>
          <a:bodyPr>
            <a:normAutofit fontScale="90000"/>
          </a:bodyPr>
          <a:lstStyle/>
          <a:p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Метапредметные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результаты универсальных учебных действий на этапах  освоения программы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«Теория Решения Изобретательских Задач (ТРИЗ)» 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371600"/>
            <a:ext cx="83058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b="1" i="1" dirty="0" smtClean="0">
                <a:solidFill>
                  <a:srgbClr val="C00000"/>
                </a:solidFill>
              </a:rPr>
              <a:t>Регулятивные универсальные действия</a:t>
            </a:r>
            <a:endParaRPr lang="en-US" sz="14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1200" b="1" u="sng" dirty="0" smtClean="0">
                <a:solidFill>
                  <a:schemeClr val="accent1">
                    <a:lumMod val="50000"/>
                  </a:schemeClr>
                </a:solidFill>
              </a:rPr>
              <a:t>Третий и четвёртый  года  обучения</a:t>
            </a:r>
            <a:endParaRPr lang="ru-RU" sz="1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200" i="1" dirty="0" smtClean="0"/>
              <a:t>Ученик научиться:</a:t>
            </a:r>
            <a:endParaRPr lang="ru-RU" sz="1200" dirty="0" smtClean="0"/>
          </a:p>
          <a:p>
            <a:r>
              <a:rPr lang="ru-RU" sz="1200" dirty="0" smtClean="0"/>
              <a:t>- выдвигать версии решения проблемы (противоречие), осознать конечный результат (ИКР), выбирать из изученных приёмов разрешения противоречий нужный и самостоятельно использовать средства достижения разрешения противоречия;</a:t>
            </a:r>
          </a:p>
          <a:p>
            <a:r>
              <a:rPr lang="ru-RU" sz="1200" dirty="0" smtClean="0"/>
              <a:t>- составлять план решения изобретательских задач, решения проблем творческого характера совместно с учителем;</a:t>
            </a:r>
          </a:p>
          <a:p>
            <a:r>
              <a:rPr lang="ru-RU" sz="1200" dirty="0" smtClean="0"/>
              <a:t>- в диалоге с учителем вырабатывать критерии оценки и определять степень успешности выполнения своей работы, различая результат и способы действий;</a:t>
            </a:r>
          </a:p>
          <a:p>
            <a:r>
              <a:rPr lang="ru-RU" sz="1200" dirty="0" smtClean="0"/>
              <a:t>- в диалоге осознавать причины своего успеха и неуспеха и находить способы выхода из ситуации неуспеха.</a:t>
            </a:r>
          </a:p>
          <a:p>
            <a:r>
              <a:rPr lang="ru-RU" sz="1200" i="1" dirty="0" smtClean="0"/>
              <a:t>Ученик получит возможность научиться:</a:t>
            </a:r>
            <a:endParaRPr lang="ru-RU" sz="1200" dirty="0" smtClean="0"/>
          </a:p>
          <a:p>
            <a:r>
              <a:rPr lang="ru-RU" sz="1200" dirty="0" smtClean="0"/>
              <a:t>- обнаруживать и формулировать проблему, определять цель учебной деятельности, проекта (тему) с помощью учителя  и самостоятельно;</a:t>
            </a:r>
          </a:p>
          <a:p>
            <a:r>
              <a:rPr lang="ru-RU" sz="1200" dirty="0" smtClean="0"/>
              <a:t>- выдвигать версии решения проблемы, прогнозировать результат, самостоятельно искать средства достижения цели;</a:t>
            </a:r>
          </a:p>
          <a:p>
            <a:r>
              <a:rPr lang="ru-RU" sz="1200" dirty="0" smtClean="0"/>
              <a:t>            - планировать решение проблемы, учебной задачи, осуществление проекта совместно с учителем;</a:t>
            </a:r>
          </a:p>
          <a:p>
            <a:r>
              <a:rPr lang="ru-RU" sz="1200" dirty="0" smtClean="0"/>
              <a:t>- работая по составленному плану, использовать наряду с основными и дополнительные  средства (справочная литература, приборы, средства ИКТ);</a:t>
            </a:r>
          </a:p>
          <a:p>
            <a:r>
              <a:rPr lang="ru-RU" sz="1200" dirty="0" smtClean="0"/>
              <a:t>- сверять свои действия с целью, находить и исправлять ошибки по ходу работы с помощью учителя и самостоятельно;</a:t>
            </a:r>
          </a:p>
          <a:p>
            <a:r>
              <a:rPr lang="ru-RU" sz="1200" dirty="0" smtClean="0"/>
              <a:t>- определять степень успешности решения учебной задачи, проблемы, осуществления проекта, исходя из цели и имеющихся критериев;</a:t>
            </a:r>
          </a:p>
          <a:p>
            <a:r>
              <a:rPr lang="ru-RU" sz="1200" dirty="0" smtClean="0"/>
              <a:t>- в диалоге с  учителем совершенствовать критерии оценки и пользоваться ими в ходе оценки и самооценки;</a:t>
            </a:r>
          </a:p>
          <a:p>
            <a:r>
              <a:rPr lang="ru-RU" sz="1200" dirty="0" smtClean="0"/>
              <a:t>- самостоятельно определять причины своего успеха или неуспеха и находить способы выхода из ситуации неуспеха.</a:t>
            </a:r>
          </a:p>
          <a:p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153400" cy="57912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1600" dirty="0" smtClean="0"/>
              <a:t>Если мы хотим научить думать, </a:t>
            </a:r>
          </a:p>
          <a:p>
            <a:pPr algn="r">
              <a:buNone/>
            </a:pPr>
            <a:r>
              <a:rPr lang="ru-RU" sz="1600" dirty="0" smtClean="0"/>
              <a:t>то прежде мы должны научить придумывать</a:t>
            </a:r>
          </a:p>
          <a:p>
            <a:pPr algn="r">
              <a:buNone/>
            </a:pPr>
            <a:r>
              <a:rPr lang="ru-RU" sz="1600" dirty="0" err="1" smtClean="0"/>
              <a:t>Дж.Родари</a:t>
            </a:r>
            <a:endParaRPr lang="ru-RU" sz="1600" dirty="0" smtClean="0"/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ТРИЗ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— теория решения изобретательских задач</a:t>
            </a:r>
            <a:r>
              <a:rPr lang="ru-RU" sz="2400" b="1" dirty="0" smtClean="0"/>
              <a:t> </a:t>
            </a:r>
          </a:p>
          <a:p>
            <a:pPr>
              <a:buNone/>
            </a:pPr>
            <a:r>
              <a:rPr lang="ru-RU" sz="2200" dirty="0" smtClean="0"/>
              <a:t>   автор — отечественный изобретатель, писатель-фантаст </a:t>
            </a:r>
          </a:p>
          <a:p>
            <a:pPr>
              <a:buNone/>
              <a:defRPr/>
            </a:pPr>
            <a:r>
              <a:rPr lang="ru-RU" sz="2200" dirty="0" smtClean="0"/>
              <a:t>   Генрих </a:t>
            </a:r>
            <a:r>
              <a:rPr lang="ru-RU" sz="2200" dirty="0" err="1" smtClean="0"/>
              <a:t>Саулович</a:t>
            </a:r>
            <a:r>
              <a:rPr lang="ru-RU" sz="2200" dirty="0" smtClean="0"/>
              <a:t> </a:t>
            </a:r>
            <a:r>
              <a:rPr lang="ru-RU" sz="2200" dirty="0" err="1" smtClean="0"/>
              <a:t>Альтшуллер</a:t>
            </a:r>
            <a:r>
              <a:rPr lang="ru-RU" sz="2200" dirty="0" smtClean="0"/>
              <a:t>.</a:t>
            </a:r>
            <a:r>
              <a:rPr lang="ru-RU" sz="2200" i="1" dirty="0" smtClean="0"/>
              <a:t> (15.10.1926 - 24.09.1998)</a:t>
            </a:r>
            <a:r>
              <a:rPr lang="ru-RU" sz="2200" dirty="0" smtClean="0"/>
              <a:t> </a:t>
            </a:r>
            <a:endParaRPr lang="ru-RU" sz="2200" b="1" dirty="0" smtClean="0"/>
          </a:p>
          <a:p>
            <a:pPr>
              <a:buFont typeface="Wingdings"/>
              <a:buChar char=""/>
              <a:defRPr/>
            </a:pPr>
            <a:endParaRPr lang="ru-RU" sz="2200" dirty="0" smtClean="0"/>
          </a:p>
          <a:p>
            <a:pPr>
              <a:buNone/>
            </a:pPr>
            <a:r>
              <a:rPr lang="ru-RU" sz="1800" dirty="0" smtClean="0"/>
              <a:t>   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Содержимое 3" descr="сжатый.jp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3200400"/>
            <a:ext cx="4648200" cy="2590800"/>
          </a:xfrm>
          <a:prstGeom prst="rect">
            <a:avLst/>
          </a:prstGeom>
        </p:spPr>
      </p:pic>
      <p:pic>
        <p:nvPicPr>
          <p:cNvPr id="6" name="Содержимое 4" descr="Г.С.Альтшуллер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477000" y="3048000"/>
            <a:ext cx="1981200" cy="29141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077200" cy="1905000"/>
          </a:xfrm>
        </p:spPr>
        <p:txBody>
          <a:bodyPr>
            <a:normAutofit fontScale="90000"/>
          </a:bodyPr>
          <a:lstStyle/>
          <a:p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Метапредметные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результаты универсальных учебных действий на этапах  освоения программы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«Теория Решения Изобретательских Задач (ТРИЗ)» 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828800"/>
            <a:ext cx="8534400" cy="44958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Коммуникативные универсальные действия </a:t>
            </a:r>
            <a:endParaRPr lang="en-US" b="1" i="1" dirty="0" smtClean="0">
              <a:solidFill>
                <a:srgbClr val="FF0000"/>
              </a:solidFill>
            </a:endParaRPr>
          </a:p>
          <a:p>
            <a:r>
              <a:rPr lang="ru-RU" sz="2400" b="1" u="sng" dirty="0" smtClean="0">
                <a:solidFill>
                  <a:schemeClr val="accent1">
                    <a:lumMod val="50000"/>
                  </a:schemeClr>
                </a:solidFill>
              </a:rPr>
              <a:t>Первый и второй  года обучения    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i="1" dirty="0" smtClean="0"/>
              <a:t>Ученик научиться:</a:t>
            </a:r>
            <a:endParaRPr lang="ru-RU" sz="2400" dirty="0" smtClean="0"/>
          </a:p>
          <a:p>
            <a:r>
              <a:rPr lang="ru-RU" sz="2400" dirty="0" smtClean="0"/>
              <a:t>- высказывать свою мысль (в беседе, в ходе выполнения задания) в виде одного предложения или небольшого текста;</a:t>
            </a:r>
          </a:p>
          <a:p>
            <a:r>
              <a:rPr lang="ru-RU" sz="2400" dirty="0" smtClean="0"/>
              <a:t>- учиться задавать с помощью учителя вопросы на понимание устного высказывания или составленного рассказа;</a:t>
            </a:r>
          </a:p>
          <a:p>
            <a:r>
              <a:rPr lang="ru-RU" sz="2400" dirty="0" smtClean="0"/>
              <a:t>- объяснять смысл основных понятий  РТВ и  ТРИЗ;</a:t>
            </a:r>
          </a:p>
          <a:p>
            <a:r>
              <a:rPr lang="ru-RU" sz="2400" dirty="0" smtClean="0"/>
              <a:t>- воспринимать на слух информацию, данную в явном виде;</a:t>
            </a:r>
          </a:p>
          <a:p>
            <a:r>
              <a:rPr lang="ru-RU" sz="2400" dirty="0" smtClean="0"/>
              <a:t>- замечать различия своей и иной точек зрения;</a:t>
            </a:r>
          </a:p>
          <a:p>
            <a:r>
              <a:rPr lang="ru-RU" sz="2400" dirty="0" smtClean="0"/>
              <a:t>- выполнять различные роли в группе (лидера, исполнителя, критика);</a:t>
            </a:r>
          </a:p>
          <a:p>
            <a:r>
              <a:rPr lang="ru-RU" sz="2400" dirty="0" smtClean="0"/>
              <a:t>- совместно договариваться о правилах в общения и поведения в группе и следовать им.</a:t>
            </a:r>
          </a:p>
          <a:p>
            <a:r>
              <a:rPr lang="ru-RU" sz="2400" i="1" dirty="0" smtClean="0"/>
              <a:t>Ученик получит возможность научиться:</a:t>
            </a:r>
            <a:endParaRPr lang="ru-RU" sz="2400" dirty="0" smtClean="0"/>
          </a:p>
          <a:p>
            <a:r>
              <a:rPr lang="ru-RU" sz="2400" dirty="0" smtClean="0"/>
              <a:t>- воспринимать на слух информацию, данную в </a:t>
            </a:r>
            <a:r>
              <a:rPr lang="ru-RU" sz="2400" dirty="0" err="1" smtClean="0"/>
              <a:t>НЕявном</a:t>
            </a:r>
            <a:r>
              <a:rPr lang="ru-RU" sz="2400" dirty="0" smtClean="0"/>
              <a:t> виде;</a:t>
            </a:r>
          </a:p>
          <a:p>
            <a:r>
              <a:rPr lang="ru-RU" sz="2400" dirty="0" smtClean="0"/>
              <a:t>- аргументировать свою позицию и координировать её с позициями партнёров в сотрудничестве при выработке общего решения в совместной деятельности.</a:t>
            </a: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077200" cy="1905000"/>
          </a:xfrm>
        </p:spPr>
        <p:txBody>
          <a:bodyPr>
            <a:normAutofit fontScale="90000"/>
          </a:bodyPr>
          <a:lstStyle/>
          <a:p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Метапредметные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результаты универсальных учебных действий на этапах  освоения программы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«Теория Решения Изобретательских Задач (ТРИЗ)» 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828800"/>
            <a:ext cx="8534400" cy="4495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2900" b="1" i="1" dirty="0" smtClean="0">
                <a:solidFill>
                  <a:srgbClr val="FF0000"/>
                </a:solidFill>
              </a:rPr>
              <a:t>Коммуникативные универсальные действия </a:t>
            </a:r>
            <a:endParaRPr lang="en-US" sz="29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500" b="1" u="sng" dirty="0" smtClean="0">
                <a:solidFill>
                  <a:schemeClr val="accent1">
                    <a:lumMod val="50000"/>
                  </a:schemeClr>
                </a:solidFill>
              </a:rPr>
              <a:t>Третий и четвёртый года обучения   </a:t>
            </a:r>
            <a:endParaRPr lang="ru-RU" sz="25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i="1" dirty="0" smtClean="0"/>
              <a:t>Ученик научиться:</a:t>
            </a:r>
            <a:endParaRPr lang="ru-RU" sz="2400" dirty="0" smtClean="0"/>
          </a:p>
          <a:p>
            <a:r>
              <a:rPr lang="ru-RU" sz="2400" dirty="0" smtClean="0"/>
              <a:t>- высказывать своё мнение (в монологе или диалоге) и обосновать его, приводя аргументы (разные средства, в т.ч. ИКТ);</a:t>
            </a:r>
          </a:p>
          <a:p>
            <a:r>
              <a:rPr lang="ru-RU" sz="2400" dirty="0" smtClean="0"/>
              <a:t>- вести диалог с собеседником, выступая в функции «автора» и «понимающего»;</a:t>
            </a:r>
          </a:p>
          <a:p>
            <a:r>
              <a:rPr lang="ru-RU" sz="2400" dirty="0" smtClean="0"/>
              <a:t>- принимать другую, не похожую на свою,  точку зрения;</a:t>
            </a:r>
          </a:p>
          <a:p>
            <a:r>
              <a:rPr lang="ru-RU" sz="2400" dirty="0" smtClean="0"/>
              <a:t>- интерпретировать  (понимать и оценивать) текст творческого характера;</a:t>
            </a:r>
          </a:p>
          <a:p>
            <a:r>
              <a:rPr lang="ru-RU" sz="2400" dirty="0" smtClean="0"/>
              <a:t>- распределять и выполнять различные роли (лидер, исполнитель, критик, и д.р.) в коллективном решении проблемы, задачи;</a:t>
            </a:r>
          </a:p>
          <a:p>
            <a:r>
              <a:rPr lang="ru-RU" sz="2400" dirty="0" smtClean="0"/>
              <a:t>- вырабатывать и принимать коллективные решения;</a:t>
            </a:r>
          </a:p>
          <a:p>
            <a:r>
              <a:rPr lang="ru-RU" sz="2400" dirty="0" smtClean="0"/>
              <a:t>- предотвращать и преодолевать конфликты, в том числе уважительно относится к позиции другого человека, идти на взаимные уступки, влиять на поведение друг друга через взаимный контроль и оценку действий.</a:t>
            </a:r>
          </a:p>
          <a:p>
            <a:r>
              <a:rPr lang="ru-RU" sz="2400" dirty="0" smtClean="0"/>
              <a:t> </a:t>
            </a:r>
            <a:r>
              <a:rPr lang="ru-RU" sz="2400" i="1" dirty="0" smtClean="0"/>
              <a:t>Ученик получит возможность научиться:</a:t>
            </a:r>
            <a:endParaRPr lang="ru-RU" sz="2400" dirty="0" smtClean="0"/>
          </a:p>
          <a:p>
            <a:r>
              <a:rPr lang="ru-RU" sz="2400" dirty="0" smtClean="0"/>
              <a:t>- высказывать и при необходимости отстаивать своё мнение, подтверждая его аргументами, а их – фактами (учитывая ситуацию, задачу, используя разные средства, в т. ч. ИКТ);</a:t>
            </a:r>
          </a:p>
          <a:p>
            <a:r>
              <a:rPr lang="ru-RU" sz="2400" dirty="0" smtClean="0"/>
              <a:t>- самостоятельно вести диалог с собеседником, выступая в функции «автора» и «понимающего»;</a:t>
            </a:r>
          </a:p>
          <a:p>
            <a:r>
              <a:rPr lang="ru-RU" sz="2400" dirty="0" smtClean="0"/>
              <a:t>- понимать другую, не похожую на свою точку зрения;</a:t>
            </a:r>
          </a:p>
          <a:p>
            <a:r>
              <a:rPr lang="ru-RU" sz="2400" dirty="0" smtClean="0"/>
              <a:t>- организовывать учебное взаимодействие в группе (распределять роли, договариваться друг с другом и т.д.);</a:t>
            </a:r>
          </a:p>
          <a:p>
            <a:r>
              <a:rPr lang="ru-RU" sz="2400" dirty="0" smtClean="0"/>
              <a:t>- предвидеть (прогнозировать), последствия коллективных решений;</a:t>
            </a:r>
          </a:p>
          <a:p>
            <a:r>
              <a:rPr lang="ru-RU" sz="2400" dirty="0" smtClean="0"/>
              <a:t>- взглянуть на ситуацию с иной позиции и договориться с людьми иных позиций.</a:t>
            </a:r>
          </a:p>
          <a:p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077200" cy="1905000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Метапредметные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результаты универсальных учебных действий на этапах  освоения программы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«Теория Решения Изобретательских Задач (ТРИЗ)» 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76400"/>
            <a:ext cx="8534400" cy="4648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300" dirty="0" smtClean="0">
                <a:solidFill>
                  <a:srgbClr val="C00000"/>
                </a:solidFill>
              </a:rPr>
              <a:t> </a:t>
            </a:r>
            <a:r>
              <a:rPr lang="ru-RU" sz="3300" b="1" dirty="0" smtClean="0">
                <a:solidFill>
                  <a:srgbClr val="C00000"/>
                </a:solidFill>
              </a:rPr>
              <a:t>Познавательные</a:t>
            </a:r>
            <a:r>
              <a:rPr lang="ru-RU" sz="3300" dirty="0" smtClean="0">
                <a:solidFill>
                  <a:srgbClr val="C00000"/>
                </a:solidFill>
              </a:rPr>
              <a:t> </a:t>
            </a:r>
            <a:r>
              <a:rPr lang="ru-RU" sz="3300" b="1" i="1" dirty="0" smtClean="0">
                <a:solidFill>
                  <a:srgbClr val="C00000"/>
                </a:solidFill>
              </a:rPr>
              <a:t>универсальные действия </a:t>
            </a:r>
          </a:p>
          <a:p>
            <a:pPr>
              <a:buNone/>
            </a:pPr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Первый год обучения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  </a:t>
            </a:r>
          </a:p>
          <a:p>
            <a:r>
              <a:rPr lang="ru-RU" sz="2400" i="1" dirty="0" smtClean="0"/>
              <a:t>Ученик научиться:</a:t>
            </a:r>
            <a:endParaRPr lang="ru-RU" sz="2400" dirty="0" smtClean="0"/>
          </a:p>
          <a:p>
            <a:r>
              <a:rPr lang="ru-RU" sz="2400" dirty="0" smtClean="0"/>
              <a:t>- извлекать информацию из текста, рисунка, схематического рисунка (пиктограммы);</a:t>
            </a:r>
          </a:p>
          <a:p>
            <a:r>
              <a:rPr lang="ru-RU" sz="2400" dirty="0" smtClean="0"/>
              <a:t>- находить ответы на вопросы, используя свой небольшой жизненный опыт и информацию, полученную на уроке;</a:t>
            </a:r>
          </a:p>
          <a:p>
            <a:r>
              <a:rPr lang="ru-RU" sz="2400" dirty="0" smtClean="0"/>
              <a:t>- сравнивать и группировать предметы по одному основанию;</a:t>
            </a:r>
          </a:p>
          <a:p>
            <a:r>
              <a:rPr lang="ru-RU" sz="2400" dirty="0" smtClean="0"/>
              <a:t>- находить закономерности в расположении фигур по значению одного признака;</a:t>
            </a:r>
          </a:p>
          <a:p>
            <a:r>
              <a:rPr lang="ru-RU" sz="2400" dirty="0" smtClean="0"/>
              <a:t>- называть последовательность простых знакомых действий при использовании алгоритма изображения фантастического предмета;</a:t>
            </a:r>
          </a:p>
          <a:p>
            <a:r>
              <a:rPr lang="ru-RU" sz="2400" dirty="0" smtClean="0"/>
              <a:t>- составлять ответы- высказывания;</a:t>
            </a:r>
          </a:p>
          <a:p>
            <a:r>
              <a:rPr lang="ru-RU" sz="2400" dirty="0" smtClean="0"/>
              <a:t>- рассказывать небольшие по объёму тексты.</a:t>
            </a:r>
          </a:p>
          <a:p>
            <a:pPr>
              <a:buNone/>
            </a:pPr>
            <a:r>
              <a:rPr lang="ru-RU" sz="3300" dirty="0" smtClean="0"/>
              <a:t>                      </a:t>
            </a:r>
            <a:r>
              <a:rPr lang="ru-RU" sz="3300" b="1" u="sng" dirty="0" smtClean="0">
                <a:solidFill>
                  <a:schemeClr val="accent2">
                    <a:lumMod val="50000"/>
                  </a:schemeClr>
                </a:solidFill>
              </a:rPr>
              <a:t>Второй  год обучения</a:t>
            </a:r>
            <a:r>
              <a:rPr lang="ru-RU" sz="3300" b="1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</a:p>
          <a:p>
            <a:r>
              <a:rPr lang="ru-RU" sz="2400" i="1" dirty="0" smtClean="0"/>
              <a:t>Ученик научиться:</a:t>
            </a:r>
            <a:endParaRPr lang="ru-RU" sz="2400" dirty="0" smtClean="0"/>
          </a:p>
          <a:p>
            <a:r>
              <a:rPr lang="ru-RU" sz="2400" dirty="0" smtClean="0"/>
              <a:t>-  сравнивать и группировать предметы по нескольким основаниям;</a:t>
            </a:r>
          </a:p>
          <a:p>
            <a:r>
              <a:rPr lang="ru-RU" sz="2400" dirty="0" smtClean="0"/>
              <a:t>- находить закономерности в расположении фигур по значению двух и более признаков;</a:t>
            </a:r>
          </a:p>
          <a:p>
            <a:r>
              <a:rPr lang="ru-RU" sz="2400" dirty="0" smtClean="0"/>
              <a:t> - приводить примеры последовательности действий сочинённых сказок на основе приёмов фантазирования </a:t>
            </a:r>
            <a:r>
              <a:rPr lang="ru-RU" sz="2400" dirty="0" err="1" smtClean="0"/>
              <a:t>Джанни</a:t>
            </a:r>
            <a:r>
              <a:rPr lang="ru-RU" sz="2400" dirty="0" smtClean="0"/>
              <a:t> </a:t>
            </a:r>
            <a:r>
              <a:rPr lang="ru-RU" sz="2400" dirty="0" err="1" smtClean="0"/>
              <a:t>Родари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- составлять небольшие письменные тексты, ответы на вопросы, результаты  выполнения работы (устно и письменно).</a:t>
            </a:r>
          </a:p>
          <a:p>
            <a:pPr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077200" cy="1905000"/>
          </a:xfrm>
        </p:spPr>
        <p:txBody>
          <a:bodyPr>
            <a:normAutofit fontScale="90000"/>
          </a:bodyPr>
          <a:lstStyle/>
          <a:p>
            <a:r>
              <a:rPr lang="ru-RU" sz="2000" b="1" dirty="0" err="1" smtClean="0"/>
              <a:t>Метапредметные</a:t>
            </a:r>
            <a:r>
              <a:rPr lang="ru-RU" sz="2000" b="1" dirty="0" smtClean="0"/>
              <a:t> результаты универсальных учебных действий на этапах  освоения программы</a:t>
            </a:r>
            <a:r>
              <a:rPr lang="ru-RU" sz="2000" b="1" i="1" dirty="0" smtClean="0"/>
              <a:t> </a:t>
            </a:r>
            <a:r>
              <a:rPr lang="ru-RU" sz="2000" b="1" dirty="0" smtClean="0"/>
              <a:t>«Теория Решения Изобретательских Задач (ТРИЗ)» 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828800"/>
            <a:ext cx="8534400" cy="4495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2900" b="1" dirty="0" smtClean="0">
                <a:solidFill>
                  <a:srgbClr val="C00000"/>
                </a:solidFill>
              </a:rPr>
              <a:t>  Познавательные </a:t>
            </a:r>
            <a:r>
              <a:rPr lang="ru-RU" sz="2900" b="1" i="1" dirty="0" smtClean="0">
                <a:solidFill>
                  <a:srgbClr val="C00000"/>
                </a:solidFill>
              </a:rPr>
              <a:t>универсальные действи</a:t>
            </a:r>
            <a:r>
              <a:rPr lang="ru-RU" b="1" i="1" dirty="0" smtClean="0"/>
              <a:t>я </a:t>
            </a:r>
            <a:endParaRPr lang="en-US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</a:rPr>
              <a:t>Третий и четвёртый года обучения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r>
              <a:rPr lang="ru-RU" sz="2400" i="1" dirty="0" smtClean="0"/>
              <a:t>Ученик научиться:</a:t>
            </a:r>
            <a:endParaRPr lang="ru-RU" sz="2400" dirty="0" smtClean="0"/>
          </a:p>
          <a:p>
            <a:r>
              <a:rPr lang="ru-RU" sz="2400" dirty="0" smtClean="0"/>
              <a:t>- самостоятельно предполагать или с помощью учителя, какая информация нужна для решения изобретательской задачи;                                                                                                          </a:t>
            </a:r>
          </a:p>
          <a:p>
            <a:r>
              <a:rPr lang="ru-RU" sz="2400" dirty="0" smtClean="0"/>
              <a:t>- извлекать информацию, представленную в разных формах (текст, таблица, схема, иллюстрация, ресурсы Интернет и т.д.);</a:t>
            </a:r>
          </a:p>
          <a:p>
            <a:r>
              <a:rPr lang="ru-RU" sz="2400" dirty="0" smtClean="0"/>
              <a:t>- сравнивать, классифицировать, объединять факты и явления, относить объекты к известным понятиям ТРИЗ;</a:t>
            </a:r>
          </a:p>
          <a:p>
            <a:r>
              <a:rPr lang="ru-RU" sz="2400" dirty="0" smtClean="0"/>
              <a:t>- определять причины явлений, событий, делать выводы на основе обобщения знаний;</a:t>
            </a:r>
          </a:p>
          <a:p>
            <a:r>
              <a:rPr lang="ru-RU" sz="2400" dirty="0" smtClean="0"/>
              <a:t>- создавать модели объекта, используя метод «Моделирования Маленькими Человечками» объекта и представлять его в знаково-символической форме;</a:t>
            </a:r>
          </a:p>
          <a:p>
            <a:r>
              <a:rPr lang="ru-RU" sz="2400" dirty="0" smtClean="0"/>
              <a:t>- представлять информацию в виде таблицы, схемы, в том числе ИКТ.</a:t>
            </a:r>
          </a:p>
          <a:p>
            <a:r>
              <a:rPr lang="ru-RU" sz="2400" i="1" dirty="0" smtClean="0"/>
              <a:t>Ученик получит возможность научиться:</a:t>
            </a:r>
            <a:endParaRPr lang="ru-RU" sz="2400" dirty="0" smtClean="0"/>
          </a:p>
          <a:p>
            <a:r>
              <a:rPr lang="ru-RU" sz="2400" dirty="0" smtClean="0"/>
              <a:t>- самостоятельно предполагать, какая информация нужна для решения изобретательской задачи;</a:t>
            </a:r>
          </a:p>
          <a:p>
            <a:r>
              <a:rPr lang="ru-RU" sz="2400" dirty="0" smtClean="0"/>
              <a:t>-сопоставлять и отбирать информацию, полученную из различных источников (словари, энциклопедии, справочники, электронные диски, сеть Интернет);</a:t>
            </a:r>
          </a:p>
          <a:p>
            <a:r>
              <a:rPr lang="ru-RU" sz="2400" dirty="0" smtClean="0"/>
              <a:t>- анализировать, сравнивать, классифицировать, объединять факты, абстрактные понятия, относить объекты к известным понятиям ТРИЗ;</a:t>
            </a:r>
          </a:p>
          <a:p>
            <a:r>
              <a:rPr lang="ru-RU" sz="2400" dirty="0" smtClean="0"/>
              <a:t>- использовать полученную информацию на занятиях ТРИЗ в проектной деятельности под руководством учителя-консультанта;</a:t>
            </a:r>
          </a:p>
          <a:p>
            <a:r>
              <a:rPr lang="ru-RU" sz="2400" dirty="0" smtClean="0"/>
              <a:t> </a:t>
            </a: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077200" cy="2286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</a:t>
            </a:r>
            <a:r>
              <a:rPr lang="ru-RU" sz="2000" b="1" dirty="0" smtClean="0"/>
              <a:t>Качества личности, которые могут быть развиты у обучающихся начальной школы в результате занятий по программе «Теория Решения Изобретательских Задач» 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286000"/>
            <a:ext cx="8458200" cy="3810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/>
              <a:t> </a:t>
            </a:r>
            <a:endParaRPr lang="ru-RU" sz="2400" dirty="0" smtClean="0"/>
          </a:p>
          <a:p>
            <a:r>
              <a:rPr lang="ru-RU" sz="2200" dirty="0" smtClean="0"/>
              <a:t>- познавательная, творческая, общественная активность;</a:t>
            </a:r>
          </a:p>
          <a:p>
            <a:r>
              <a:rPr lang="ru-RU" sz="2200" dirty="0" smtClean="0"/>
              <a:t>- готовность действия в нестандартных ситуациях;</a:t>
            </a:r>
          </a:p>
          <a:p>
            <a:r>
              <a:rPr lang="ru-RU" sz="2200" dirty="0" smtClean="0"/>
              <a:t>- самостоятельность (в т.ч. в принятии решений);</a:t>
            </a:r>
          </a:p>
          <a:p>
            <a:r>
              <a:rPr lang="ru-RU" sz="2200" dirty="0" smtClean="0"/>
              <a:t>- умение работать в сотрудничестве с другими, отвечать за свои решения;</a:t>
            </a:r>
          </a:p>
          <a:p>
            <a:r>
              <a:rPr lang="ru-RU" sz="2200" dirty="0" smtClean="0"/>
              <a:t>- коммуникабельность;</a:t>
            </a:r>
          </a:p>
          <a:p>
            <a:r>
              <a:rPr lang="ru-RU" sz="2200" dirty="0" smtClean="0"/>
              <a:t>- толерантность;</a:t>
            </a:r>
          </a:p>
          <a:p>
            <a:r>
              <a:rPr lang="ru-RU" sz="2200" dirty="0" smtClean="0"/>
              <a:t>- уважение к себе и другим;</a:t>
            </a:r>
          </a:p>
          <a:p>
            <a:r>
              <a:rPr lang="ru-RU" sz="2200" dirty="0" smtClean="0"/>
              <a:t>- личная и взаимная ответственность.  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924800" cy="3429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Способами определения результативности программы </a:t>
            </a:r>
            <a:r>
              <a:rPr lang="ru-RU" sz="2400" dirty="0" smtClean="0"/>
              <a:t>«Теория Решения Изобретательских Задач» являются: </a:t>
            </a:r>
            <a:br>
              <a:rPr lang="ru-RU" sz="2400" dirty="0" smtClean="0"/>
            </a:br>
            <a:r>
              <a:rPr lang="ru-RU" sz="2400" dirty="0" smtClean="0">
                <a:solidFill>
                  <a:srgbClr val="C00000"/>
                </a:solidFill>
              </a:rPr>
              <a:t>диагностика</a:t>
            </a:r>
            <a:r>
              <a:rPr lang="ru-RU" sz="2400" dirty="0" smtClean="0">
                <a:solidFill>
                  <a:schemeClr val="tx1"/>
                </a:solidFill>
              </a:rPr>
              <a:t>, проводимая в конце каждого раздела в виде тестов и заданий, выставки работ, презентация проекта.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3200400"/>
            <a:ext cx="8305800" cy="289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 </a:t>
            </a:r>
            <a:r>
              <a:rPr lang="ru-RU" sz="2400" dirty="0" smtClean="0"/>
              <a:t> </a:t>
            </a:r>
            <a:r>
              <a:rPr lang="ru-RU" sz="2000" dirty="0" smtClean="0"/>
              <a:t>В качестве итоговой оценки обучающегося используется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«Портфель достижений» </a:t>
            </a:r>
            <a:r>
              <a:rPr lang="ru-RU" sz="2000" dirty="0" smtClean="0"/>
              <a:t>- собрание работ и результатов, которые показывают усилия, прогресс и достижение ученика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(в т. ч. и по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ТРИЗу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.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Что даёт ТРИЗ детям? 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dirty="0" smtClean="0"/>
              <a:t>Помогает находить варианты правильного решения проблемного вопроса, оригинальные дизайнерские идеи, сюжеты; </a:t>
            </a:r>
          </a:p>
          <a:p>
            <a:r>
              <a:rPr lang="ru-RU" sz="2800" dirty="0" smtClean="0"/>
              <a:t>Тренирует творческое мышление; </a:t>
            </a:r>
          </a:p>
          <a:p>
            <a:r>
              <a:rPr lang="ru-RU" sz="2800" dirty="0" smtClean="0"/>
              <a:t>Вырабатывает способность применять знания в реальных ситуациях </a:t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Что даёт ТРИЗ педагогам? </a:t>
            </a:r>
            <a:endParaRPr lang="ru-RU" sz="2800" dirty="0" smtClean="0"/>
          </a:p>
          <a:p>
            <a:r>
              <a:rPr lang="ru-RU" sz="2800" dirty="0" smtClean="0"/>
              <a:t>Вооружает набором инструментов по решению проблем </a:t>
            </a:r>
            <a:br>
              <a:rPr lang="ru-RU" sz="2800" dirty="0" smtClean="0"/>
            </a:br>
            <a:r>
              <a:rPr lang="ru-RU" sz="2800" dirty="0" smtClean="0"/>
              <a:t>Развивает творческие способности, гибкость и системность мышления педагога </a:t>
            </a:r>
          </a:p>
          <a:p>
            <a:r>
              <a:rPr lang="ru-RU" sz="2800" dirty="0" smtClean="0"/>
              <a:t>Воспитывает готовность к восприятию нового </a:t>
            </a:r>
            <a:br>
              <a:rPr lang="ru-RU" sz="2800" dirty="0" smtClean="0"/>
            </a:br>
            <a:r>
              <a:rPr lang="ru-RU" sz="2800" dirty="0" smtClean="0"/>
              <a:t>Обеспечивает профессиональный рост </a:t>
            </a:r>
          </a:p>
          <a:p>
            <a:r>
              <a:rPr lang="ru-RU" sz="2800" dirty="0" smtClean="0"/>
              <a:t>Это просто интересно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7772400" cy="5638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b="1" dirty="0" smtClean="0">
                <a:solidFill>
                  <a:schemeClr val="accent1"/>
                </a:solidFill>
                <a:latin typeface="Monotype Corsiva" pitchFamily="66" charset="0"/>
              </a:rPr>
              <a:t>Методы  и приёмы</a:t>
            </a:r>
          </a:p>
          <a:p>
            <a:pPr>
              <a:buNone/>
            </a:pPr>
            <a:endParaRPr lang="ru-RU" sz="8800" b="1" dirty="0" smtClean="0">
              <a:latin typeface="Monotype Corsiva" pitchFamily="66" charset="0"/>
            </a:endParaRPr>
          </a:p>
          <a:p>
            <a:pPr>
              <a:buFont typeface="Wingdings" pitchFamily="2" charset="2"/>
              <a:buChar char="v"/>
            </a:pPr>
            <a:endParaRPr lang="ru-RU" b="1" dirty="0"/>
          </a:p>
        </p:txBody>
      </p:sp>
      <p:pic>
        <p:nvPicPr>
          <p:cNvPr id="4" name="Содержимое 3" descr="сжатый.jp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133600"/>
            <a:ext cx="5715000" cy="3505200"/>
          </a:xfrm>
          <a:prstGeom prst="rect">
            <a:avLst/>
          </a:prstGeom>
        </p:spPr>
      </p:pic>
      <p:pic>
        <p:nvPicPr>
          <p:cNvPr id="5" name="Содержимое 3" descr="сжатый.jp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133600"/>
            <a:ext cx="57150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153400" cy="5516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</a:rPr>
              <a:t>Методы и приёмы ТРИЗ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876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  </a:t>
            </a:r>
            <a:r>
              <a:rPr lang="ru-RU" b="1" dirty="0" smtClean="0">
                <a:solidFill>
                  <a:srgbClr val="C00000"/>
                </a:solidFill>
              </a:rPr>
              <a:t>Прогнозирование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dirty="0" smtClean="0">
                <a:solidFill>
                  <a:schemeClr val="accent1"/>
                </a:solidFill>
              </a:rPr>
              <a:t>-- </a:t>
            </a:r>
            <a:r>
              <a:rPr lang="ru-RU" dirty="0" smtClean="0">
                <a:solidFill>
                  <a:schemeClr val="tx2"/>
                </a:solidFill>
              </a:rPr>
              <a:t>прием фантазирования, при котором будущее объекта рассматривается на трех уровнях:</a:t>
            </a:r>
          </a:p>
          <a:p>
            <a:r>
              <a:rPr lang="ru-RU" dirty="0" smtClean="0"/>
              <a:t>в объекте будущего отсутствуют недостатки («плохое»), которые есть в настоящем. Функция объекта сохраняется. Например, карандаши не будут ломаться;</a:t>
            </a:r>
            <a:endParaRPr lang="ru-RU" b="1" dirty="0" smtClean="0"/>
          </a:p>
          <a:p>
            <a:r>
              <a:rPr lang="ru-RU" dirty="0" smtClean="0"/>
              <a:t>объекта не будет, а функция будет выполняться. Например, чертежи и рисунки выполняются на компьютере. Объекта(карандаша) нет;</a:t>
            </a:r>
            <a:endParaRPr lang="ru-RU" b="1" dirty="0" smtClean="0"/>
          </a:p>
          <a:p>
            <a:r>
              <a:rPr lang="ru-RU" dirty="0" smtClean="0"/>
              <a:t>объекта нет и функция не нужна. Карандашей нет, чертить и рисовать не нужно, как это может быть?..</a:t>
            </a:r>
            <a:endParaRPr lang="ru-RU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153400" cy="5516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Методы и приёмы ТРИЗ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876800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en-US" dirty="0" smtClean="0"/>
              <a:t>  </a:t>
            </a:r>
            <a:r>
              <a:rPr lang="ru-RU" sz="3800" b="1" dirty="0" smtClean="0">
                <a:solidFill>
                  <a:schemeClr val="accent1"/>
                </a:solidFill>
              </a:rPr>
              <a:t>Противоречие</a:t>
            </a:r>
            <a:r>
              <a:rPr lang="ru-RU" sz="3800" b="1" dirty="0" smtClean="0"/>
              <a:t> </a:t>
            </a:r>
            <a:r>
              <a:rPr lang="ru-RU" sz="3800" dirty="0" smtClean="0"/>
              <a:t>— предъявление к одному объекту противоположных требований. Например, один и тот же объект хороший и плохой, большой и маленький, крепкий и некрепкий, горячий и холодный и т. п.</a:t>
            </a:r>
            <a:endParaRPr lang="ru-RU" sz="3800" b="1" dirty="0" smtClean="0"/>
          </a:p>
          <a:p>
            <a:pPr>
              <a:buNone/>
              <a:defRPr/>
            </a:pPr>
            <a:r>
              <a:rPr lang="ru-RU" sz="3800" b="1" dirty="0" smtClean="0"/>
              <a:t>Приемы разрешения противоречий — </a:t>
            </a:r>
            <a:r>
              <a:rPr lang="ru-RU" sz="3800" dirty="0" smtClean="0"/>
              <a:t>объяснение, как один объект может обладать противоположными признаками.</a:t>
            </a:r>
            <a:endParaRPr lang="ru-RU" sz="3800" b="1" dirty="0" smtClean="0"/>
          </a:p>
          <a:p>
            <a:pPr>
              <a:buNone/>
              <a:defRPr/>
            </a:pPr>
            <a:r>
              <a:rPr lang="ru-RU" sz="3800" dirty="0" smtClean="0"/>
              <a:t>Наиболее распространенные приемы разрешения противоречий:</a:t>
            </a:r>
            <a:endParaRPr lang="ru-RU" sz="3800" b="1" dirty="0" smtClean="0"/>
          </a:p>
          <a:p>
            <a:pPr>
              <a:buFont typeface="Wingdings"/>
              <a:buChar char=""/>
              <a:defRPr/>
            </a:pPr>
            <a:r>
              <a:rPr lang="ru-RU" sz="3800" i="1" dirty="0" smtClean="0"/>
              <a:t>во времени -</a:t>
            </a:r>
            <a:endParaRPr lang="ru-RU" sz="3800" b="1" dirty="0" smtClean="0"/>
          </a:p>
          <a:p>
            <a:pPr>
              <a:buNone/>
              <a:defRPr/>
            </a:pPr>
            <a:r>
              <a:rPr lang="ru-RU" sz="3800" dirty="0" smtClean="0"/>
              <a:t>      в одно время объект обладает одним признаком, в другое -- противоположным (например, сосулька и большая и маленькая: вначале большая, потом маленькая -- растаяла);</a:t>
            </a:r>
            <a:endParaRPr lang="ru-RU" sz="3800" b="1" dirty="0" smtClean="0"/>
          </a:p>
          <a:p>
            <a:pPr>
              <a:buFont typeface="Wingdings"/>
              <a:buChar char=""/>
              <a:defRPr/>
            </a:pPr>
            <a:r>
              <a:rPr lang="ru-RU" sz="3800" i="1" dirty="0" smtClean="0"/>
              <a:t>в пространстве -</a:t>
            </a:r>
            <a:endParaRPr lang="ru-RU" sz="3800" b="1" dirty="0" smtClean="0"/>
          </a:p>
          <a:p>
            <a:pPr>
              <a:buNone/>
              <a:defRPr/>
            </a:pPr>
            <a:r>
              <a:rPr lang="ru-RU" sz="3800" dirty="0" smtClean="0"/>
              <a:t>     одна часть объекта обладает одним признаком, другая -противоположным (например, утюг и холодный и горячий: подошва горячая, а ручка холодная);</a:t>
            </a:r>
            <a:endParaRPr lang="ru-RU" sz="3800" b="1" dirty="0" smtClean="0"/>
          </a:p>
          <a:p>
            <a:pPr>
              <a:buFont typeface="Wingdings"/>
              <a:buChar char=""/>
              <a:defRPr/>
            </a:pPr>
            <a:r>
              <a:rPr lang="ru-RU" sz="3800" i="1" dirty="0" smtClean="0"/>
              <a:t>в системах -</a:t>
            </a:r>
            <a:endParaRPr lang="ru-RU" sz="3800" b="1" dirty="0" smtClean="0"/>
          </a:p>
          <a:p>
            <a:pPr>
              <a:buNone/>
              <a:defRPr/>
            </a:pPr>
            <a:r>
              <a:rPr lang="ru-RU" sz="3800" dirty="0" smtClean="0"/>
              <a:t>      один объект обладает одним признаком, но вместе с другими объектами обладает противоположным (например, спички и креп­кие и некрепкие: одна спичка легко ломается, а много спичек трудно сломать);</a:t>
            </a:r>
            <a:endParaRPr lang="ru-RU" sz="3800" b="1" dirty="0" smtClean="0"/>
          </a:p>
          <a:p>
            <a:pPr>
              <a:buFont typeface="Wingdings"/>
              <a:buChar char=""/>
              <a:defRPr/>
            </a:pPr>
            <a:r>
              <a:rPr lang="ru-RU" sz="3800" i="1" dirty="0" smtClean="0"/>
              <a:t>в отношениях -</a:t>
            </a:r>
            <a:endParaRPr lang="ru-RU" sz="3800" b="1" dirty="0" smtClean="0"/>
          </a:p>
          <a:p>
            <a:pPr>
              <a:buNone/>
              <a:defRPr/>
            </a:pPr>
            <a:r>
              <a:rPr lang="ru-RU" sz="3800" dirty="0" smtClean="0"/>
              <a:t>     объект для одного обладает одним признаком, а для другого — противоположным (например, фильм и хороший и плохой: кому-то нравится (хороший), а кому-то нет (плохой)).</a:t>
            </a:r>
            <a:endParaRPr lang="ru-RU" sz="3800" b="1" dirty="0" smtClean="0"/>
          </a:p>
          <a:p>
            <a:pPr>
              <a:buFont typeface="Wingdings"/>
              <a:buChar char=""/>
              <a:defRPr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001000" cy="59436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2100" dirty="0" smtClean="0"/>
              <a:t>  </a:t>
            </a:r>
          </a:p>
          <a:p>
            <a:pPr>
              <a:buNone/>
            </a:pPr>
            <a:r>
              <a:rPr lang="ru-RU" sz="2100" dirty="0" smtClean="0"/>
              <a:t> </a:t>
            </a:r>
            <a:r>
              <a:rPr lang="ru-RU" sz="3300" dirty="0" smtClean="0"/>
              <a:t>В 1946 году двадцатилетий инспектор по изобретательству Каспийской военно-морской флотилии Генрих </a:t>
            </a:r>
            <a:r>
              <a:rPr lang="ru-RU" sz="3300" dirty="0" err="1" smtClean="0"/>
              <a:t>Саулович</a:t>
            </a:r>
            <a:r>
              <a:rPr lang="ru-RU" sz="3300" dirty="0" smtClean="0"/>
              <a:t> </a:t>
            </a:r>
            <a:r>
              <a:rPr lang="ru-RU" sz="3300" dirty="0" err="1" smtClean="0"/>
              <a:t>Альтшуллер</a:t>
            </a:r>
            <a:r>
              <a:rPr lang="ru-RU" sz="3300" dirty="0" smtClean="0"/>
              <a:t>  должен был по роду службы оказывать помощь маститым капитанам-изобретателям. </a:t>
            </a:r>
          </a:p>
          <a:p>
            <a:pPr>
              <a:buNone/>
            </a:pPr>
            <a:r>
              <a:rPr lang="ru-RU" sz="3300" dirty="0" smtClean="0"/>
              <a:t>Он стал искать в литературе правила, как изобретать. Но ни в одной из книг ответа не нашел. </a:t>
            </a:r>
          </a:p>
          <a:p>
            <a:pPr>
              <a:buNone/>
            </a:pPr>
            <a:r>
              <a:rPr lang="ru-RU" sz="3300" dirty="0" smtClean="0"/>
              <a:t>Тогда молодой человек поставил перед собой цель — выявить эти правила и в дальнейшем создать метод, позволяющий научить людей изобретать, решать творческие задачи в различных областях человеческой деятельности. </a:t>
            </a:r>
          </a:p>
          <a:p>
            <a:pPr>
              <a:buNone/>
            </a:pPr>
            <a:r>
              <a:rPr lang="ru-RU" sz="3300" dirty="0" smtClean="0"/>
              <a:t>Всю дальнейшую жизнь Г. С. </a:t>
            </a:r>
            <a:r>
              <a:rPr lang="ru-RU" sz="3300" dirty="0" err="1" smtClean="0"/>
              <a:t>Альтшуллер</a:t>
            </a:r>
            <a:r>
              <a:rPr lang="ru-RU" sz="3300" dirty="0" smtClean="0"/>
              <a:t> посвятил достижению этой цели.</a:t>
            </a:r>
          </a:p>
          <a:p>
            <a:pPr>
              <a:buNone/>
              <a:defRPr/>
            </a:pPr>
            <a:r>
              <a:rPr lang="ru-RU" sz="3300" dirty="0" smtClean="0"/>
              <a:t>   Так началась работа над новой Теорией решения изобретательских задач — ТРИЗ. В настоящее время ТРИЗ, родившаяся в нашей стране в середине прошлого века, признана во всем мире.</a:t>
            </a:r>
          </a:p>
          <a:p>
            <a:pPr>
              <a:buNone/>
              <a:defRPr/>
            </a:pPr>
            <a:r>
              <a:rPr lang="ru-RU" sz="3300" dirty="0" smtClean="0"/>
              <a:t>   Ее изучают, развивают и с успехом применяют в США, Швеции, Франции, Японии, Корее, Израиле, Вьетнаме, Испании, Финляндии, Канаде и др. </a:t>
            </a:r>
          </a:p>
          <a:p>
            <a:pPr>
              <a:buNone/>
              <a:defRPr/>
            </a:pPr>
            <a:r>
              <a:rPr lang="ru-RU" sz="3300" dirty="0" smtClean="0"/>
              <a:t>Тысячи людей в мире, активно работающих по </a:t>
            </a:r>
            <a:r>
              <a:rPr lang="ru-RU" sz="3300" dirty="0" err="1" smtClean="0"/>
              <a:t>ТРИЗ-технологии</a:t>
            </a:r>
            <a:r>
              <a:rPr lang="ru-RU" sz="3300" dirty="0" smtClean="0"/>
              <a:t>. </a:t>
            </a:r>
          </a:p>
          <a:p>
            <a:pPr>
              <a:buNone/>
              <a:defRPr/>
            </a:pPr>
            <a:r>
              <a:rPr lang="ru-RU" sz="3300" dirty="0" smtClean="0"/>
              <a:t>Компании и специалисты используют ТРИЗ в своей производственной деятельности: </a:t>
            </a:r>
            <a:r>
              <a:rPr lang="en-US" sz="3300" i="1" dirty="0" smtClean="0"/>
              <a:t>Boeing; </a:t>
            </a:r>
            <a:r>
              <a:rPr lang="en-US" sz="3300" i="1" dirty="0" err="1" smtClean="0"/>
              <a:t>BoschSiemens</a:t>
            </a:r>
            <a:r>
              <a:rPr lang="en-US" sz="3300" i="1" dirty="0" smtClean="0"/>
              <a:t>; Delphi; Detroit </a:t>
            </a:r>
            <a:r>
              <a:rPr lang="en-US" sz="3300" i="1" dirty="0" err="1" smtClean="0"/>
              <a:t>Diesel;Kodak</a:t>
            </a:r>
            <a:r>
              <a:rPr lang="en-US" sz="3300" i="1" dirty="0" smtClean="0"/>
              <a:t>; Ford; Gillette; Intel Motorola; Japan; Nokia; </a:t>
            </a:r>
            <a:r>
              <a:rPr lang="en-US" sz="3300" i="1" dirty="0" err="1" smtClean="0"/>
              <a:t>Phillips;Siemens</a:t>
            </a:r>
            <a:r>
              <a:rPr lang="en-US" sz="3300" i="1" dirty="0" smtClean="0"/>
              <a:t>; Xerox </a:t>
            </a:r>
            <a:r>
              <a:rPr lang="ru-RU" sz="3300" i="1" dirty="0" smtClean="0"/>
              <a:t>и др.</a:t>
            </a:r>
            <a:endParaRPr lang="ru-RU" sz="3300" dirty="0" smtClean="0"/>
          </a:p>
          <a:p>
            <a:pPr>
              <a:buNone/>
              <a:defRPr/>
            </a:pPr>
            <a:endParaRPr lang="ru-RU" sz="3300" dirty="0" smtClean="0"/>
          </a:p>
          <a:p>
            <a:pPr>
              <a:buNone/>
              <a:defRPr/>
            </a:pPr>
            <a:endParaRPr lang="ru-RU" sz="2000" dirty="0" smtClean="0"/>
          </a:p>
          <a:p>
            <a:pPr>
              <a:buNone/>
              <a:defRPr/>
            </a:pPr>
            <a:r>
              <a:rPr lang="ru-RU" sz="2000" dirty="0" smtClean="0"/>
              <a:t> </a:t>
            </a:r>
            <a:endParaRPr lang="ru-RU" sz="2200" dirty="0" smtClean="0"/>
          </a:p>
          <a:p>
            <a:pPr>
              <a:buNone/>
            </a:pPr>
            <a:r>
              <a:rPr lang="ru-RU" sz="1800" dirty="0" smtClean="0"/>
              <a:t>   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153400" cy="5516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Методы и приёмы ТРИЗ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8768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«Да- </a:t>
            </a:r>
            <a:r>
              <a:rPr lang="ru-RU" sz="3200" b="1" dirty="0" err="1" smtClean="0">
                <a:solidFill>
                  <a:srgbClr val="C00000"/>
                </a:solidFill>
              </a:rPr>
              <a:t>нетка</a:t>
            </a:r>
            <a:r>
              <a:rPr lang="ru-RU" sz="2800" b="1" dirty="0" smtClean="0">
                <a:solidFill>
                  <a:srgbClr val="C00000"/>
                </a:solidFill>
              </a:rPr>
              <a:t>»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chemeClr val="accent1"/>
                </a:solidFill>
              </a:rPr>
              <a:t>-- </a:t>
            </a:r>
            <a:r>
              <a:rPr lang="ru-RU" sz="2800" dirty="0" smtClean="0"/>
              <a:t>вид загадки, в которой отгадывать нужно при помощи вопросов, на которые можно ответить только «да» или «нет».</a:t>
            </a:r>
          </a:p>
          <a:p>
            <a:pPr>
              <a:buNone/>
              <a:defRPr/>
            </a:pPr>
            <a:r>
              <a:rPr lang="ru-RU" sz="2800" dirty="0" smtClean="0"/>
              <a:t>Задачи «Да- </a:t>
            </a:r>
            <a:r>
              <a:rPr lang="ru-RU" sz="2800" dirty="0" err="1" smtClean="0"/>
              <a:t>нетки</a:t>
            </a:r>
            <a:r>
              <a:rPr lang="ru-RU" sz="2800" dirty="0" smtClean="0"/>
              <a:t>» решаются постепенным сужением круга поиска. </a:t>
            </a:r>
          </a:p>
          <a:p>
            <a:pPr>
              <a:buNone/>
              <a:defRPr/>
            </a:pPr>
            <a:r>
              <a:rPr lang="ru-RU" sz="2800" dirty="0" smtClean="0">
                <a:solidFill>
                  <a:schemeClr val="accent1"/>
                </a:solidFill>
              </a:rPr>
              <a:t>«</a:t>
            </a:r>
            <a:r>
              <a:rPr lang="ru-RU" sz="2800" dirty="0" smtClean="0"/>
              <a:t>Да- </a:t>
            </a:r>
            <a:r>
              <a:rPr lang="ru-RU" sz="2800" dirty="0" err="1" smtClean="0"/>
              <a:t>нетки</a:t>
            </a:r>
            <a:r>
              <a:rPr lang="ru-RU" sz="2800" dirty="0" smtClean="0"/>
              <a:t>» бывают </a:t>
            </a:r>
          </a:p>
          <a:p>
            <a:pPr>
              <a:buFont typeface="Wingdings"/>
              <a:buChar char=""/>
              <a:defRPr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объектные </a:t>
            </a:r>
            <a:r>
              <a:rPr lang="ru-RU" sz="2800" dirty="0" smtClean="0"/>
              <a:t>(загадывает­ся один объект) </a:t>
            </a:r>
          </a:p>
          <a:p>
            <a:pPr>
              <a:buFont typeface="Wingdings"/>
              <a:buChar char=""/>
              <a:defRPr/>
            </a:pP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ситуационные — «детективные» </a:t>
            </a:r>
            <a:r>
              <a:rPr lang="ru-RU" sz="2800" dirty="0" smtClean="0"/>
              <a:t>(загадывается ситуация, нужно выяснить, что произошло). </a:t>
            </a:r>
          </a:p>
          <a:p>
            <a:pPr>
              <a:buFont typeface="Wingdings"/>
              <a:buChar char=""/>
              <a:defRPr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числовые «да-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нетки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» </a:t>
            </a:r>
            <a:r>
              <a:rPr lang="ru-RU" sz="2800" dirty="0" smtClean="0"/>
              <a:t>(загадывается число, которое нужно отгадать при минимальном количестве вопросов), </a:t>
            </a:r>
          </a:p>
          <a:p>
            <a:pPr>
              <a:buFont typeface="Wingdings"/>
              <a:buChar char=""/>
              <a:defRPr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линейная «да-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нетка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» </a:t>
            </a:r>
            <a:r>
              <a:rPr lang="ru-RU" sz="2800" dirty="0" smtClean="0"/>
              <a:t>(предметы выстраиваются в линию, нужно определить, какой загадали), </a:t>
            </a:r>
          </a:p>
          <a:p>
            <a:pPr>
              <a:buFont typeface="Wingdings"/>
              <a:buChar char=""/>
              <a:defRPr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плоскостная </a:t>
            </a:r>
            <a:r>
              <a:rPr lang="ru-RU" sz="2800" dirty="0" smtClean="0"/>
              <a:t>(предметы располагаются на плоскости), </a:t>
            </a:r>
          </a:p>
          <a:p>
            <a:pPr>
              <a:buFont typeface="Wingdings"/>
              <a:buChar char=""/>
              <a:defRPr/>
            </a:pPr>
            <a:r>
              <a:rPr lang="ru-RU" sz="2800" dirty="0" smtClean="0"/>
              <a:t>объемная (предметы располагаются в пространстве).</a:t>
            </a:r>
            <a:endParaRPr lang="ru-RU" sz="2800" b="1" dirty="0" smtClean="0"/>
          </a:p>
          <a:p>
            <a:pPr>
              <a:buFont typeface="Wingdings" pitchFamily="2" charset="2"/>
              <a:buChar char="v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153400" cy="5516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Методы и приёмы ТРИЗ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8768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ru-RU" sz="2800" b="1" dirty="0" err="1" smtClean="0">
                <a:solidFill>
                  <a:schemeClr val="accent1"/>
                </a:solidFill>
              </a:rPr>
              <a:t>Эвроритм</a:t>
            </a:r>
            <a:r>
              <a:rPr lang="ru-RU" sz="2800" b="1" dirty="0" smtClean="0">
                <a:solidFill>
                  <a:schemeClr val="accent1"/>
                </a:solidFill>
              </a:rPr>
              <a:t> </a:t>
            </a:r>
            <a:r>
              <a:rPr lang="ru-RU" dirty="0" smtClean="0"/>
              <a:t>— </a:t>
            </a:r>
            <a:r>
              <a:rPr lang="ru-RU" sz="2800" dirty="0" smtClean="0"/>
              <a:t>прием фантазирования, при котором конкретный объект рассматривается по плану:</a:t>
            </a:r>
          </a:p>
          <a:p>
            <a:pPr>
              <a:buFont typeface="Wingdings"/>
              <a:buChar char=""/>
              <a:defRPr/>
            </a:pPr>
            <a:r>
              <a:rPr lang="ru-RU" dirty="0" smtClean="0"/>
              <a:t>функция и противоречия в данном объекте;</a:t>
            </a:r>
            <a:endParaRPr lang="ru-RU" b="1" dirty="0" smtClean="0"/>
          </a:p>
          <a:p>
            <a:pPr>
              <a:buFont typeface="Wingdings"/>
              <a:buChar char=""/>
              <a:defRPr/>
            </a:pPr>
            <a:r>
              <a:rPr lang="ru-RU" dirty="0" smtClean="0"/>
              <a:t>варианты, которыми представлен объект (фантазирование: каких вариантов не существует?);</a:t>
            </a:r>
            <a:endParaRPr lang="ru-RU" b="1" dirty="0" smtClean="0"/>
          </a:p>
          <a:p>
            <a:pPr>
              <a:buFont typeface="Wingdings"/>
              <a:buChar char=""/>
              <a:defRPr/>
            </a:pPr>
            <a:r>
              <a:rPr lang="ru-RU" dirty="0" smtClean="0"/>
              <a:t>анализ ситуации: данный объект на земле остался один-единственный, какие последствия этого могут быть?;</a:t>
            </a:r>
            <a:endParaRPr lang="ru-RU" b="1" dirty="0" smtClean="0"/>
          </a:p>
          <a:p>
            <a:pPr>
              <a:buFont typeface="Wingdings"/>
              <a:buChar char=""/>
              <a:defRPr/>
            </a:pPr>
            <a:r>
              <a:rPr lang="ru-RU" dirty="0" smtClean="0"/>
              <a:t>анализ ситуации: объект исчез, как будет выполняться функция?;</a:t>
            </a:r>
            <a:endParaRPr lang="ru-RU" b="1" dirty="0" smtClean="0"/>
          </a:p>
          <a:p>
            <a:pPr>
              <a:buFont typeface="Wingdings"/>
              <a:buChar char=""/>
              <a:defRPr/>
            </a:pPr>
            <a:r>
              <a:rPr lang="ru-RU" dirty="0" smtClean="0"/>
              <a:t>анализ причин в ситуации: объект есть, а функция не выполняется;</a:t>
            </a:r>
            <a:endParaRPr lang="ru-RU" b="1" dirty="0" smtClean="0"/>
          </a:p>
          <a:p>
            <a:pPr>
              <a:buFont typeface="Wingdings"/>
              <a:buChar char=""/>
              <a:defRPr/>
            </a:pPr>
            <a:r>
              <a:rPr lang="ru-RU" dirty="0" smtClean="0"/>
              <a:t>придумывание новых объектов путем объединения данного объекта с другими (можно произвольными).</a:t>
            </a:r>
            <a:endParaRPr lang="ru-RU" b="1" dirty="0" smtClean="0"/>
          </a:p>
          <a:p>
            <a:pPr>
              <a:buFont typeface="Wingdings" pitchFamily="2" charset="2"/>
              <a:buChar char="v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153400" cy="5516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Методы и приёмы ТРИЗ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8768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ПАСПОРТ  литературного героя</a:t>
            </a:r>
          </a:p>
          <a:p>
            <a:r>
              <a:rPr lang="ru-RU" sz="2400" dirty="0" smtClean="0"/>
              <a:t>Имя ___________________________</a:t>
            </a:r>
          </a:p>
          <a:p>
            <a:r>
              <a:rPr lang="ru-RU" sz="2400" dirty="0" smtClean="0"/>
              <a:t>Автор(создатель)______________________</a:t>
            </a:r>
          </a:p>
          <a:p>
            <a:r>
              <a:rPr lang="ru-RU" sz="2400" dirty="0" err="1" smtClean="0"/>
              <a:t>Прописка_______________________</a:t>
            </a:r>
            <a:endParaRPr lang="ru-RU" sz="2400" dirty="0" smtClean="0"/>
          </a:p>
          <a:p>
            <a:r>
              <a:rPr lang="ru-RU" sz="2400" dirty="0" smtClean="0"/>
              <a:t>Внешний вид (особые приметы)________</a:t>
            </a:r>
          </a:p>
          <a:p>
            <a:r>
              <a:rPr lang="ru-RU" sz="2400" dirty="0" smtClean="0"/>
              <a:t>Где </a:t>
            </a:r>
            <a:r>
              <a:rPr lang="ru-RU" sz="2400" dirty="0" err="1" smtClean="0"/>
              <a:t>живет____________________________</a:t>
            </a:r>
            <a:endParaRPr lang="ru-RU" sz="2400" dirty="0" smtClean="0"/>
          </a:p>
          <a:p>
            <a:r>
              <a:rPr lang="ru-RU" sz="2400" dirty="0" smtClean="0"/>
              <a:t>Особые приметы ______________________</a:t>
            </a:r>
          </a:p>
          <a:p>
            <a:r>
              <a:rPr lang="ru-RU" sz="2400" dirty="0" smtClean="0"/>
              <a:t>Личные качества ________________________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v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153400" cy="5516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Методы и приёмы ТРИЗ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8768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Метод </a:t>
            </a:r>
            <a:r>
              <a:rPr lang="ru-RU" sz="2800" b="1" dirty="0" smtClean="0">
                <a:solidFill>
                  <a:srgbClr val="C00000"/>
                </a:solidFill>
              </a:rPr>
              <a:t>фокальных объектов</a:t>
            </a:r>
          </a:p>
          <a:p>
            <a:pPr>
              <a:buNone/>
              <a:defRPr/>
            </a:pPr>
            <a:r>
              <a:rPr lang="ru-RU" sz="2800" dirty="0" smtClean="0">
                <a:solidFill>
                  <a:schemeClr val="accent1"/>
                </a:solidFill>
              </a:rPr>
              <a:t> Цель </a:t>
            </a:r>
            <a:r>
              <a:rPr lang="ru-RU" sz="2800" dirty="0" smtClean="0"/>
              <a:t>его – установить ассоциативные связи с различными, случайными объектами. </a:t>
            </a:r>
          </a:p>
          <a:p>
            <a:pPr>
              <a:buNone/>
              <a:defRPr/>
            </a:pPr>
            <a:r>
              <a:rPr lang="ru-RU" sz="2800" dirty="0" smtClean="0"/>
              <a:t>    Суть метода заключается в следующем: </a:t>
            </a:r>
          </a:p>
          <a:p>
            <a:pPr>
              <a:buFont typeface="Courier New" pitchFamily="49" charset="0"/>
              <a:buChar char="o"/>
              <a:defRPr/>
            </a:pPr>
            <a:r>
              <a:rPr lang="ru-RU" sz="2800" dirty="0" smtClean="0"/>
              <a:t>детям предлагается назвать три любых объекта.</a:t>
            </a:r>
          </a:p>
          <a:p>
            <a:pPr>
              <a:buFont typeface="Courier New" pitchFamily="49" charset="0"/>
              <a:buChar char="o"/>
              <a:defRPr/>
            </a:pPr>
            <a:r>
              <a:rPr lang="ru-RU" sz="2800" dirty="0" smtClean="0"/>
              <a:t>Затем ребята называют как можно больше выбранных свойств предметов. </a:t>
            </a:r>
          </a:p>
          <a:p>
            <a:pPr>
              <a:buFont typeface="Courier New" pitchFamily="49" charset="0"/>
              <a:buChar char="o"/>
              <a:defRPr/>
            </a:pPr>
            <a:r>
              <a:rPr lang="ru-RU" sz="2800" dirty="0" smtClean="0"/>
              <a:t>Дальше выбираем объект, который будем модифицировать, и поочередно приписываем ему выбранные свойства, а дети объясняют, как это выглядит и когда это бывает.</a:t>
            </a:r>
          </a:p>
          <a:p>
            <a:pPr>
              <a:buNone/>
              <a:defRPr/>
            </a:pPr>
            <a:r>
              <a:rPr lang="ru-RU" sz="2800" dirty="0" smtClean="0"/>
              <a:t>  Предметы получаются необычные и интересные, поэтому предлагается детям зарисовать то, что у них получилось.</a:t>
            </a:r>
            <a:br>
              <a:rPr lang="ru-RU" sz="2800" dirty="0" smtClean="0"/>
            </a:br>
            <a:endParaRPr lang="ru-RU" sz="28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153400" cy="5516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Методы и приёмы ТРИЗ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876800"/>
          </a:xfrm>
        </p:spPr>
        <p:txBody>
          <a:bodyPr>
            <a:normAutofit fontScale="62500" lnSpcReduction="20000"/>
          </a:bodyPr>
          <a:lstStyle/>
          <a:p>
            <a:pPr>
              <a:buNone/>
              <a:defRPr/>
            </a:pPr>
            <a:r>
              <a:rPr lang="ru-RU" sz="2800" b="1" dirty="0" smtClean="0"/>
              <a:t>Например  </a:t>
            </a:r>
            <a:r>
              <a:rPr lang="ru-RU" sz="2800" dirty="0" smtClean="0"/>
              <a:t>Фонарик. </a:t>
            </a:r>
          </a:p>
          <a:p>
            <a:pPr>
              <a:buFont typeface="Wingdings"/>
              <a:buChar char=""/>
              <a:defRPr/>
            </a:pPr>
            <a:r>
              <a:rPr lang="ru-RU" sz="2800" b="1" dirty="0" smtClean="0"/>
              <a:t>Случайные объекты</a:t>
            </a:r>
            <a:r>
              <a:rPr lang="ru-RU" sz="2800" dirty="0" smtClean="0"/>
              <a:t> Очки, валенок, парашют. </a:t>
            </a:r>
          </a:p>
          <a:p>
            <a:pPr>
              <a:buFont typeface="Wingdings"/>
              <a:buChar char=""/>
              <a:defRPr/>
            </a:pPr>
            <a:r>
              <a:rPr lang="ru-RU" sz="2800" b="1" dirty="0" smtClean="0"/>
              <a:t>Характерные свойства или признаки случайных объектов</a:t>
            </a:r>
            <a:r>
              <a:rPr lang="ru-RU" sz="2800" dirty="0" smtClean="0"/>
              <a:t> </a:t>
            </a:r>
          </a:p>
          <a:p>
            <a:pPr>
              <a:buNone/>
              <a:defRPr/>
            </a:pPr>
            <a:r>
              <a:rPr lang="ru-RU" sz="2800" u="sng" dirty="0" smtClean="0"/>
              <a:t>Очки: </a:t>
            </a:r>
            <a:r>
              <a:rPr lang="ru-RU" sz="2800" dirty="0" smtClean="0"/>
              <a:t>солнечные, защитные, модные.</a:t>
            </a:r>
          </a:p>
          <a:p>
            <a:pPr>
              <a:buNone/>
              <a:defRPr/>
            </a:pPr>
            <a:r>
              <a:rPr lang="ru-RU" sz="2800" u="sng" dirty="0" smtClean="0"/>
              <a:t>Валенки: </a:t>
            </a:r>
            <a:r>
              <a:rPr lang="ru-RU" sz="2800" dirty="0" smtClean="0"/>
              <a:t>теплые, мягкие, деревенские.</a:t>
            </a:r>
          </a:p>
          <a:p>
            <a:pPr>
              <a:buNone/>
              <a:defRPr/>
            </a:pPr>
            <a:r>
              <a:rPr lang="ru-RU" sz="2800" u="sng" dirty="0" smtClean="0"/>
              <a:t>Парашют: </a:t>
            </a:r>
            <a:r>
              <a:rPr lang="ru-RU" sz="2800" dirty="0" smtClean="0"/>
              <a:t>раскрывающийся, цветной, надежный.</a:t>
            </a:r>
          </a:p>
          <a:p>
            <a:pPr>
              <a:buFont typeface="Wingdings"/>
              <a:buChar char=""/>
              <a:defRPr/>
            </a:pPr>
            <a:r>
              <a:rPr lang="ru-RU" sz="2800" b="1" dirty="0" smtClean="0"/>
              <a:t>Новые сочетания</a:t>
            </a:r>
            <a:r>
              <a:rPr lang="ru-RU" sz="2800" dirty="0" smtClean="0"/>
              <a:t> </a:t>
            </a:r>
          </a:p>
          <a:p>
            <a:pPr>
              <a:buNone/>
              <a:defRPr/>
            </a:pPr>
            <a:r>
              <a:rPr lang="ru-RU" sz="2800" dirty="0" smtClean="0"/>
              <a:t>Фонарик солнечный, фонарик защитный, фонарик модный.</a:t>
            </a:r>
          </a:p>
          <a:p>
            <a:pPr>
              <a:buNone/>
              <a:defRPr/>
            </a:pPr>
            <a:r>
              <a:rPr lang="ru-RU" sz="2800" dirty="0" smtClean="0"/>
              <a:t>Фонарик теплый, фонарик мягкий, фонарик деревенский.</a:t>
            </a:r>
          </a:p>
          <a:p>
            <a:pPr>
              <a:buNone/>
              <a:defRPr/>
            </a:pPr>
            <a:r>
              <a:rPr lang="ru-RU" sz="2800" dirty="0" smtClean="0"/>
              <a:t>Фонарик раскрывающийся, фонарик цветной, фонарик надежный.</a:t>
            </a:r>
          </a:p>
          <a:p>
            <a:pPr>
              <a:buFont typeface="Wingdings"/>
              <a:buChar char=""/>
              <a:defRPr/>
            </a:pPr>
            <a:r>
              <a:rPr lang="ru-RU" sz="2800" b="1" dirty="0" smtClean="0"/>
              <a:t>Новые идеи</a:t>
            </a:r>
            <a:r>
              <a:rPr lang="ru-RU" sz="2800" dirty="0" smtClean="0"/>
              <a:t> </a:t>
            </a:r>
          </a:p>
          <a:p>
            <a:pPr>
              <a:buNone/>
              <a:defRPr/>
            </a:pPr>
            <a:r>
              <a:rPr lang="ru-RU" sz="2800" dirty="0" smtClean="0"/>
              <a:t>Фонарик с подзарядкой от солнечного света, фонарик с электрошоком, фонарик в виде украшения.</a:t>
            </a:r>
          </a:p>
          <a:p>
            <a:pPr>
              <a:buNone/>
              <a:defRPr/>
            </a:pPr>
            <a:r>
              <a:rPr lang="ru-RU" sz="2800" dirty="0" smtClean="0"/>
              <a:t>Фонарик плюс обогреватель, фонарик в виде мягкой игрушки, фонарик-маячок для домашних животных.</a:t>
            </a:r>
          </a:p>
          <a:p>
            <a:pPr>
              <a:buNone/>
              <a:defRPr/>
            </a:pPr>
            <a:r>
              <a:rPr lang="ru-RU" sz="2800" dirty="0" smtClean="0"/>
              <a:t>Фонарик складной, фонарик с цветными фильтрами, фонарик </a:t>
            </a:r>
            <a:r>
              <a:rPr lang="ru-RU" sz="2800" dirty="0" err="1" smtClean="0"/>
              <a:t>ударопрочный</a:t>
            </a:r>
            <a:r>
              <a:rPr lang="ru-RU" sz="2800" dirty="0" smtClean="0"/>
              <a:t>.</a:t>
            </a:r>
          </a:p>
          <a:p>
            <a:pPr>
              <a:buFont typeface="Wingdings" pitchFamily="2" charset="2"/>
              <a:buChar char="v"/>
              <a:defRPr/>
            </a:pPr>
            <a:endParaRPr lang="ru-RU" sz="28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153400" cy="5516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Методы и приёмы ТРИЗ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8768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C00000"/>
                </a:solidFill>
              </a:rPr>
              <a:t>Метод маленьких человечков (ММЧ) </a:t>
            </a:r>
            <a:r>
              <a:rPr lang="ru-RU" b="1" dirty="0" smtClean="0"/>
              <a:t>— </a:t>
            </a:r>
            <a:r>
              <a:rPr lang="ru-RU" dirty="0" smtClean="0"/>
              <a:t>прием, позволяющий объяснить и смоделировать внутреннее строение объектов и взаимодействия между ними.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dirty="0" smtClean="0"/>
              <a:t>Суть методики в том, что дети представляют себе маленьких человечков, которые живут, действуют в окружающих предметах и явлениях. Игра в маленьких человечков позволяет представить фазовые переходы веществ, моделировать строение веществ и процессы, происходящие в них, способствует развитию логического мышления, внимания, наблюдательности, сообразительности, позволяет делать умозаключения.</a:t>
            </a:r>
          </a:p>
          <a:p>
            <a:pPr>
              <a:buFont typeface="Wingdings" pitchFamily="2" charset="2"/>
              <a:buChar char="v"/>
              <a:defRPr/>
            </a:pPr>
            <a:endParaRPr lang="ru-RU" sz="28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153400" cy="5516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Методы и приёмы ТРИЗ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8768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метод мозгового штурма</a:t>
            </a:r>
          </a:p>
          <a:p>
            <a:pPr>
              <a:buNone/>
            </a:pPr>
            <a:r>
              <a:rPr lang="ru-RU" dirty="0" smtClean="0"/>
              <a:t>Он необходим тогда, когда обсуждается ситуация, из которой, на первый взгляд, нет реального выхода. </a:t>
            </a:r>
          </a:p>
          <a:p>
            <a:pPr>
              <a:buNone/>
            </a:pPr>
            <a:r>
              <a:rPr lang="ru-RU" dirty="0" smtClean="0"/>
              <a:t>Например, с детьми можно решать такие проблемы  : </a:t>
            </a:r>
            <a:br>
              <a:rPr lang="ru-RU" dirty="0" smtClean="0"/>
            </a:br>
            <a:r>
              <a:rPr lang="ru-RU" dirty="0" smtClean="0"/>
              <a:t>-Как спасти колобка от лисы.</a:t>
            </a:r>
            <a:br>
              <a:rPr lang="ru-RU" dirty="0" smtClean="0"/>
            </a:br>
            <a:r>
              <a:rPr lang="ru-RU" dirty="0" smtClean="0"/>
              <a:t>-Как выгнать лису из </a:t>
            </a:r>
            <a:r>
              <a:rPr lang="ru-RU" dirty="0" err="1" smtClean="0"/>
              <a:t>зайкиной</a:t>
            </a:r>
            <a:r>
              <a:rPr lang="ru-RU" dirty="0" smtClean="0"/>
              <a:t> избушки.</a:t>
            </a:r>
            <a:br>
              <a:rPr lang="ru-RU" dirty="0" smtClean="0"/>
            </a:br>
            <a:r>
              <a:rPr lang="ru-RU" dirty="0" smtClean="0"/>
              <a:t>-На чем рисовать, если нет бумаги.</a:t>
            </a:r>
            <a:br>
              <a:rPr lang="ru-RU" dirty="0" smtClean="0"/>
            </a:br>
            <a:r>
              <a:rPr lang="ru-RU" dirty="0" smtClean="0"/>
              <a:t> Благодаря мозговому штурму дети поймут, что из любой, казалось бы, безвыходной ситуации всегда можно найти выход. Таким образом у них формируются основы рационального мышления. </a:t>
            </a:r>
          </a:p>
          <a:p>
            <a:pPr>
              <a:buFont typeface="Wingdings" pitchFamily="2" charset="2"/>
              <a:buChar char="v"/>
              <a:defRPr/>
            </a:pPr>
            <a:endParaRPr lang="ru-RU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153400" cy="5516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Методы и приёмы ТРИЗ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8768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ru-RU" sz="2800" dirty="0" smtClean="0">
                <a:solidFill>
                  <a:schemeClr val="accent1"/>
                </a:solidFill>
              </a:rPr>
              <a:t> </a:t>
            </a:r>
            <a:r>
              <a:rPr lang="ru-RU" sz="2800" b="1" dirty="0" smtClean="0">
                <a:solidFill>
                  <a:schemeClr val="accent1"/>
                </a:solidFill>
              </a:rPr>
              <a:t>метод каталога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800" dirty="0" smtClean="0"/>
              <a:t>Его цель – составить сказку из слов, выбранных наугад. Для этого можно взять любую книгу, обычно берут хрестоматию, и задают вопросы, на основе которых и будет строиться сюжет, а ответ дети ищут в тексте.</a:t>
            </a:r>
          </a:p>
          <a:p>
            <a:pPr>
              <a:buNone/>
              <a:defRPr/>
            </a:pPr>
            <a:endParaRPr lang="ru-RU" sz="2800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ru-RU" sz="2800" dirty="0" smtClean="0"/>
              <a:t>Можно предложить вот такой  ход сказки:</a:t>
            </a:r>
            <a:br>
              <a:rPr lang="ru-RU" sz="2800" dirty="0" smtClean="0"/>
            </a:br>
            <a:r>
              <a:rPr lang="ru-RU" sz="2800" dirty="0" smtClean="0"/>
              <a:t>                -Жил- был…</a:t>
            </a:r>
            <a:br>
              <a:rPr lang="ru-RU" sz="2800" dirty="0" smtClean="0"/>
            </a:br>
            <a:r>
              <a:rPr lang="ru-RU" sz="2800" dirty="0" smtClean="0"/>
              <a:t>                          -И был он какой…</a:t>
            </a:r>
            <a:br>
              <a:rPr lang="ru-RU" sz="2800" dirty="0" smtClean="0"/>
            </a:br>
            <a:r>
              <a:rPr lang="ru-RU" sz="2800" dirty="0" smtClean="0"/>
              <a:t>                               -Умел делать что…</a:t>
            </a:r>
            <a:br>
              <a:rPr lang="ru-RU" sz="2800" dirty="0" smtClean="0"/>
            </a:br>
            <a:r>
              <a:rPr lang="ru-RU" sz="2800" dirty="0" smtClean="0"/>
              <a:t>                        -Делал он это потому, что…и </a:t>
            </a:r>
            <a:r>
              <a:rPr lang="ru-RU" sz="2800" dirty="0" err="1" smtClean="0"/>
              <a:t>тд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endParaRPr lang="ru-RU" sz="2800" dirty="0" smtClean="0"/>
          </a:p>
          <a:p>
            <a:pPr>
              <a:buNone/>
              <a:defRPr/>
            </a:pPr>
            <a:r>
              <a:rPr lang="ru-RU" sz="2800" dirty="0" smtClean="0"/>
              <a:t>Дети очень любят составленные таким образом сказки, так как сюжеты получаются интересными, благодаря неожиданным характеристикам и сравнениям. </a:t>
            </a:r>
            <a:br>
              <a:rPr lang="ru-RU" sz="2800" dirty="0" smtClean="0"/>
            </a:br>
            <a:endParaRPr lang="ru-RU" sz="2800" dirty="0" smtClean="0"/>
          </a:p>
          <a:p>
            <a:pPr>
              <a:buFont typeface="Wingdings" pitchFamily="2" charset="2"/>
              <a:buChar char="v"/>
              <a:defRPr/>
            </a:pPr>
            <a:endParaRPr lang="ru-RU" sz="28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153400" cy="5516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Методы и приёмы ТРИЗ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8768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ru-RU" sz="2800" b="1" dirty="0" smtClean="0">
                <a:solidFill>
                  <a:schemeClr val="accent1"/>
                </a:solidFill>
              </a:rPr>
              <a:t>Рассказывание по картине</a:t>
            </a:r>
            <a:br>
              <a:rPr lang="ru-RU" sz="2800" b="1" dirty="0" smtClean="0">
                <a:solidFill>
                  <a:schemeClr val="accent1"/>
                </a:solidFill>
              </a:rPr>
            </a:br>
            <a:r>
              <a:rPr lang="ru-RU" sz="2800" b="1" dirty="0" smtClean="0"/>
              <a:t>методика «Картинка без запинки»</a:t>
            </a:r>
          </a:p>
          <a:p>
            <a:pPr>
              <a:buNone/>
            </a:pPr>
            <a:r>
              <a:rPr lang="ru-RU" sz="2800" dirty="0" smtClean="0"/>
              <a:t>В  гости приходит волшебник «Дели – давай»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первым шагом мы называем шаг </a:t>
            </a:r>
            <a:r>
              <a:rPr lang="ru-RU" sz="2800" b="1" dirty="0" smtClean="0"/>
              <a:t>«дели»</a:t>
            </a:r>
            <a:r>
              <a:rPr lang="ru-RU" sz="2800" dirty="0" smtClean="0"/>
              <a:t>, то есть определение состава картины. Наводим нашу камеру или бинокль или подзорную трубу на объект и начинаем рассматривать  картину, выделяя детали.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шаг второй, </a:t>
            </a:r>
            <a:r>
              <a:rPr lang="ru-RU" sz="2800" b="1" dirty="0" smtClean="0"/>
              <a:t>«давай»</a:t>
            </a:r>
            <a:r>
              <a:rPr lang="ru-RU" sz="2800" dirty="0" smtClean="0"/>
              <a:t> (нахождение связей). Соединяем между собой два объекта и объясняем их взаимосвязь.</a:t>
            </a:r>
          </a:p>
          <a:p>
            <a:pPr>
              <a:buNone/>
            </a:pPr>
            <a:r>
              <a:rPr lang="ru-RU" sz="2800" dirty="0" smtClean="0"/>
              <a:t>Чтобы их применить необходимо, перешагнуть рамки картины:</a:t>
            </a:r>
          </a:p>
          <a:p>
            <a:pPr>
              <a:buFontTx/>
              <a:buChar char="-"/>
            </a:pPr>
            <a:r>
              <a:rPr lang="ru-RU" sz="2800" dirty="0" smtClean="0"/>
              <a:t>Закройте глаза и представьте, что вы попали в картину, вот здесь вы стоите.</a:t>
            </a:r>
          </a:p>
          <a:p>
            <a:pPr>
              <a:buNone/>
            </a:pPr>
            <a:r>
              <a:rPr lang="ru-RU" sz="2800" b="1" i="1" dirty="0" smtClean="0"/>
              <a:t>                                Наши глазки закрываем</a:t>
            </a:r>
            <a:endParaRPr lang="ru-RU" sz="2800" dirty="0" smtClean="0"/>
          </a:p>
          <a:p>
            <a:pPr>
              <a:buNone/>
            </a:pPr>
            <a:r>
              <a:rPr lang="ru-RU" sz="2800" b="1" i="1" dirty="0" smtClean="0"/>
              <a:t>                                В мир волшебный попадаем</a:t>
            </a:r>
            <a:endParaRPr lang="ru-RU" sz="2800" dirty="0" smtClean="0"/>
          </a:p>
          <a:p>
            <a:pPr>
              <a:buNone/>
            </a:pPr>
            <a:r>
              <a:rPr lang="ru-RU" sz="2800" b="1" i="1" dirty="0" smtClean="0"/>
              <a:t>                                Руки вверх, руки вниз</a:t>
            </a:r>
            <a:endParaRPr lang="ru-RU" sz="2800" dirty="0" smtClean="0"/>
          </a:p>
          <a:p>
            <a:pPr>
              <a:buNone/>
            </a:pPr>
            <a:r>
              <a:rPr lang="ru-RU" sz="2800" b="1" i="1" dirty="0" smtClean="0"/>
              <a:t>                                Глаза открой и удивись.</a:t>
            </a:r>
          </a:p>
          <a:p>
            <a:pPr>
              <a:buNone/>
            </a:pPr>
            <a:r>
              <a:rPr lang="ru-RU" sz="2800" dirty="0" smtClean="0"/>
              <a:t> - Что слышат наши уши? </a:t>
            </a:r>
          </a:p>
          <a:p>
            <a:pPr>
              <a:buNone/>
            </a:pPr>
            <a:r>
              <a:rPr lang="ru-RU" sz="2800" dirty="0" smtClean="0"/>
              <a:t>                                              (мурлыканье котят, голос хозяйки и т.д.)</a:t>
            </a:r>
          </a:p>
          <a:p>
            <a:pPr>
              <a:buNone/>
            </a:pPr>
            <a:r>
              <a:rPr lang="ru-RU" sz="2800" dirty="0" smtClean="0"/>
              <a:t>  - Мы вошли в картину, давайте походим по ней, послушаем, потрогаем, понюхаем: котята мягкие, пол твёрдый и т.д.</a:t>
            </a:r>
          </a:p>
          <a:p>
            <a:pPr>
              <a:buNone/>
            </a:pPr>
            <a:r>
              <a:rPr lang="ru-RU" sz="2800" dirty="0" smtClean="0"/>
              <a:t>   - Вдохнули носиком, что мы почувствовали, какой запах поймали?</a:t>
            </a:r>
          </a:p>
          <a:p>
            <a:pPr>
              <a:buNone/>
            </a:pPr>
            <a:r>
              <a:rPr lang="ru-RU" sz="2800" dirty="0" smtClean="0"/>
              <a:t>                                                  (запах молока, супа, который готовит хозяйка и т.д.)</a:t>
            </a:r>
          </a:p>
          <a:p>
            <a:pPr>
              <a:buNone/>
            </a:pPr>
            <a:r>
              <a:rPr lang="ru-RU" sz="2800" dirty="0" smtClean="0"/>
              <a:t>   - А теперь давайте попробуем этот вкусный суп, только не обожгитесь, ведь он горячий, подуйте.</a:t>
            </a:r>
          </a:p>
          <a:p>
            <a:pPr>
              <a:buFont typeface="Wingdings" pitchFamily="2" charset="2"/>
              <a:buChar char="v"/>
              <a:defRPr/>
            </a:pPr>
            <a:endParaRPr lang="ru-RU" sz="28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153400" cy="5516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Методы и приёмы ТРИЗ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8768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Ситуативные ситуации  по сюжетам сказок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800" dirty="0" smtClean="0"/>
              <a:t>Некто пострадал из-за собственной щедрости</a:t>
            </a:r>
          </a:p>
          <a:p>
            <a:pPr>
              <a:buNone/>
              <a:defRPr/>
            </a:pPr>
            <a:r>
              <a:rPr lang="ru-RU" sz="2800" dirty="0" smtClean="0"/>
              <a:t>                                                             «</a:t>
            </a:r>
            <a:r>
              <a:rPr lang="ru-RU" sz="2800" dirty="0" err="1" smtClean="0">
                <a:solidFill>
                  <a:schemeClr val="bg2">
                    <a:lumMod val="25000"/>
                  </a:schemeClr>
                </a:solidFill>
              </a:rPr>
              <a:t>Заюшкина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избушка»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800" dirty="0" smtClean="0"/>
              <a:t>Он много хвалился, за что и поплатился</a:t>
            </a:r>
          </a:p>
          <a:p>
            <a:pPr algn="ctr">
              <a:buNone/>
              <a:defRPr/>
            </a:pPr>
            <a:r>
              <a:rPr lang="ru-RU" sz="2800" dirty="0" smtClean="0"/>
              <a:t>                                       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«Колобок»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800" dirty="0" smtClean="0"/>
              <a:t>Он её освободил, потому что  полюбил</a:t>
            </a:r>
          </a:p>
          <a:p>
            <a:pPr>
              <a:buNone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                                                             «Царевна- лягушка»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800" dirty="0" smtClean="0"/>
              <a:t>Она молчала, потому что любила </a:t>
            </a:r>
          </a:p>
          <a:p>
            <a:pPr>
              <a:buNone/>
              <a:defRPr/>
            </a:pPr>
            <a:r>
              <a:rPr lang="ru-RU" sz="2800" dirty="0" smtClean="0"/>
              <a:t>                                                              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«Дикие лебеди»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800" dirty="0" smtClean="0"/>
              <a:t>Он её потерял, потому что она торопилась, но именно поэтому он её и нашел</a:t>
            </a:r>
          </a:p>
          <a:p>
            <a:pPr>
              <a:buNone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                                                             «Золушка»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800" dirty="0" smtClean="0"/>
              <a:t>Они ушли, она пришла. Они пришли, она ушла.</a:t>
            </a:r>
          </a:p>
          <a:p>
            <a:pPr>
              <a:buNone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                                                  «Три медведя»</a:t>
            </a:r>
          </a:p>
          <a:p>
            <a:pPr>
              <a:buFont typeface="Wingdings" pitchFamily="2" charset="2"/>
              <a:buChar char="v"/>
              <a:defRPr/>
            </a:pPr>
            <a:endParaRPr lang="ru-RU" sz="28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Внеурочная деятельность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«Теория решения изобретательных задач</a:t>
            </a:r>
            <a:r>
              <a:rPr lang="ru-RU" sz="2400" dirty="0" smtClean="0">
                <a:solidFill>
                  <a:schemeClr val="tx1"/>
                </a:solidFill>
              </a:rPr>
              <a:t>» начала реализовываться в нашей школе с  1 сентября 2015года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1800" dirty="0" smtClean="0"/>
              <a:t>Данная программа адаптирована к условиям школы и связана с учебными программами начального звена и внеурочной деятельностью по ФГОС</a:t>
            </a:r>
            <a:endParaRPr lang="ru-RU" sz="1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img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866900"/>
            <a:ext cx="5029200" cy="37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153400" cy="5516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Методы и приёмы ТРИЗ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876800"/>
          </a:xfrm>
        </p:spPr>
        <p:txBody>
          <a:bodyPr>
            <a:normAutofit fontScale="70000" lnSpcReduction="20000"/>
          </a:bodyPr>
          <a:lstStyle/>
          <a:p>
            <a:r>
              <a:rPr lang="ru-RU" sz="2800" b="1" i="1" u="sng" dirty="0" smtClean="0">
                <a:solidFill>
                  <a:srgbClr val="C00000"/>
                </a:solidFill>
              </a:rPr>
              <a:t>«СИНКВЕЙН»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endParaRPr lang="ru-RU" sz="2800" dirty="0" smtClean="0">
              <a:solidFill>
                <a:srgbClr val="C00000"/>
              </a:solidFill>
            </a:endParaRPr>
          </a:p>
          <a:p>
            <a:r>
              <a:rPr lang="ru-RU" sz="2800" dirty="0" smtClean="0"/>
              <a:t> Алгоритм </a:t>
            </a:r>
            <a:r>
              <a:rPr lang="ru-RU" sz="2800" dirty="0" err="1" smtClean="0"/>
              <a:t>синквейна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1 строка </a:t>
            </a:r>
          </a:p>
          <a:p>
            <a:r>
              <a:rPr lang="ru-RU" sz="2800" dirty="0" smtClean="0"/>
              <a:t>-ключевое слово, определяющее </a:t>
            </a:r>
            <a:r>
              <a:rPr lang="ru-RU" sz="2800" dirty="0" err="1" smtClean="0"/>
              <a:t>синквейн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2 строка </a:t>
            </a:r>
          </a:p>
          <a:p>
            <a:r>
              <a:rPr lang="ru-RU" sz="2800" dirty="0" smtClean="0"/>
              <a:t>–два прилагательных, характеризующие данное понятие.</a:t>
            </a:r>
          </a:p>
          <a:p>
            <a:r>
              <a:rPr lang="ru-RU" sz="2800" dirty="0" smtClean="0"/>
              <a:t>3 строка </a:t>
            </a:r>
          </a:p>
          <a:p>
            <a:r>
              <a:rPr lang="ru-RU" sz="2800" dirty="0" smtClean="0"/>
              <a:t>–три глагола, описывающие действия в рамках темы.</a:t>
            </a:r>
          </a:p>
          <a:p>
            <a:r>
              <a:rPr lang="ru-RU" sz="2800" dirty="0" smtClean="0"/>
              <a:t>4 строка </a:t>
            </a:r>
          </a:p>
          <a:p>
            <a:r>
              <a:rPr lang="ru-RU" sz="2800" dirty="0" smtClean="0"/>
              <a:t>–фраза из нескольких слов, показывающая отношение к теме.</a:t>
            </a:r>
          </a:p>
          <a:p>
            <a:r>
              <a:rPr lang="ru-RU" sz="2800" dirty="0" smtClean="0"/>
              <a:t>5 строка</a:t>
            </a:r>
          </a:p>
          <a:p>
            <a:r>
              <a:rPr lang="ru-RU" sz="2800" dirty="0" smtClean="0"/>
              <a:t>- обычно одно слово, вывод, в котором человек выражает свои </a:t>
            </a:r>
          </a:p>
          <a:p>
            <a:r>
              <a:rPr lang="ru-RU" sz="2800" dirty="0" smtClean="0"/>
              <a:t>чувства, связанные с данным понятием. </a:t>
            </a:r>
          </a:p>
          <a:p>
            <a:pPr>
              <a:buFont typeface="Wingdings" pitchFamily="2" charset="2"/>
              <a:buChar char="v"/>
              <a:defRPr/>
            </a:pPr>
            <a:endParaRPr lang="ru-RU" sz="28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153400" cy="609600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</a:rPr>
              <a:t>Синквейны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</a:rPr>
              <a:t>  моих  учеников </a:t>
            </a:r>
            <a:r>
              <a:rPr lang="ru-RU" sz="2800" i="1" dirty="0" smtClean="0">
                <a:solidFill>
                  <a:srgbClr val="000000"/>
                </a:solidFill>
                <a:latin typeface="Times New Roman" pitchFamily="18" charset="0"/>
              </a:rPr>
              <a:t>из уроков Литературного чтения</a:t>
            </a:r>
            <a:br>
              <a:rPr lang="ru-RU" sz="2800" i="1" dirty="0" smtClean="0">
                <a:solidFill>
                  <a:srgbClr val="000000"/>
                </a:solidFill>
                <a:latin typeface="Times New Roman" pitchFamily="18" charset="0"/>
              </a:rPr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876800"/>
          </a:xfrm>
        </p:spPr>
        <p:txBody>
          <a:bodyPr>
            <a:normAutofit fontScale="55000" lnSpcReduction="20000"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err="1" smtClean="0">
                <a:solidFill>
                  <a:srgbClr val="C00000"/>
                </a:solidFill>
              </a:rPr>
              <a:t>Гайнуллин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err="1" smtClean="0">
                <a:solidFill>
                  <a:srgbClr val="C00000"/>
                </a:solidFill>
              </a:rPr>
              <a:t>Анвар</a:t>
            </a:r>
            <a:r>
              <a:rPr lang="ru-RU" sz="2800" dirty="0" smtClean="0">
                <a:solidFill>
                  <a:srgbClr val="C00000"/>
                </a:solidFill>
              </a:rPr>
              <a:t>                                                 </a:t>
            </a:r>
            <a:r>
              <a:rPr lang="ru-RU" sz="2800" dirty="0" err="1" smtClean="0">
                <a:solidFill>
                  <a:srgbClr val="C00000"/>
                </a:solidFill>
              </a:rPr>
              <a:t>Шеметова</a:t>
            </a:r>
            <a:r>
              <a:rPr lang="ru-RU" sz="2800" dirty="0" smtClean="0">
                <a:solidFill>
                  <a:srgbClr val="C00000"/>
                </a:solidFill>
              </a:rPr>
              <a:t> Арина 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>
                <a:solidFill>
                  <a:srgbClr val="0D0D0D"/>
                </a:solidFill>
              </a:rPr>
              <a:t>Тим Собакин «Игра в птиц»                                 </a:t>
            </a:r>
            <a:r>
              <a:rPr lang="ru-RU" sz="2800" dirty="0" err="1" smtClean="0">
                <a:solidFill>
                  <a:srgbClr val="0D0D0D"/>
                </a:solidFill>
              </a:rPr>
              <a:t>Т.Пономорева</a:t>
            </a:r>
            <a:r>
              <a:rPr lang="ru-RU" sz="2800" dirty="0" smtClean="0">
                <a:solidFill>
                  <a:srgbClr val="0D0D0D"/>
                </a:solidFill>
              </a:rPr>
              <a:t>»Лето в чайнике»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>
                <a:solidFill>
                  <a:srgbClr val="0D0D0D"/>
                </a:solidFill>
              </a:rPr>
              <a:t>1.Девочка                                                                  1. Божья коровка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>
                <a:solidFill>
                  <a:srgbClr val="0D0D0D"/>
                </a:solidFill>
              </a:rPr>
              <a:t>2.Маленькая, любопытная                                    2. Красная, округлая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>
                <a:solidFill>
                  <a:srgbClr val="0D0D0D"/>
                </a:solidFill>
              </a:rPr>
              <a:t>3.Летят, размахивает, посмотрела                       3. Решила, устроилась, исчезла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>
                <a:solidFill>
                  <a:srgbClr val="0D0D0D"/>
                </a:solidFill>
              </a:rPr>
              <a:t>4.Папа, у тебя же получилось!                              4. На дне сидела божья коровка.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>
                <a:solidFill>
                  <a:srgbClr val="0D0D0D"/>
                </a:solidFill>
              </a:rPr>
              <a:t>5.Дочь                                                                        5. Насекомое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800" dirty="0" smtClean="0">
              <a:solidFill>
                <a:srgbClr val="0D0D0D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800" dirty="0" smtClean="0">
              <a:solidFill>
                <a:srgbClr val="0D0D0D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800" dirty="0" smtClean="0">
              <a:solidFill>
                <a:srgbClr val="C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>
                <a:solidFill>
                  <a:srgbClr val="C00000"/>
                </a:solidFill>
              </a:rPr>
              <a:t>Бахтина Дарья                                                         Соснова Надежда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>
                <a:solidFill>
                  <a:srgbClr val="0D0D0D"/>
                </a:solidFill>
              </a:rPr>
              <a:t>А.Куприн»Слон»                                                  Т.Пономарева «Автобус»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>
                <a:solidFill>
                  <a:srgbClr val="0D0D0D"/>
                </a:solidFill>
              </a:rPr>
              <a:t>1.Слон                                                                   1. Автобус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>
                <a:solidFill>
                  <a:srgbClr val="0D0D0D"/>
                </a:solidFill>
              </a:rPr>
              <a:t>2. Громадный, неповоротливый                      2. Бездомный, старый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>
                <a:solidFill>
                  <a:srgbClr val="0D0D0D"/>
                </a:solidFill>
              </a:rPr>
              <a:t>3.Ходит, переворачивает, садится                   3.Заглядывает, кинулся, потерялся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>
                <a:solidFill>
                  <a:srgbClr val="0D0D0D"/>
                </a:solidFill>
              </a:rPr>
              <a:t>4.Слон садится за стол.                                4. Просим вернуть за вознаграждение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>
                <a:solidFill>
                  <a:srgbClr val="0D0D0D"/>
                </a:solidFill>
              </a:rPr>
              <a:t>5. Артист цирка                                               5. Игрушка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800" dirty="0" smtClean="0">
              <a:solidFill>
                <a:srgbClr val="0D0D0D"/>
              </a:solidFill>
            </a:endParaRPr>
          </a:p>
          <a:p>
            <a:pPr>
              <a:buNone/>
            </a:pPr>
            <a:endParaRPr lang="ru-RU" sz="28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76200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/>
              <a:t>   </a:t>
            </a:r>
            <a:r>
              <a:rPr lang="ru-RU" b="1" dirty="0" smtClean="0">
                <a:solidFill>
                  <a:schemeClr val="accent1"/>
                </a:solidFill>
              </a:rPr>
              <a:t>В работе с детьми, по данной технологии педагогам необходимо  :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400" dirty="0" smtClean="0"/>
              <a:t>Выслушивать каждого желающего.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400" dirty="0" smtClean="0"/>
              <a:t>Давать только положительные оценки, они раскрепощают!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400" dirty="0" smtClean="0"/>
              <a:t>Говорить: интересно, необычно, хорошо, любопытно!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400" dirty="0" smtClean="0"/>
              <a:t>Импровизировать в беседах на занятиях и идти за логикой ребёнка, подчиняясь ей, не навязывая своего мнения.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400" dirty="0" smtClean="0"/>
              <a:t>Учить детей возражать взрослым и друг другу, но возражать аргументировано, предлагая что–то взамен или доказывая. </a:t>
            </a:r>
          </a:p>
          <a:p>
            <a:pPr lvl="0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76200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/>
              <a:t>   </a:t>
            </a:r>
            <a:endParaRPr lang="ru-RU" dirty="0" smtClean="0"/>
          </a:p>
        </p:txBody>
      </p:sp>
      <p:pic>
        <p:nvPicPr>
          <p:cNvPr id="1026" name="Picture 2" descr="C:\Users\Гость\Desktop\meeting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4216" y="1524000"/>
            <a:ext cx="8299784" cy="441107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438400" y="685800"/>
            <a:ext cx="42768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Групповая работа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7620000" cy="5410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Спасибо </a:t>
            </a:r>
          </a:p>
          <a:p>
            <a:pPr algn="ctr">
              <a:buNone/>
            </a:pPr>
            <a:r>
              <a:rPr lang="ru-RU" sz="88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за  внимание!</a:t>
            </a:r>
          </a:p>
          <a:p>
            <a:pPr algn="ctr">
              <a:buNone/>
            </a:pPr>
            <a:endParaRPr lang="ru-RU" sz="9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7650" name="Picture 2" descr="C:\Users\Тимур\Desktop\991020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399" y="1219200"/>
            <a:ext cx="1496291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001000" cy="51054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Актуальность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smtClean="0"/>
              <a:t>разработки и создания данной программы обусловлена тем, что она позволяет разрешить противоречие между требованиями программ начального общего образования и потребностями учащихся в дополнительном материале, который дети смогли бы быстро перенести  на другие предметы и использовать  при решении любых жизненных проблем.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Основным достоинством программы ТРИЗ </a:t>
            </a:r>
            <a:r>
              <a:rPr lang="ru-RU" sz="2000" dirty="0" smtClean="0"/>
              <a:t>является её максимальная практическая  ориентированность. </a:t>
            </a:r>
            <a:endParaRPr lang="en-US" sz="2000" dirty="0" smtClean="0"/>
          </a:p>
          <a:p>
            <a:r>
              <a:rPr lang="ru-RU" sz="2000" dirty="0" smtClean="0"/>
              <a:t>Принцип преемственности данного курса на последующих этапах обучения можно реализовать в таких образовательных областях  как естествознание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(биология, физика, химия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sz="2000" dirty="0" smtClean="0"/>
              <a:t>,                                                                                                                                           </a:t>
            </a: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искусство</a:t>
            </a:r>
            <a:r>
              <a:rPr lang="ru-RU" sz="2000" b="1" dirty="0" smtClean="0"/>
              <a:t> </a:t>
            </a:r>
            <a:r>
              <a:rPr lang="ru-RU" sz="2000" dirty="0" smtClean="0"/>
              <a:t>(музыкальное и изобразительное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),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технология, филология и т.д.</a:t>
            </a:r>
          </a:p>
          <a:p>
            <a:pPr>
              <a:buNone/>
            </a:pP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543800" cy="12954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 </a:t>
            </a: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  <a:t>Цель курса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700" dirty="0" smtClean="0">
                <a:solidFill>
                  <a:schemeClr val="tx1"/>
                </a:solidFill>
              </a:rPr>
              <a:t>– создание воспитательной  среды для  формирования  творческой личности, подготовленной к решению  проблем  в различных жизненных ситуациях</a:t>
            </a:r>
            <a:r>
              <a:rPr lang="ru-RU" sz="2700" dirty="0" smtClean="0"/>
              <a:t>. </a:t>
            </a:r>
            <a:endParaRPr lang="ru-RU" sz="27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458200" cy="4038600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Задачи курса: 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en-US" sz="2400" dirty="0" smtClean="0"/>
              <a:t>                </a:t>
            </a:r>
            <a:r>
              <a:rPr lang="ru-RU" sz="2400" dirty="0" smtClean="0"/>
              <a:t>Формировать нравственные и эстетические представления, целостную систему взглядов на мир, способность следовать нормам поведения в обществе под девизом «Не навреди!»</a:t>
            </a:r>
          </a:p>
          <a:p>
            <a:r>
              <a:rPr lang="ru-RU" sz="2400" dirty="0" smtClean="0"/>
              <a:t>     Формировать  потребности в самопознании, саморазвитии младшего                                                                                                                                    школьника через  приобщение его к творчеству</a:t>
            </a:r>
          </a:p>
          <a:p>
            <a:r>
              <a:rPr lang="ru-RU" sz="2400" dirty="0" smtClean="0"/>
              <a:t>               Создать условия для личностного развития младшего школьника через формирование творческого воображения и диалектического, системного, ассоциативного, творческого мышления младшего школьника. </a:t>
            </a:r>
          </a:p>
          <a:p>
            <a:r>
              <a:rPr lang="ru-RU" sz="2400" dirty="0" smtClean="0"/>
              <a:t>                                                                                                                                                    Способствовать овладению специальными и эффективными   методами изобретательской  деятельности</a:t>
            </a:r>
            <a:r>
              <a:rPr lang="en-US" sz="2400" dirty="0" smtClean="0"/>
              <a:t>.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543800" cy="12954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Первая содержательная линия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/>
              <a:t>«Развитие творческого воображения (РТВ)» </a:t>
            </a:r>
            <a:r>
              <a:rPr lang="ru-RU" sz="2800" dirty="0" smtClean="0">
                <a:solidFill>
                  <a:schemeClr val="tx1"/>
                </a:solidFill>
              </a:rPr>
              <a:t>- 1-2 классы.</a:t>
            </a:r>
            <a:endParaRPr lang="ru-RU" sz="27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458200" cy="4038600"/>
          </a:xfrm>
        </p:spPr>
        <p:txBody>
          <a:bodyPr>
            <a:normAutofit fontScale="77500" lnSpcReduction="20000"/>
          </a:bodyPr>
          <a:lstStyle/>
          <a:p>
            <a:r>
              <a:rPr lang="ru-RU" sz="2400" dirty="0" smtClean="0"/>
              <a:t>Цель – научить  целенаправленному фантазированию через систему       дидактических игр.    </a:t>
            </a:r>
          </a:p>
          <a:p>
            <a:r>
              <a:rPr lang="ru-RU" sz="2400" dirty="0" smtClean="0"/>
              <a:t>В его основу положен тренинг поиска ассоциаций («похож на …»).                                                                                                                               Используются приёмы фантазирования </a:t>
            </a:r>
            <a:r>
              <a:rPr lang="ru-RU" sz="2400" dirty="0" err="1" smtClean="0"/>
              <a:t>Джанни</a:t>
            </a:r>
            <a:r>
              <a:rPr lang="ru-RU" sz="2400" dirty="0" smtClean="0"/>
              <a:t> </a:t>
            </a:r>
            <a:r>
              <a:rPr lang="ru-RU" sz="2400" dirty="0" err="1" smtClean="0"/>
              <a:t>Родари</a:t>
            </a:r>
            <a:r>
              <a:rPr lang="ru-RU" sz="2400" dirty="0" smtClean="0"/>
              <a:t>. Младшие школьники выполняют упражнения по развитию творческого воображения  и мышления. Через постановку проблемы и поиска её решения младшие </a:t>
            </a:r>
          </a:p>
          <a:p>
            <a:pPr>
              <a:buNone/>
            </a:pPr>
            <a:r>
              <a:rPr lang="ru-RU" sz="2400" dirty="0" smtClean="0"/>
              <a:t>                                                                                                                                   </a:t>
            </a:r>
          </a:p>
          <a:p>
            <a:r>
              <a:rPr lang="ru-RU" sz="2400" dirty="0" smtClean="0"/>
              <a:t>школьники учатся грамотно создавать фантастические предметы, образы,                                                                                                                                </a:t>
            </a:r>
          </a:p>
          <a:p>
            <a:r>
              <a:rPr lang="ru-RU" sz="2400" dirty="0" smtClean="0"/>
              <a:t>истории. В процессе создания фантастики у обучающихся формируются нравственные и эстетические представления, целостная система взглядов на мир, способность следовать нормам поведения в обществе под девизом «Не навреди!»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382000" cy="9144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Вторая содержательная линия </a:t>
            </a:r>
            <a:r>
              <a:rPr lang="ru-RU" sz="2400" b="1" dirty="0" smtClean="0"/>
              <a:t>«Системное мышление» </a:t>
            </a:r>
            <a:r>
              <a:rPr lang="ru-RU" sz="2400" dirty="0" smtClean="0">
                <a:solidFill>
                  <a:schemeClr val="tx1"/>
                </a:solidFill>
              </a:rPr>
              <a:t>3 класс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458200" cy="40386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Цель – активизировать логику мышления ребёнка, умение видеть предметы и явления во взаимосвязи с другими объектами, его творческий потенциал, заложить основу для фундамента диалектического мышления  через специальные упражнения  РТВ, основанных на главных понятиях ТРИЗ. </a:t>
            </a:r>
          </a:p>
          <a:p>
            <a:r>
              <a:rPr lang="ru-RU" sz="2000" dirty="0" smtClean="0"/>
              <a:t>  На данном  этапе дети учатся составлять загадки по опорным схемам, знакомятся с одним из основных понятий системного мышления «</a:t>
            </a:r>
            <a:r>
              <a:rPr lang="ru-RU" sz="2000" dirty="0" err="1" smtClean="0"/>
              <a:t>девятиэкранкой</a:t>
            </a:r>
            <a:r>
              <a:rPr lang="ru-RU" sz="2000" dirty="0" smtClean="0"/>
              <a:t>», с её составными компонентами и функциями.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382000" cy="1524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Третья содержательная линия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– 4 класс</a:t>
            </a:r>
            <a:r>
              <a:rPr lang="ru-RU" sz="2400" b="1" dirty="0" smtClean="0"/>
              <a:t>. 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3100" b="1" dirty="0" smtClean="0"/>
              <a:t>«Диалектическая составляющая мышления»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458200" cy="40386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Цель – научить детей анализировать и решать изобретательские  задачи (ИЗ), используя основные принципы и приёмы ТРИЗ, направленные на развитие диалектического мышления,  т.е. процесса развития предмета или явления.</a:t>
            </a:r>
          </a:p>
          <a:p>
            <a:r>
              <a:rPr lang="ru-RU" sz="2000" b="1" dirty="0" smtClean="0"/>
              <a:t> </a:t>
            </a:r>
            <a:r>
              <a:rPr lang="ru-RU" sz="2000" dirty="0" smtClean="0"/>
              <a:t>На данном этапе,  в доступной для младшего школьного возраста форме, дети знакомятся с принципами и приёмами разрешения противоречий и учатся решать изобретательские задачи сказочного и бытового вида.     </a:t>
            </a:r>
          </a:p>
          <a:p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449</TotalTime>
  <Words>3807</Words>
  <PresentationFormat>Экран (4:3)</PresentationFormat>
  <Paragraphs>441</Paragraphs>
  <Slides>44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Поток</vt:lpstr>
      <vt:lpstr>    ТРИЗ-технология  как средство достижения успешности обучения  в условиях реализации ФГОС </vt:lpstr>
      <vt:lpstr>Слайд 2</vt:lpstr>
      <vt:lpstr>Слайд 3</vt:lpstr>
      <vt:lpstr>Внеурочная деятельность «Теория решения изобретательных задач» начала реализовываться в нашей школе с  1 сентября 2015года</vt:lpstr>
      <vt:lpstr>Слайд 5</vt:lpstr>
      <vt:lpstr> Цель курса – создание воспитательной  среды для  формирования  творческой личности, подготовленной к решению  проблем  в различных жизненных ситуациях. </vt:lpstr>
      <vt:lpstr>  Первая содержательная линия «Развитие творческого воображения (РТВ)» - 1-2 классы.</vt:lpstr>
      <vt:lpstr> Вторая содержательная линия «Системное мышление» 3 класс</vt:lpstr>
      <vt:lpstr> Третья содержательная линия – 4 класс.  «Диалектическая составляющая мышления» </vt:lpstr>
      <vt:lpstr>Формы организации внеурочной деятельности  </vt:lpstr>
      <vt:lpstr>Режим проведения занятий, количество часов:                                                                                                                                             </vt:lpstr>
      <vt:lpstr>Виды деятельности:    </vt:lpstr>
      <vt:lpstr> Планируемые результаты освоения обучающимися программы внеурочной деятельности.     </vt:lpstr>
      <vt:lpstr> Планируемые результаты освоения обучающимися программы внеурочной деятельности.     </vt:lpstr>
      <vt:lpstr> Планируемые результаты освоения обучающимися программы внеурочной деятельности.     </vt:lpstr>
      <vt:lpstr> Планируемые результаты освоения обучающимися программы внеурочной деятельности.     </vt:lpstr>
      <vt:lpstr>Метапредметные результаты универсальных учебных действий на этапах  освоения программы «Теория Решения Изобретательских Задач (ТРИЗ)»     </vt:lpstr>
      <vt:lpstr>Метапредметные результаты универсальных учебных действий на этапах  освоения программы «Теория Решения Изобретательских Задач (ТРИЗ)»     </vt:lpstr>
      <vt:lpstr>Метапредметные результаты универсальных учебных действий на этапах  освоения программы «Теория Решения Изобретательских Задач (ТРИЗ)»     </vt:lpstr>
      <vt:lpstr>Метапредметные результаты универсальных учебных действий на этапах  освоения программы «Теория Решения Изобретательских Задач (ТРИЗ)»     </vt:lpstr>
      <vt:lpstr>Метапредметные результаты универсальных учебных действий на этапах  освоения программы «Теория Решения Изобретательских Задач (ТРИЗ)»     </vt:lpstr>
      <vt:lpstr>Метапредметные результаты универсальных учебных действий на этапах  освоения программы «Теория Решения Изобретательских Задач (ТРИЗ)»     </vt:lpstr>
      <vt:lpstr>Метапредметные результаты универсальных учебных действий на этапах  освоения программы «Теория Решения Изобретательских Задач (ТРИЗ)»     </vt:lpstr>
      <vt:lpstr> Качества личности, которые могут быть развиты у обучающихся начальной школы в результате занятий по программе «Теория Решения Изобретательских Задач» :   </vt:lpstr>
      <vt:lpstr>Способами определения результативности программы «Теория Решения Изобретательских Задач» являются:  диагностика, проводимая в конце каждого раздела в виде тестов и заданий, выставки работ, презентация проекта.    </vt:lpstr>
      <vt:lpstr>Слайд 26</vt:lpstr>
      <vt:lpstr>Слайд 27</vt:lpstr>
      <vt:lpstr>Методы и приёмы ТРИЗ</vt:lpstr>
      <vt:lpstr>Методы и приёмы ТРИЗ</vt:lpstr>
      <vt:lpstr>Методы и приёмы ТРИЗ</vt:lpstr>
      <vt:lpstr>Методы и приёмы ТРИЗ</vt:lpstr>
      <vt:lpstr>Методы и приёмы ТРИЗ</vt:lpstr>
      <vt:lpstr>Методы и приёмы ТРИЗ</vt:lpstr>
      <vt:lpstr>Методы и приёмы ТРИЗ</vt:lpstr>
      <vt:lpstr>Методы и приёмы ТРИЗ</vt:lpstr>
      <vt:lpstr>Методы и приёмы ТРИЗ</vt:lpstr>
      <vt:lpstr>Методы и приёмы ТРИЗ</vt:lpstr>
      <vt:lpstr>Методы и приёмы ТРИЗ</vt:lpstr>
      <vt:lpstr>Методы и приёмы ТРИЗ</vt:lpstr>
      <vt:lpstr>Методы и приёмы ТРИЗ</vt:lpstr>
      <vt:lpstr>Синквейны  моих  учеников из уроков Литературного чтения </vt:lpstr>
      <vt:lpstr>Слайд 42</vt:lpstr>
      <vt:lpstr>Слайд 43</vt:lpstr>
      <vt:lpstr>Слайд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ТРИЗ-технология как средство достижения успешности обучения в условиях реализации ФГОС</dc:title>
  <dc:creator>Тимур</dc:creator>
  <cp:lastModifiedBy>Гость</cp:lastModifiedBy>
  <cp:revision>71</cp:revision>
  <dcterms:created xsi:type="dcterms:W3CDTF">2016-03-24T14:16:54Z</dcterms:created>
  <dcterms:modified xsi:type="dcterms:W3CDTF">2016-03-28T15:56:59Z</dcterms:modified>
</cp:coreProperties>
</file>